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26" r:id="rId2"/>
    <p:sldId id="322" r:id="rId3"/>
    <p:sldId id="339" r:id="rId4"/>
    <p:sldId id="340" r:id="rId5"/>
    <p:sldId id="342" r:id="rId6"/>
    <p:sldId id="341" r:id="rId7"/>
    <p:sldId id="343" r:id="rId8"/>
    <p:sldId id="344" r:id="rId9"/>
    <p:sldId id="345" r:id="rId10"/>
    <p:sldId id="346" r:id="rId11"/>
    <p:sldId id="347" r:id="rId12"/>
    <p:sldId id="327" r:id="rId13"/>
    <p:sldId id="348" r:id="rId14"/>
    <p:sldId id="323" r:id="rId15"/>
    <p:sldId id="328" r:id="rId16"/>
    <p:sldId id="367" r:id="rId17"/>
    <p:sldId id="324" r:id="rId18"/>
    <p:sldId id="352" r:id="rId19"/>
    <p:sldId id="353" r:id="rId20"/>
    <p:sldId id="354" r:id="rId21"/>
    <p:sldId id="355" r:id="rId22"/>
    <p:sldId id="325" r:id="rId23"/>
    <p:sldId id="330" r:id="rId24"/>
    <p:sldId id="331" r:id="rId25"/>
    <p:sldId id="332" r:id="rId26"/>
    <p:sldId id="356" r:id="rId27"/>
    <p:sldId id="357" r:id="rId28"/>
    <p:sldId id="333" r:id="rId29"/>
    <p:sldId id="358" r:id="rId30"/>
    <p:sldId id="334" r:id="rId31"/>
    <p:sldId id="359" r:id="rId32"/>
    <p:sldId id="360" r:id="rId33"/>
    <p:sldId id="335" r:id="rId34"/>
    <p:sldId id="361" r:id="rId35"/>
    <p:sldId id="362" r:id="rId36"/>
    <p:sldId id="336" r:id="rId37"/>
    <p:sldId id="363" r:id="rId38"/>
    <p:sldId id="364" r:id="rId39"/>
    <p:sldId id="337" r:id="rId40"/>
    <p:sldId id="365" r:id="rId41"/>
    <p:sldId id="366" r:id="rId42"/>
    <p:sldId id="338"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43"/>
    <p:restoredTop sz="94681"/>
  </p:normalViewPr>
  <p:slideViewPr>
    <p:cSldViewPr snapToGrid="0" snapToObjects="1">
      <p:cViewPr varScale="1">
        <p:scale>
          <a:sx n="107" d="100"/>
          <a:sy n="107" d="100"/>
        </p:scale>
        <p:origin x="40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F629A-1277-F74F-9C0A-67B65C07B9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5E559C-2F03-2749-A15B-403A404EF7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A4A5A1E-E2C3-B441-9E7B-E5810E2F17E8}"/>
              </a:ext>
            </a:extLst>
          </p:cNvPr>
          <p:cNvSpPr>
            <a:spLocks noGrp="1"/>
          </p:cNvSpPr>
          <p:nvPr>
            <p:ph type="dt" sz="half" idx="10"/>
          </p:nvPr>
        </p:nvSpPr>
        <p:spPr/>
        <p:txBody>
          <a:bodyPr/>
          <a:lstStyle/>
          <a:p>
            <a:fld id="{4EEC8EE1-1BAA-D240-80A6-9E506FD13712}" type="datetimeFigureOut">
              <a:rPr lang="en-US" smtClean="0"/>
              <a:t>6/21/20</a:t>
            </a:fld>
            <a:endParaRPr lang="en-US"/>
          </a:p>
        </p:txBody>
      </p:sp>
      <p:sp>
        <p:nvSpPr>
          <p:cNvPr id="5" name="Footer Placeholder 4">
            <a:extLst>
              <a:ext uri="{FF2B5EF4-FFF2-40B4-BE49-F238E27FC236}">
                <a16:creationId xmlns:a16="http://schemas.microsoft.com/office/drawing/2014/main" id="{2D0E6ACF-EFD3-EE48-9B91-2917E82756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4C6BEE-BC22-A147-851F-C22935C63D8D}"/>
              </a:ext>
            </a:extLst>
          </p:cNvPr>
          <p:cNvSpPr>
            <a:spLocks noGrp="1"/>
          </p:cNvSpPr>
          <p:nvPr>
            <p:ph type="sldNum" sz="quarter" idx="12"/>
          </p:nvPr>
        </p:nvSpPr>
        <p:spPr/>
        <p:txBody>
          <a:bodyPr/>
          <a:lstStyle/>
          <a:p>
            <a:fld id="{5ECE999D-99A1-114A-A529-C99375A78644}" type="slidenum">
              <a:rPr lang="en-US" smtClean="0"/>
              <a:t>‹#›</a:t>
            </a:fld>
            <a:endParaRPr lang="en-US"/>
          </a:p>
        </p:txBody>
      </p:sp>
    </p:spTree>
    <p:extLst>
      <p:ext uri="{BB962C8B-B14F-4D97-AF65-F5344CB8AC3E}">
        <p14:creationId xmlns:p14="http://schemas.microsoft.com/office/powerpoint/2010/main" val="1953085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D56B6-966D-B94D-8252-35D09F8A66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144B9B-0F5C-1C4A-BE20-F599BF5471D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7FB52F-B928-FE4C-96B5-4A7E87487364}"/>
              </a:ext>
            </a:extLst>
          </p:cNvPr>
          <p:cNvSpPr>
            <a:spLocks noGrp="1"/>
          </p:cNvSpPr>
          <p:nvPr>
            <p:ph type="dt" sz="half" idx="10"/>
          </p:nvPr>
        </p:nvSpPr>
        <p:spPr/>
        <p:txBody>
          <a:bodyPr/>
          <a:lstStyle/>
          <a:p>
            <a:fld id="{4EEC8EE1-1BAA-D240-80A6-9E506FD13712}" type="datetimeFigureOut">
              <a:rPr lang="en-US" smtClean="0"/>
              <a:t>6/21/20</a:t>
            </a:fld>
            <a:endParaRPr lang="en-US"/>
          </a:p>
        </p:txBody>
      </p:sp>
      <p:sp>
        <p:nvSpPr>
          <p:cNvPr id="5" name="Footer Placeholder 4">
            <a:extLst>
              <a:ext uri="{FF2B5EF4-FFF2-40B4-BE49-F238E27FC236}">
                <a16:creationId xmlns:a16="http://schemas.microsoft.com/office/drawing/2014/main" id="{017456F0-C18F-8C4A-B630-E74BEF23EF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3ACD45-29D1-D34E-A8ED-D53BFB519637}"/>
              </a:ext>
            </a:extLst>
          </p:cNvPr>
          <p:cNvSpPr>
            <a:spLocks noGrp="1"/>
          </p:cNvSpPr>
          <p:nvPr>
            <p:ph type="sldNum" sz="quarter" idx="12"/>
          </p:nvPr>
        </p:nvSpPr>
        <p:spPr/>
        <p:txBody>
          <a:bodyPr/>
          <a:lstStyle/>
          <a:p>
            <a:fld id="{5ECE999D-99A1-114A-A529-C99375A78644}" type="slidenum">
              <a:rPr lang="en-US" smtClean="0"/>
              <a:t>‹#›</a:t>
            </a:fld>
            <a:endParaRPr lang="en-US"/>
          </a:p>
        </p:txBody>
      </p:sp>
    </p:spTree>
    <p:extLst>
      <p:ext uri="{BB962C8B-B14F-4D97-AF65-F5344CB8AC3E}">
        <p14:creationId xmlns:p14="http://schemas.microsoft.com/office/powerpoint/2010/main" val="2016456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FA5FC7-8061-AF44-B570-6DA140D988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8BB15E-29A0-4842-BBA4-8474C067CBF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0111FE-6A38-A74D-ABC2-6DBB43A84716}"/>
              </a:ext>
            </a:extLst>
          </p:cNvPr>
          <p:cNvSpPr>
            <a:spLocks noGrp="1"/>
          </p:cNvSpPr>
          <p:nvPr>
            <p:ph type="dt" sz="half" idx="10"/>
          </p:nvPr>
        </p:nvSpPr>
        <p:spPr/>
        <p:txBody>
          <a:bodyPr/>
          <a:lstStyle/>
          <a:p>
            <a:fld id="{4EEC8EE1-1BAA-D240-80A6-9E506FD13712}" type="datetimeFigureOut">
              <a:rPr lang="en-US" smtClean="0"/>
              <a:t>6/21/20</a:t>
            </a:fld>
            <a:endParaRPr lang="en-US"/>
          </a:p>
        </p:txBody>
      </p:sp>
      <p:sp>
        <p:nvSpPr>
          <p:cNvPr id="5" name="Footer Placeholder 4">
            <a:extLst>
              <a:ext uri="{FF2B5EF4-FFF2-40B4-BE49-F238E27FC236}">
                <a16:creationId xmlns:a16="http://schemas.microsoft.com/office/drawing/2014/main" id="{7D76BE42-DBE3-324B-A1F3-1BD1EB7FDD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76CEF0-3555-2F42-B7BE-680E2EF54E38}"/>
              </a:ext>
            </a:extLst>
          </p:cNvPr>
          <p:cNvSpPr>
            <a:spLocks noGrp="1"/>
          </p:cNvSpPr>
          <p:nvPr>
            <p:ph type="sldNum" sz="quarter" idx="12"/>
          </p:nvPr>
        </p:nvSpPr>
        <p:spPr/>
        <p:txBody>
          <a:bodyPr/>
          <a:lstStyle/>
          <a:p>
            <a:fld id="{5ECE999D-99A1-114A-A529-C99375A78644}" type="slidenum">
              <a:rPr lang="en-US" smtClean="0"/>
              <a:t>‹#›</a:t>
            </a:fld>
            <a:endParaRPr lang="en-US"/>
          </a:p>
        </p:txBody>
      </p:sp>
    </p:spTree>
    <p:extLst>
      <p:ext uri="{BB962C8B-B14F-4D97-AF65-F5344CB8AC3E}">
        <p14:creationId xmlns:p14="http://schemas.microsoft.com/office/powerpoint/2010/main" val="2847761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6C70C-E44C-894B-9C5D-8CA0FED1C0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6C71FF-B2C2-334A-A768-729CD868655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B715B4-A993-AC42-A576-DC4EC8C6517B}"/>
              </a:ext>
            </a:extLst>
          </p:cNvPr>
          <p:cNvSpPr>
            <a:spLocks noGrp="1"/>
          </p:cNvSpPr>
          <p:nvPr>
            <p:ph type="dt" sz="half" idx="10"/>
          </p:nvPr>
        </p:nvSpPr>
        <p:spPr/>
        <p:txBody>
          <a:bodyPr/>
          <a:lstStyle/>
          <a:p>
            <a:fld id="{4EEC8EE1-1BAA-D240-80A6-9E506FD13712}" type="datetimeFigureOut">
              <a:rPr lang="en-US" smtClean="0"/>
              <a:t>6/21/20</a:t>
            </a:fld>
            <a:endParaRPr lang="en-US"/>
          </a:p>
        </p:txBody>
      </p:sp>
      <p:sp>
        <p:nvSpPr>
          <p:cNvPr id="5" name="Footer Placeholder 4">
            <a:extLst>
              <a:ext uri="{FF2B5EF4-FFF2-40B4-BE49-F238E27FC236}">
                <a16:creationId xmlns:a16="http://schemas.microsoft.com/office/drawing/2014/main" id="{64EEB734-BDDC-CA40-B4BF-C169C3C6D2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9FCD7F-1BE6-1649-A13C-45F75758CCFA}"/>
              </a:ext>
            </a:extLst>
          </p:cNvPr>
          <p:cNvSpPr>
            <a:spLocks noGrp="1"/>
          </p:cNvSpPr>
          <p:nvPr>
            <p:ph type="sldNum" sz="quarter" idx="12"/>
          </p:nvPr>
        </p:nvSpPr>
        <p:spPr/>
        <p:txBody>
          <a:bodyPr/>
          <a:lstStyle/>
          <a:p>
            <a:fld id="{5ECE999D-99A1-114A-A529-C99375A78644}" type="slidenum">
              <a:rPr lang="en-US" smtClean="0"/>
              <a:t>‹#›</a:t>
            </a:fld>
            <a:endParaRPr lang="en-US"/>
          </a:p>
        </p:txBody>
      </p:sp>
    </p:spTree>
    <p:extLst>
      <p:ext uri="{BB962C8B-B14F-4D97-AF65-F5344CB8AC3E}">
        <p14:creationId xmlns:p14="http://schemas.microsoft.com/office/powerpoint/2010/main" val="3631709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A1C0C-2C80-5641-98E0-125BDE5ABC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9EBED8-D5FC-5541-9064-59A984DB6B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0D84C3A-C384-F142-9722-BF885CC614F8}"/>
              </a:ext>
            </a:extLst>
          </p:cNvPr>
          <p:cNvSpPr>
            <a:spLocks noGrp="1"/>
          </p:cNvSpPr>
          <p:nvPr>
            <p:ph type="dt" sz="half" idx="10"/>
          </p:nvPr>
        </p:nvSpPr>
        <p:spPr/>
        <p:txBody>
          <a:bodyPr/>
          <a:lstStyle/>
          <a:p>
            <a:fld id="{4EEC8EE1-1BAA-D240-80A6-9E506FD13712}" type="datetimeFigureOut">
              <a:rPr lang="en-US" smtClean="0"/>
              <a:t>6/21/20</a:t>
            </a:fld>
            <a:endParaRPr lang="en-US"/>
          </a:p>
        </p:txBody>
      </p:sp>
      <p:sp>
        <p:nvSpPr>
          <p:cNvPr id="5" name="Footer Placeholder 4">
            <a:extLst>
              <a:ext uri="{FF2B5EF4-FFF2-40B4-BE49-F238E27FC236}">
                <a16:creationId xmlns:a16="http://schemas.microsoft.com/office/drawing/2014/main" id="{0766C6B0-74FC-AC4B-B546-910BFE9250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BC883C-514D-4A46-8BC1-7B6272189876}"/>
              </a:ext>
            </a:extLst>
          </p:cNvPr>
          <p:cNvSpPr>
            <a:spLocks noGrp="1"/>
          </p:cNvSpPr>
          <p:nvPr>
            <p:ph type="sldNum" sz="quarter" idx="12"/>
          </p:nvPr>
        </p:nvSpPr>
        <p:spPr/>
        <p:txBody>
          <a:bodyPr/>
          <a:lstStyle/>
          <a:p>
            <a:fld id="{5ECE999D-99A1-114A-A529-C99375A78644}" type="slidenum">
              <a:rPr lang="en-US" smtClean="0"/>
              <a:t>‹#›</a:t>
            </a:fld>
            <a:endParaRPr lang="en-US"/>
          </a:p>
        </p:txBody>
      </p:sp>
    </p:spTree>
    <p:extLst>
      <p:ext uri="{BB962C8B-B14F-4D97-AF65-F5344CB8AC3E}">
        <p14:creationId xmlns:p14="http://schemas.microsoft.com/office/powerpoint/2010/main" val="202834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864BD-35C9-DE47-905E-E49996BA12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7CC021-93B8-E542-9C86-26029887B61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F4738C-EED6-5549-B0B9-1EF80EABEDE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8982665-891C-7941-A731-38D2818998E5}"/>
              </a:ext>
            </a:extLst>
          </p:cNvPr>
          <p:cNvSpPr>
            <a:spLocks noGrp="1"/>
          </p:cNvSpPr>
          <p:nvPr>
            <p:ph type="dt" sz="half" idx="10"/>
          </p:nvPr>
        </p:nvSpPr>
        <p:spPr/>
        <p:txBody>
          <a:bodyPr/>
          <a:lstStyle/>
          <a:p>
            <a:fld id="{4EEC8EE1-1BAA-D240-80A6-9E506FD13712}" type="datetimeFigureOut">
              <a:rPr lang="en-US" smtClean="0"/>
              <a:t>6/21/20</a:t>
            </a:fld>
            <a:endParaRPr lang="en-US"/>
          </a:p>
        </p:txBody>
      </p:sp>
      <p:sp>
        <p:nvSpPr>
          <p:cNvPr id="6" name="Footer Placeholder 5">
            <a:extLst>
              <a:ext uri="{FF2B5EF4-FFF2-40B4-BE49-F238E27FC236}">
                <a16:creationId xmlns:a16="http://schemas.microsoft.com/office/drawing/2014/main" id="{15DACCBB-C241-4E44-BAB4-A8A6EA72C2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2B248D-3574-9047-80DD-D30467B512C7}"/>
              </a:ext>
            </a:extLst>
          </p:cNvPr>
          <p:cNvSpPr>
            <a:spLocks noGrp="1"/>
          </p:cNvSpPr>
          <p:nvPr>
            <p:ph type="sldNum" sz="quarter" idx="12"/>
          </p:nvPr>
        </p:nvSpPr>
        <p:spPr/>
        <p:txBody>
          <a:bodyPr/>
          <a:lstStyle/>
          <a:p>
            <a:fld id="{5ECE999D-99A1-114A-A529-C99375A78644}" type="slidenum">
              <a:rPr lang="en-US" smtClean="0"/>
              <a:t>‹#›</a:t>
            </a:fld>
            <a:endParaRPr lang="en-US"/>
          </a:p>
        </p:txBody>
      </p:sp>
    </p:spTree>
    <p:extLst>
      <p:ext uri="{BB962C8B-B14F-4D97-AF65-F5344CB8AC3E}">
        <p14:creationId xmlns:p14="http://schemas.microsoft.com/office/powerpoint/2010/main" val="4162583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B959C-BB72-7446-8EFF-F709FBE404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9877A4-680F-0443-916C-A6819E20FB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DB35311-6414-0B42-9EF6-07B107714A2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FE3872-ABC2-1742-8DE5-7F78ACBB50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8FB6971-27E5-8148-B81A-64143AEA8F5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266EC0-7292-074F-BDB3-E023853235F3}"/>
              </a:ext>
            </a:extLst>
          </p:cNvPr>
          <p:cNvSpPr>
            <a:spLocks noGrp="1"/>
          </p:cNvSpPr>
          <p:nvPr>
            <p:ph type="dt" sz="half" idx="10"/>
          </p:nvPr>
        </p:nvSpPr>
        <p:spPr/>
        <p:txBody>
          <a:bodyPr/>
          <a:lstStyle/>
          <a:p>
            <a:fld id="{4EEC8EE1-1BAA-D240-80A6-9E506FD13712}" type="datetimeFigureOut">
              <a:rPr lang="en-US" smtClean="0"/>
              <a:t>6/21/20</a:t>
            </a:fld>
            <a:endParaRPr lang="en-US"/>
          </a:p>
        </p:txBody>
      </p:sp>
      <p:sp>
        <p:nvSpPr>
          <p:cNvPr id="8" name="Footer Placeholder 7">
            <a:extLst>
              <a:ext uri="{FF2B5EF4-FFF2-40B4-BE49-F238E27FC236}">
                <a16:creationId xmlns:a16="http://schemas.microsoft.com/office/drawing/2014/main" id="{02E01670-60A4-FD49-BA28-ED9204FFA9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DDF0D57-D42E-8F40-8DCF-7BE777E39BF5}"/>
              </a:ext>
            </a:extLst>
          </p:cNvPr>
          <p:cNvSpPr>
            <a:spLocks noGrp="1"/>
          </p:cNvSpPr>
          <p:nvPr>
            <p:ph type="sldNum" sz="quarter" idx="12"/>
          </p:nvPr>
        </p:nvSpPr>
        <p:spPr/>
        <p:txBody>
          <a:bodyPr/>
          <a:lstStyle/>
          <a:p>
            <a:fld id="{5ECE999D-99A1-114A-A529-C99375A78644}" type="slidenum">
              <a:rPr lang="en-US" smtClean="0"/>
              <a:t>‹#›</a:t>
            </a:fld>
            <a:endParaRPr lang="en-US"/>
          </a:p>
        </p:txBody>
      </p:sp>
    </p:spTree>
    <p:extLst>
      <p:ext uri="{BB962C8B-B14F-4D97-AF65-F5344CB8AC3E}">
        <p14:creationId xmlns:p14="http://schemas.microsoft.com/office/powerpoint/2010/main" val="3880649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322C0-06FD-A94B-B589-323AD8604C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83C52EE-992D-304F-93A8-EFE1C23F49CD}"/>
              </a:ext>
            </a:extLst>
          </p:cNvPr>
          <p:cNvSpPr>
            <a:spLocks noGrp="1"/>
          </p:cNvSpPr>
          <p:nvPr>
            <p:ph type="dt" sz="half" idx="10"/>
          </p:nvPr>
        </p:nvSpPr>
        <p:spPr/>
        <p:txBody>
          <a:bodyPr/>
          <a:lstStyle/>
          <a:p>
            <a:fld id="{4EEC8EE1-1BAA-D240-80A6-9E506FD13712}" type="datetimeFigureOut">
              <a:rPr lang="en-US" smtClean="0"/>
              <a:t>6/21/20</a:t>
            </a:fld>
            <a:endParaRPr lang="en-US"/>
          </a:p>
        </p:txBody>
      </p:sp>
      <p:sp>
        <p:nvSpPr>
          <p:cNvPr id="4" name="Footer Placeholder 3">
            <a:extLst>
              <a:ext uri="{FF2B5EF4-FFF2-40B4-BE49-F238E27FC236}">
                <a16:creationId xmlns:a16="http://schemas.microsoft.com/office/drawing/2014/main" id="{6813E41D-1C75-CC4B-A5DE-7C1520F25E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4D1229-F841-7F4C-A219-5EC0100B11EC}"/>
              </a:ext>
            </a:extLst>
          </p:cNvPr>
          <p:cNvSpPr>
            <a:spLocks noGrp="1"/>
          </p:cNvSpPr>
          <p:nvPr>
            <p:ph type="sldNum" sz="quarter" idx="12"/>
          </p:nvPr>
        </p:nvSpPr>
        <p:spPr/>
        <p:txBody>
          <a:bodyPr/>
          <a:lstStyle/>
          <a:p>
            <a:fld id="{5ECE999D-99A1-114A-A529-C99375A78644}" type="slidenum">
              <a:rPr lang="en-US" smtClean="0"/>
              <a:t>‹#›</a:t>
            </a:fld>
            <a:endParaRPr lang="en-US"/>
          </a:p>
        </p:txBody>
      </p:sp>
    </p:spTree>
    <p:extLst>
      <p:ext uri="{BB962C8B-B14F-4D97-AF65-F5344CB8AC3E}">
        <p14:creationId xmlns:p14="http://schemas.microsoft.com/office/powerpoint/2010/main" val="4152250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0A2118-FC26-834D-BF92-563CDA83AA88}"/>
              </a:ext>
            </a:extLst>
          </p:cNvPr>
          <p:cNvSpPr>
            <a:spLocks noGrp="1"/>
          </p:cNvSpPr>
          <p:nvPr>
            <p:ph type="dt" sz="half" idx="10"/>
          </p:nvPr>
        </p:nvSpPr>
        <p:spPr/>
        <p:txBody>
          <a:bodyPr/>
          <a:lstStyle/>
          <a:p>
            <a:fld id="{4EEC8EE1-1BAA-D240-80A6-9E506FD13712}" type="datetimeFigureOut">
              <a:rPr lang="en-US" smtClean="0"/>
              <a:t>6/21/20</a:t>
            </a:fld>
            <a:endParaRPr lang="en-US"/>
          </a:p>
        </p:txBody>
      </p:sp>
      <p:sp>
        <p:nvSpPr>
          <p:cNvPr id="3" name="Footer Placeholder 2">
            <a:extLst>
              <a:ext uri="{FF2B5EF4-FFF2-40B4-BE49-F238E27FC236}">
                <a16:creationId xmlns:a16="http://schemas.microsoft.com/office/drawing/2014/main" id="{6BE941D1-00B4-F841-B370-0AB69D7111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29D696-70C6-9046-B9F4-BB08E4D12BA4}"/>
              </a:ext>
            </a:extLst>
          </p:cNvPr>
          <p:cNvSpPr>
            <a:spLocks noGrp="1"/>
          </p:cNvSpPr>
          <p:nvPr>
            <p:ph type="sldNum" sz="quarter" idx="12"/>
          </p:nvPr>
        </p:nvSpPr>
        <p:spPr/>
        <p:txBody>
          <a:bodyPr/>
          <a:lstStyle/>
          <a:p>
            <a:fld id="{5ECE999D-99A1-114A-A529-C99375A78644}" type="slidenum">
              <a:rPr lang="en-US" smtClean="0"/>
              <a:t>‹#›</a:t>
            </a:fld>
            <a:endParaRPr lang="en-US"/>
          </a:p>
        </p:txBody>
      </p:sp>
    </p:spTree>
    <p:extLst>
      <p:ext uri="{BB962C8B-B14F-4D97-AF65-F5344CB8AC3E}">
        <p14:creationId xmlns:p14="http://schemas.microsoft.com/office/powerpoint/2010/main" val="1281101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ED8B7-4076-774B-809B-98D3C38C09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F72217-4CEF-4D4F-B4D8-576F5F08A8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9187AB-8061-1240-B13A-ED2604F5AD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832EE28-BB92-984D-B995-5FDBE296935A}"/>
              </a:ext>
            </a:extLst>
          </p:cNvPr>
          <p:cNvSpPr>
            <a:spLocks noGrp="1"/>
          </p:cNvSpPr>
          <p:nvPr>
            <p:ph type="dt" sz="half" idx="10"/>
          </p:nvPr>
        </p:nvSpPr>
        <p:spPr/>
        <p:txBody>
          <a:bodyPr/>
          <a:lstStyle/>
          <a:p>
            <a:fld id="{4EEC8EE1-1BAA-D240-80A6-9E506FD13712}" type="datetimeFigureOut">
              <a:rPr lang="en-US" smtClean="0"/>
              <a:t>6/21/20</a:t>
            </a:fld>
            <a:endParaRPr lang="en-US"/>
          </a:p>
        </p:txBody>
      </p:sp>
      <p:sp>
        <p:nvSpPr>
          <p:cNvPr id="6" name="Footer Placeholder 5">
            <a:extLst>
              <a:ext uri="{FF2B5EF4-FFF2-40B4-BE49-F238E27FC236}">
                <a16:creationId xmlns:a16="http://schemas.microsoft.com/office/drawing/2014/main" id="{27451028-BE4A-ED48-9FA0-6A46815FB8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70E8C7-32F5-9442-B0D1-374E09639AC5}"/>
              </a:ext>
            </a:extLst>
          </p:cNvPr>
          <p:cNvSpPr>
            <a:spLocks noGrp="1"/>
          </p:cNvSpPr>
          <p:nvPr>
            <p:ph type="sldNum" sz="quarter" idx="12"/>
          </p:nvPr>
        </p:nvSpPr>
        <p:spPr/>
        <p:txBody>
          <a:bodyPr/>
          <a:lstStyle/>
          <a:p>
            <a:fld id="{5ECE999D-99A1-114A-A529-C99375A78644}" type="slidenum">
              <a:rPr lang="en-US" smtClean="0"/>
              <a:t>‹#›</a:t>
            </a:fld>
            <a:endParaRPr lang="en-US"/>
          </a:p>
        </p:txBody>
      </p:sp>
    </p:spTree>
    <p:extLst>
      <p:ext uri="{BB962C8B-B14F-4D97-AF65-F5344CB8AC3E}">
        <p14:creationId xmlns:p14="http://schemas.microsoft.com/office/powerpoint/2010/main" val="352820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3CFAA-F8BE-7745-83AC-FE9A875218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CC4DB94-00D0-2840-A806-A6FA4644EC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0D7BB1-267F-CE47-9A2D-D81D4AAF9E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2AF8E0C-B624-BE44-90BF-EA1197B185A4}"/>
              </a:ext>
            </a:extLst>
          </p:cNvPr>
          <p:cNvSpPr>
            <a:spLocks noGrp="1"/>
          </p:cNvSpPr>
          <p:nvPr>
            <p:ph type="dt" sz="half" idx="10"/>
          </p:nvPr>
        </p:nvSpPr>
        <p:spPr/>
        <p:txBody>
          <a:bodyPr/>
          <a:lstStyle/>
          <a:p>
            <a:fld id="{4EEC8EE1-1BAA-D240-80A6-9E506FD13712}" type="datetimeFigureOut">
              <a:rPr lang="en-US" smtClean="0"/>
              <a:t>6/21/20</a:t>
            </a:fld>
            <a:endParaRPr lang="en-US"/>
          </a:p>
        </p:txBody>
      </p:sp>
      <p:sp>
        <p:nvSpPr>
          <p:cNvPr id="6" name="Footer Placeholder 5">
            <a:extLst>
              <a:ext uri="{FF2B5EF4-FFF2-40B4-BE49-F238E27FC236}">
                <a16:creationId xmlns:a16="http://schemas.microsoft.com/office/drawing/2014/main" id="{097404B5-5D41-7B4E-91BB-8A59207F5C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361288-AACC-BB41-93EC-3C32FDBFFF77}"/>
              </a:ext>
            </a:extLst>
          </p:cNvPr>
          <p:cNvSpPr>
            <a:spLocks noGrp="1"/>
          </p:cNvSpPr>
          <p:nvPr>
            <p:ph type="sldNum" sz="quarter" idx="12"/>
          </p:nvPr>
        </p:nvSpPr>
        <p:spPr/>
        <p:txBody>
          <a:bodyPr/>
          <a:lstStyle/>
          <a:p>
            <a:fld id="{5ECE999D-99A1-114A-A529-C99375A78644}" type="slidenum">
              <a:rPr lang="en-US" smtClean="0"/>
              <a:t>‹#›</a:t>
            </a:fld>
            <a:endParaRPr lang="en-US"/>
          </a:p>
        </p:txBody>
      </p:sp>
    </p:spTree>
    <p:extLst>
      <p:ext uri="{BB962C8B-B14F-4D97-AF65-F5344CB8AC3E}">
        <p14:creationId xmlns:p14="http://schemas.microsoft.com/office/powerpoint/2010/main" val="3740435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6EF4BD-F8C8-394D-9BDB-9F8399CC0F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E87E56-CBE3-C048-B522-D3769EB65C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73152C-B284-654D-9DE3-85FAEC59C4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EC8EE1-1BAA-D240-80A6-9E506FD13712}" type="datetimeFigureOut">
              <a:rPr lang="en-US" smtClean="0"/>
              <a:t>6/21/20</a:t>
            </a:fld>
            <a:endParaRPr lang="en-US"/>
          </a:p>
        </p:txBody>
      </p:sp>
      <p:sp>
        <p:nvSpPr>
          <p:cNvPr id="5" name="Footer Placeholder 4">
            <a:extLst>
              <a:ext uri="{FF2B5EF4-FFF2-40B4-BE49-F238E27FC236}">
                <a16:creationId xmlns:a16="http://schemas.microsoft.com/office/drawing/2014/main" id="{134ABEA9-267D-4045-BF87-EB35BEE1A0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31B292B-85F6-4D4E-80F0-6108F3D764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CE999D-99A1-114A-A529-C99375A78644}" type="slidenum">
              <a:rPr lang="en-US" smtClean="0"/>
              <a:t>‹#›</a:t>
            </a:fld>
            <a:endParaRPr lang="en-US"/>
          </a:p>
        </p:txBody>
      </p:sp>
    </p:spTree>
    <p:extLst>
      <p:ext uri="{BB962C8B-B14F-4D97-AF65-F5344CB8AC3E}">
        <p14:creationId xmlns:p14="http://schemas.microsoft.com/office/powerpoint/2010/main" val="1612528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7.xml"/><Relationship Id="rId5" Type="http://schemas.openxmlformats.org/officeDocument/2006/relationships/image" Target="../media/image6.tiff"/><Relationship Id="rId4" Type="http://schemas.openxmlformats.org/officeDocument/2006/relationships/image" Target="../media/image5.tiff"/></Relationships>
</file>

<file path=ppt/slides/_rels/slide1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7.xml"/><Relationship Id="rId5" Type="http://schemas.openxmlformats.org/officeDocument/2006/relationships/image" Target="../media/image6.tiff"/><Relationship Id="rId4" Type="http://schemas.openxmlformats.org/officeDocument/2006/relationships/image" Target="../media/image5.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D2BA1-45E8-E447-9F9B-6489A8012435}"/>
              </a:ext>
            </a:extLst>
          </p:cNvPr>
          <p:cNvSpPr>
            <a:spLocks noGrp="1"/>
          </p:cNvSpPr>
          <p:nvPr>
            <p:ph type="ctrTitle"/>
          </p:nvPr>
        </p:nvSpPr>
        <p:spPr>
          <a:xfrm>
            <a:off x="0" y="724395"/>
            <a:ext cx="5334000" cy="3898405"/>
          </a:xfrm>
        </p:spPr>
        <p:txBody>
          <a:bodyPr>
            <a:normAutofit fontScale="90000"/>
          </a:bodyPr>
          <a:lstStyle/>
          <a:p>
            <a:r>
              <a:rPr lang="en-ZW" sz="7300" b="1" dirty="0"/>
              <a:t>Focus on Prophecy</a:t>
            </a:r>
            <a:br>
              <a:rPr lang="en-ZW" sz="7300" b="1" dirty="0"/>
            </a:br>
            <a:r>
              <a:rPr lang="en-ZW" sz="7300" b="1" cap="all" dirty="0"/>
              <a:t>GUIDE 21</a:t>
            </a:r>
            <a:br>
              <a:rPr lang="en-ZW" cap="all" dirty="0"/>
            </a:br>
            <a:endParaRPr lang="en-US" dirty="0"/>
          </a:p>
        </p:txBody>
      </p:sp>
      <p:pic>
        <p:nvPicPr>
          <p:cNvPr id="4" name="Picture 3">
            <a:extLst>
              <a:ext uri="{FF2B5EF4-FFF2-40B4-BE49-F238E27FC236}">
                <a16:creationId xmlns:a16="http://schemas.microsoft.com/office/drawing/2014/main" id="{BB649C92-5642-9741-9E6B-7D2B8055641F}"/>
              </a:ext>
            </a:extLst>
          </p:cNvPr>
          <p:cNvPicPr>
            <a:picLocks noChangeAspect="1"/>
          </p:cNvPicPr>
          <p:nvPr/>
        </p:nvPicPr>
        <p:blipFill>
          <a:blip r:embed="rId2"/>
          <a:stretch>
            <a:fillRect/>
          </a:stretch>
        </p:blipFill>
        <p:spPr>
          <a:xfrm>
            <a:off x="5334000" y="0"/>
            <a:ext cx="6858000" cy="6858000"/>
          </a:xfrm>
          <a:prstGeom prst="rect">
            <a:avLst/>
          </a:prstGeom>
        </p:spPr>
      </p:pic>
    </p:spTree>
    <p:extLst>
      <p:ext uri="{BB962C8B-B14F-4D97-AF65-F5344CB8AC3E}">
        <p14:creationId xmlns:p14="http://schemas.microsoft.com/office/powerpoint/2010/main" val="3061769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C659B-5ECF-1044-A47D-86487A618807}"/>
              </a:ext>
            </a:extLst>
          </p:cNvPr>
          <p:cNvSpPr>
            <a:spLocks noGrp="1"/>
          </p:cNvSpPr>
          <p:nvPr>
            <p:ph type="title"/>
          </p:nvPr>
        </p:nvSpPr>
        <p:spPr>
          <a:xfrm>
            <a:off x="0" y="1"/>
            <a:ext cx="12192000" cy="522514"/>
          </a:xfrm>
        </p:spPr>
        <p:txBody>
          <a:bodyPr>
            <a:normAutofit fontScale="90000"/>
          </a:bodyPr>
          <a:lstStyle/>
          <a:p>
            <a:r>
              <a:rPr lang="en-ZW" dirty="0"/>
              <a:t>Bible Prophecy</a:t>
            </a:r>
            <a:endParaRPr lang="en-US" dirty="0"/>
          </a:p>
        </p:txBody>
      </p:sp>
      <p:sp>
        <p:nvSpPr>
          <p:cNvPr id="3" name="Content Placeholder 2">
            <a:extLst>
              <a:ext uri="{FF2B5EF4-FFF2-40B4-BE49-F238E27FC236}">
                <a16:creationId xmlns:a16="http://schemas.microsoft.com/office/drawing/2014/main" id="{07A96933-DABA-B044-9FEA-038EF867EA53}"/>
              </a:ext>
            </a:extLst>
          </p:cNvPr>
          <p:cNvSpPr>
            <a:spLocks noGrp="1"/>
          </p:cNvSpPr>
          <p:nvPr>
            <p:ph idx="1"/>
          </p:nvPr>
        </p:nvSpPr>
        <p:spPr>
          <a:xfrm>
            <a:off x="0" y="522514"/>
            <a:ext cx="12192000" cy="6335485"/>
          </a:xfrm>
        </p:spPr>
        <p:txBody>
          <a:bodyPr>
            <a:normAutofit lnSpcReduction="10000"/>
          </a:bodyPr>
          <a:lstStyle/>
          <a:p>
            <a:r>
              <a:rPr lang="en-ZW" sz="4000" b="1" dirty="0"/>
              <a:t>This kind of writing always focuses on the future. Daniel and Revelation deal with the ongoing struggle between good and evil, God and Satan, as it has played out from eternity past to eternity future.</a:t>
            </a:r>
          </a:p>
          <a:p>
            <a:r>
              <a:rPr lang="en-ZW" sz="4000" b="1" dirty="0"/>
              <a:t>This kind of writing is based on dreams and visions. Daniel and John receive visions and talk with angels.</a:t>
            </a:r>
          </a:p>
          <a:p>
            <a:r>
              <a:rPr lang="en-ZW" sz="4000" b="1" dirty="0"/>
              <a:t>This kind of writing uses symbols to convey its message. These two Bible books are filled with symbols—and they are almost always things that don’t exist in real life, such as animals with many heads, dragons, stars falling to earth, etc.</a:t>
            </a:r>
          </a:p>
          <a:p>
            <a:endParaRPr lang="en-US" dirty="0"/>
          </a:p>
        </p:txBody>
      </p:sp>
    </p:spTree>
    <p:extLst>
      <p:ext uri="{BB962C8B-B14F-4D97-AF65-F5344CB8AC3E}">
        <p14:creationId xmlns:p14="http://schemas.microsoft.com/office/powerpoint/2010/main" val="2192477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C659B-5ECF-1044-A47D-86487A618807}"/>
              </a:ext>
            </a:extLst>
          </p:cNvPr>
          <p:cNvSpPr>
            <a:spLocks noGrp="1"/>
          </p:cNvSpPr>
          <p:nvPr>
            <p:ph type="title"/>
          </p:nvPr>
        </p:nvSpPr>
        <p:spPr>
          <a:xfrm>
            <a:off x="0" y="1"/>
            <a:ext cx="12192000" cy="522514"/>
          </a:xfrm>
        </p:spPr>
        <p:txBody>
          <a:bodyPr>
            <a:normAutofit fontScale="90000"/>
          </a:bodyPr>
          <a:lstStyle/>
          <a:p>
            <a:r>
              <a:rPr lang="en-ZW" dirty="0"/>
              <a:t>Bible Prophecy</a:t>
            </a:r>
            <a:endParaRPr lang="en-US" dirty="0"/>
          </a:p>
        </p:txBody>
      </p:sp>
      <p:sp>
        <p:nvSpPr>
          <p:cNvPr id="3" name="Content Placeholder 2">
            <a:extLst>
              <a:ext uri="{FF2B5EF4-FFF2-40B4-BE49-F238E27FC236}">
                <a16:creationId xmlns:a16="http://schemas.microsoft.com/office/drawing/2014/main" id="{07A96933-DABA-B044-9FEA-038EF867EA53}"/>
              </a:ext>
            </a:extLst>
          </p:cNvPr>
          <p:cNvSpPr>
            <a:spLocks noGrp="1"/>
          </p:cNvSpPr>
          <p:nvPr>
            <p:ph idx="1"/>
          </p:nvPr>
        </p:nvSpPr>
        <p:spPr>
          <a:xfrm>
            <a:off x="0" y="522514"/>
            <a:ext cx="12192000" cy="6335485"/>
          </a:xfrm>
        </p:spPr>
        <p:txBody>
          <a:bodyPr>
            <a:normAutofit lnSpcReduction="10000"/>
          </a:bodyPr>
          <a:lstStyle/>
          <a:p>
            <a:r>
              <a:rPr lang="en-ZW" sz="3600" b="1" dirty="0"/>
              <a:t>This kind of writing views the earth and the universe in a certain way. It sees the universe in terms of two opposing powers—God and Satan, good and evil. The present age is largely controlled by Satan and evil. The future age will be controlled by God and righteousness.</a:t>
            </a:r>
          </a:p>
          <a:p>
            <a:r>
              <a:rPr lang="en-ZW" sz="3600" b="1" dirty="0"/>
              <a:t>With these four characteristics in mind, we can study Daniel and Revelation without feeling quite so lost. Even so, we shouldn’t be discouraged if we don’t understand every detail. </a:t>
            </a:r>
          </a:p>
          <a:p>
            <a:r>
              <a:rPr lang="en-ZW" sz="3600" b="1" dirty="0"/>
              <a:t>It isn’t necessary to do so in order to understand what these books are trying to tell us. </a:t>
            </a:r>
          </a:p>
          <a:p>
            <a:r>
              <a:rPr lang="en-ZW" sz="3600" b="1" dirty="0"/>
              <a:t>God has given us these prophecies so that we can understand where we are in the stream of history and to assure us that He will soon put an end to sin and suffering.</a:t>
            </a:r>
          </a:p>
          <a:p>
            <a:endParaRPr lang="en-US" dirty="0"/>
          </a:p>
        </p:txBody>
      </p:sp>
    </p:spTree>
    <p:extLst>
      <p:ext uri="{BB962C8B-B14F-4D97-AF65-F5344CB8AC3E}">
        <p14:creationId xmlns:p14="http://schemas.microsoft.com/office/powerpoint/2010/main" val="1453320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49824-80D4-024F-A5C0-A2DE9D6C10E8}"/>
              </a:ext>
            </a:extLst>
          </p:cNvPr>
          <p:cNvSpPr>
            <a:spLocks noGrp="1"/>
          </p:cNvSpPr>
          <p:nvPr>
            <p:ph type="title"/>
          </p:nvPr>
        </p:nvSpPr>
        <p:spPr>
          <a:xfrm>
            <a:off x="0" y="0"/>
            <a:ext cx="12192000" cy="475013"/>
          </a:xfrm>
        </p:spPr>
        <p:txBody>
          <a:bodyPr>
            <a:normAutofit fontScale="90000"/>
          </a:bodyPr>
          <a:lstStyle/>
          <a:p>
            <a:r>
              <a:rPr lang="en-ZW" dirty="0"/>
              <a:t>Visions in Babylon</a:t>
            </a:r>
            <a:endParaRPr lang="en-US" dirty="0"/>
          </a:p>
        </p:txBody>
      </p:sp>
      <p:sp>
        <p:nvSpPr>
          <p:cNvPr id="3" name="Content Placeholder 2">
            <a:extLst>
              <a:ext uri="{FF2B5EF4-FFF2-40B4-BE49-F238E27FC236}">
                <a16:creationId xmlns:a16="http://schemas.microsoft.com/office/drawing/2014/main" id="{44870B20-73FE-1847-B1C4-E3463DD5E0E3}"/>
              </a:ext>
            </a:extLst>
          </p:cNvPr>
          <p:cNvSpPr>
            <a:spLocks noGrp="1"/>
          </p:cNvSpPr>
          <p:nvPr>
            <p:ph sz="half" idx="1"/>
          </p:nvPr>
        </p:nvSpPr>
        <p:spPr>
          <a:xfrm>
            <a:off x="0" y="496082"/>
            <a:ext cx="7528956" cy="6407317"/>
          </a:xfrm>
        </p:spPr>
        <p:txBody>
          <a:bodyPr>
            <a:normAutofit fontScale="92500" lnSpcReduction="20000"/>
          </a:bodyPr>
          <a:lstStyle/>
          <a:p>
            <a:r>
              <a:rPr lang="en-ZW" b="1" cap="all" dirty="0"/>
              <a:t>DANIEL 1-4 When King</a:t>
            </a:r>
            <a:r>
              <a:rPr lang="en-ZW" dirty="0"/>
              <a:t> </a:t>
            </a:r>
            <a:r>
              <a:rPr lang="en-ZW" sz="4800" b="1" dirty="0"/>
              <a:t>Nebuchadnezzar couldn’t remember what he had dreamed, God gave Daniel both the dream and its interpretation. </a:t>
            </a:r>
          </a:p>
          <a:p>
            <a:r>
              <a:rPr lang="en-ZW" sz="4800" b="1" dirty="0"/>
              <a:t>The king had dreamed of a giant statue made of different materials. </a:t>
            </a:r>
          </a:p>
          <a:p>
            <a:r>
              <a:rPr lang="en-ZW" sz="4800" b="1" dirty="0"/>
              <a:t>The head was of gold; the chest of silver; the thighs of bronze; legs of iron; and feet of iron mixed with clay.</a:t>
            </a:r>
            <a:endParaRPr lang="en-US" sz="4800" b="1" dirty="0"/>
          </a:p>
        </p:txBody>
      </p:sp>
      <p:pic>
        <p:nvPicPr>
          <p:cNvPr id="5" name="Content Placeholder 4">
            <a:extLst>
              <a:ext uri="{FF2B5EF4-FFF2-40B4-BE49-F238E27FC236}">
                <a16:creationId xmlns:a16="http://schemas.microsoft.com/office/drawing/2014/main" id="{1DD00E65-2627-CD44-B72C-98D53453C2EB}"/>
              </a:ext>
            </a:extLst>
          </p:cNvPr>
          <p:cNvPicPr>
            <a:picLocks noGrp="1" noChangeAspect="1"/>
          </p:cNvPicPr>
          <p:nvPr>
            <p:ph sz="half" idx="2"/>
          </p:nvPr>
        </p:nvPicPr>
        <p:blipFill>
          <a:blip r:embed="rId2"/>
          <a:stretch>
            <a:fillRect/>
          </a:stretch>
        </p:blipFill>
        <p:spPr>
          <a:xfrm>
            <a:off x="7528956" y="-21070"/>
            <a:ext cx="2956956" cy="6903400"/>
          </a:xfrm>
          <a:prstGeom prst="rect">
            <a:avLst/>
          </a:prstGeom>
        </p:spPr>
      </p:pic>
    </p:spTree>
    <p:extLst>
      <p:ext uri="{BB962C8B-B14F-4D97-AF65-F5344CB8AC3E}">
        <p14:creationId xmlns:p14="http://schemas.microsoft.com/office/powerpoint/2010/main" val="370739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49824-80D4-024F-A5C0-A2DE9D6C10E8}"/>
              </a:ext>
            </a:extLst>
          </p:cNvPr>
          <p:cNvSpPr>
            <a:spLocks noGrp="1"/>
          </p:cNvSpPr>
          <p:nvPr>
            <p:ph type="title"/>
          </p:nvPr>
        </p:nvSpPr>
        <p:spPr>
          <a:xfrm>
            <a:off x="0" y="0"/>
            <a:ext cx="12192000" cy="475013"/>
          </a:xfrm>
        </p:spPr>
        <p:txBody>
          <a:bodyPr>
            <a:normAutofit fontScale="90000"/>
          </a:bodyPr>
          <a:lstStyle/>
          <a:p>
            <a:r>
              <a:rPr lang="en-ZW" dirty="0"/>
              <a:t>Visions in Babylon</a:t>
            </a:r>
            <a:endParaRPr lang="en-US" dirty="0"/>
          </a:p>
        </p:txBody>
      </p:sp>
      <p:sp>
        <p:nvSpPr>
          <p:cNvPr id="3" name="Content Placeholder 2">
            <a:extLst>
              <a:ext uri="{FF2B5EF4-FFF2-40B4-BE49-F238E27FC236}">
                <a16:creationId xmlns:a16="http://schemas.microsoft.com/office/drawing/2014/main" id="{44870B20-73FE-1847-B1C4-E3463DD5E0E3}"/>
              </a:ext>
            </a:extLst>
          </p:cNvPr>
          <p:cNvSpPr>
            <a:spLocks noGrp="1"/>
          </p:cNvSpPr>
          <p:nvPr>
            <p:ph sz="half" idx="1"/>
          </p:nvPr>
        </p:nvSpPr>
        <p:spPr>
          <a:xfrm>
            <a:off x="0" y="496082"/>
            <a:ext cx="7528956" cy="6407317"/>
          </a:xfrm>
        </p:spPr>
        <p:txBody>
          <a:bodyPr>
            <a:noAutofit/>
          </a:bodyPr>
          <a:lstStyle/>
          <a:p>
            <a:r>
              <a:rPr lang="en-ZW" sz="3600" b="1" dirty="0"/>
              <a:t>Daniel told the king that each part of the statue represented a kingdom that would rule the world in turn. </a:t>
            </a:r>
          </a:p>
          <a:p>
            <a:r>
              <a:rPr lang="en-ZW" sz="3600" b="1" dirty="0"/>
              <a:t>In the king’s dream, a stone smashed the statue on its feet, breaking and grinding it to powder which blew away in the wind. </a:t>
            </a:r>
          </a:p>
          <a:p>
            <a:r>
              <a:rPr lang="en-ZW" sz="3600" b="1" dirty="0"/>
              <a:t>This, Daniel told the king, represented God’s kingdom which would be set up at the end of time and would rule all the world in righteousness forever.</a:t>
            </a:r>
            <a:endParaRPr lang="en-US" sz="3600" b="1" dirty="0"/>
          </a:p>
        </p:txBody>
      </p:sp>
      <p:pic>
        <p:nvPicPr>
          <p:cNvPr id="5" name="Content Placeholder 4">
            <a:extLst>
              <a:ext uri="{FF2B5EF4-FFF2-40B4-BE49-F238E27FC236}">
                <a16:creationId xmlns:a16="http://schemas.microsoft.com/office/drawing/2014/main" id="{1DD00E65-2627-CD44-B72C-98D53453C2EB}"/>
              </a:ext>
            </a:extLst>
          </p:cNvPr>
          <p:cNvPicPr>
            <a:picLocks noGrp="1" noChangeAspect="1"/>
          </p:cNvPicPr>
          <p:nvPr>
            <p:ph sz="half" idx="2"/>
          </p:nvPr>
        </p:nvPicPr>
        <p:blipFill>
          <a:blip r:embed="rId2"/>
          <a:stretch>
            <a:fillRect/>
          </a:stretch>
        </p:blipFill>
        <p:spPr>
          <a:xfrm>
            <a:off x="7528956" y="-21070"/>
            <a:ext cx="2956956" cy="6903400"/>
          </a:xfrm>
          <a:prstGeom prst="rect">
            <a:avLst/>
          </a:prstGeom>
        </p:spPr>
      </p:pic>
    </p:spTree>
    <p:extLst>
      <p:ext uri="{BB962C8B-B14F-4D97-AF65-F5344CB8AC3E}">
        <p14:creationId xmlns:p14="http://schemas.microsoft.com/office/powerpoint/2010/main" val="321008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2FBC86-D154-334D-AFBA-3E4C55E9905B}"/>
              </a:ext>
            </a:extLst>
          </p:cNvPr>
          <p:cNvSpPr>
            <a:spLocks noGrp="1"/>
          </p:cNvSpPr>
          <p:nvPr>
            <p:ph idx="1"/>
          </p:nvPr>
        </p:nvSpPr>
        <p:spPr>
          <a:xfrm>
            <a:off x="0" y="0"/>
            <a:ext cx="12192000" cy="6858000"/>
          </a:xfrm>
        </p:spPr>
        <p:txBody>
          <a:bodyPr>
            <a:normAutofit/>
          </a:bodyPr>
          <a:lstStyle/>
          <a:p>
            <a:r>
              <a:rPr lang="en-ZW" b="1" cap="all" dirty="0"/>
              <a:t>DANIEL 5</a:t>
            </a:r>
            <a:endParaRPr lang="en-ZW" dirty="0"/>
          </a:p>
          <a:p>
            <a:r>
              <a:rPr lang="en-ZW" sz="3200" b="1" i="1" dirty="0"/>
              <a:t>Mene, </a:t>
            </a:r>
            <a:r>
              <a:rPr lang="en-ZW" sz="3200" b="1" dirty="0"/>
              <a:t>"being numbered or counted"</a:t>
            </a:r>
          </a:p>
          <a:p>
            <a:r>
              <a:rPr lang="en-ZW" sz="3200" b="1" dirty="0"/>
              <a:t>God hath numbered your kingdom, and finished it (vs. 26).</a:t>
            </a:r>
          </a:p>
          <a:p>
            <a:r>
              <a:rPr lang="en-ZW" sz="3200" b="1" i="1" dirty="0" err="1"/>
              <a:t>Tekel</a:t>
            </a:r>
            <a:r>
              <a:rPr lang="en-ZW" sz="3200" b="1" i="1" dirty="0"/>
              <a:t>, </a:t>
            </a:r>
            <a:r>
              <a:rPr lang="en-ZW" sz="3200" b="1" dirty="0"/>
              <a:t>"being weighed"</a:t>
            </a:r>
          </a:p>
          <a:p>
            <a:r>
              <a:rPr lang="en-ZW" sz="3200" b="1" dirty="0"/>
              <a:t>You have been weighed in the balances, and found wanting (vs. 27).</a:t>
            </a:r>
          </a:p>
          <a:p>
            <a:r>
              <a:rPr lang="en-ZW" sz="3200" b="1" i="1" dirty="0"/>
              <a:t>Peres (</a:t>
            </a:r>
            <a:r>
              <a:rPr lang="en-ZW" sz="3200" b="1" dirty="0"/>
              <a:t>plural </a:t>
            </a:r>
            <a:r>
              <a:rPr lang="en-ZW" sz="3200" b="1" i="1" dirty="0" err="1"/>
              <a:t>upharsin</a:t>
            </a:r>
            <a:r>
              <a:rPr lang="en-ZW" sz="3200" b="1" i="1" dirty="0"/>
              <a:t>)</a:t>
            </a:r>
            <a:r>
              <a:rPr lang="en-ZW" sz="3200" b="1" dirty="0"/>
              <a:t>, "portion or pieces"</a:t>
            </a:r>
          </a:p>
          <a:p>
            <a:r>
              <a:rPr lang="en-ZW" sz="3200" b="1" dirty="0"/>
              <a:t>Your kingdom has been divided, and given to the Medes and Persians (vs. 28).</a:t>
            </a:r>
          </a:p>
          <a:p>
            <a:r>
              <a:rPr lang="en-ZW" b="1" cap="all" dirty="0"/>
              <a:t>DANIEL 7</a:t>
            </a:r>
            <a:endParaRPr lang="en-ZW" dirty="0"/>
          </a:p>
          <a:p>
            <a:r>
              <a:rPr lang="en-ZW" sz="3200" b="1" dirty="0"/>
              <a:t>Daniel saw four extraordinary creatures, rising from the sea in succession: a winged lion, a bear with three ribs in it’s mouth, a four-headed winged leopard, and a powerful fourth beast. They represented four successive, dominant powers.</a:t>
            </a:r>
          </a:p>
          <a:p>
            <a:endParaRPr lang="en-US" dirty="0"/>
          </a:p>
        </p:txBody>
      </p:sp>
    </p:spTree>
    <p:extLst>
      <p:ext uri="{BB962C8B-B14F-4D97-AF65-F5344CB8AC3E}">
        <p14:creationId xmlns:p14="http://schemas.microsoft.com/office/powerpoint/2010/main" val="3596512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D94609-78BB-3244-9E8F-506A1960B9D4}"/>
              </a:ext>
            </a:extLst>
          </p:cNvPr>
          <p:cNvPicPr>
            <a:picLocks noChangeAspect="1"/>
          </p:cNvPicPr>
          <p:nvPr/>
        </p:nvPicPr>
        <p:blipFill>
          <a:blip r:embed="rId2"/>
          <a:stretch>
            <a:fillRect/>
          </a:stretch>
        </p:blipFill>
        <p:spPr>
          <a:xfrm>
            <a:off x="0" y="2660073"/>
            <a:ext cx="2042991" cy="4197927"/>
          </a:xfrm>
          <a:prstGeom prst="rect">
            <a:avLst/>
          </a:prstGeom>
        </p:spPr>
      </p:pic>
      <p:pic>
        <p:nvPicPr>
          <p:cNvPr id="5" name="Picture 4">
            <a:extLst>
              <a:ext uri="{FF2B5EF4-FFF2-40B4-BE49-F238E27FC236}">
                <a16:creationId xmlns:a16="http://schemas.microsoft.com/office/drawing/2014/main" id="{9E468196-2AD7-4744-8FE1-6C262A532FAD}"/>
              </a:ext>
            </a:extLst>
          </p:cNvPr>
          <p:cNvPicPr>
            <a:picLocks noChangeAspect="1"/>
          </p:cNvPicPr>
          <p:nvPr/>
        </p:nvPicPr>
        <p:blipFill>
          <a:blip r:embed="rId3"/>
          <a:stretch>
            <a:fillRect/>
          </a:stretch>
        </p:blipFill>
        <p:spPr>
          <a:xfrm>
            <a:off x="2042991" y="2660073"/>
            <a:ext cx="2042991" cy="4197927"/>
          </a:xfrm>
          <a:prstGeom prst="rect">
            <a:avLst/>
          </a:prstGeom>
        </p:spPr>
      </p:pic>
      <p:pic>
        <p:nvPicPr>
          <p:cNvPr id="6" name="Picture 5">
            <a:extLst>
              <a:ext uri="{FF2B5EF4-FFF2-40B4-BE49-F238E27FC236}">
                <a16:creationId xmlns:a16="http://schemas.microsoft.com/office/drawing/2014/main" id="{C4F0D9F3-6D38-C744-BB32-8A05C8B7E0EB}"/>
              </a:ext>
            </a:extLst>
          </p:cNvPr>
          <p:cNvPicPr>
            <a:picLocks noChangeAspect="1"/>
          </p:cNvPicPr>
          <p:nvPr/>
        </p:nvPicPr>
        <p:blipFill>
          <a:blip r:embed="rId4"/>
          <a:stretch>
            <a:fillRect/>
          </a:stretch>
        </p:blipFill>
        <p:spPr>
          <a:xfrm>
            <a:off x="4085982" y="2660073"/>
            <a:ext cx="2166903" cy="4197927"/>
          </a:xfrm>
          <a:prstGeom prst="rect">
            <a:avLst/>
          </a:prstGeom>
        </p:spPr>
      </p:pic>
      <p:pic>
        <p:nvPicPr>
          <p:cNvPr id="7" name="Picture 6">
            <a:extLst>
              <a:ext uri="{FF2B5EF4-FFF2-40B4-BE49-F238E27FC236}">
                <a16:creationId xmlns:a16="http://schemas.microsoft.com/office/drawing/2014/main" id="{2391E62A-1717-4448-B3EF-783BE3E708B3}"/>
              </a:ext>
            </a:extLst>
          </p:cNvPr>
          <p:cNvPicPr>
            <a:picLocks noChangeAspect="1"/>
          </p:cNvPicPr>
          <p:nvPr/>
        </p:nvPicPr>
        <p:blipFill>
          <a:blip r:embed="rId5"/>
          <a:stretch>
            <a:fillRect/>
          </a:stretch>
        </p:blipFill>
        <p:spPr>
          <a:xfrm>
            <a:off x="6252885" y="2660073"/>
            <a:ext cx="2644211" cy="4197927"/>
          </a:xfrm>
          <a:prstGeom prst="rect">
            <a:avLst/>
          </a:prstGeom>
        </p:spPr>
      </p:pic>
      <p:sp>
        <p:nvSpPr>
          <p:cNvPr id="8" name="Rectangle 7">
            <a:extLst>
              <a:ext uri="{FF2B5EF4-FFF2-40B4-BE49-F238E27FC236}">
                <a16:creationId xmlns:a16="http://schemas.microsoft.com/office/drawing/2014/main" id="{26257B42-B93C-FA4B-A168-442CCA05AE94}"/>
              </a:ext>
            </a:extLst>
          </p:cNvPr>
          <p:cNvSpPr/>
          <p:nvPr/>
        </p:nvSpPr>
        <p:spPr>
          <a:xfrm>
            <a:off x="0" y="0"/>
            <a:ext cx="12192000" cy="2677656"/>
          </a:xfrm>
          <a:prstGeom prst="rect">
            <a:avLst/>
          </a:prstGeom>
        </p:spPr>
        <p:txBody>
          <a:bodyPr wrap="square">
            <a:spAutoFit/>
          </a:bodyPr>
          <a:lstStyle/>
          <a:p>
            <a:r>
              <a:rPr lang="en-ZW" dirty="0">
                <a:solidFill>
                  <a:srgbClr val="000000"/>
                </a:solidFill>
                <a:latin typeface="mrs-eaves-xl-serif"/>
              </a:rPr>
              <a:t>--</a:t>
            </a:r>
            <a:r>
              <a:rPr lang="en-ZW" sz="2400" b="1" dirty="0">
                <a:solidFill>
                  <a:srgbClr val="000000"/>
                </a:solidFill>
                <a:latin typeface="mrs-eaves-xl-serif"/>
              </a:rPr>
              <a:t>comparison chart-- Daniel was shown the succession of world empires and their relationship to God’s people several times in different symbols. In chapters 2, 7, 8, and 11 God took Daniel over the same ground—each time adding new details to round out the picture. </a:t>
            </a:r>
          </a:p>
          <a:p>
            <a:r>
              <a:rPr lang="en-ZW" sz="2400" b="1" dirty="0">
                <a:solidFill>
                  <a:srgbClr val="000000"/>
                </a:solidFill>
                <a:latin typeface="mrs-eaves-xl-serif"/>
              </a:rPr>
              <a:t>In studying the amazing fulfilment of these prophecies, we not only realize God’s divine power to control human events, but we also are assured that His kingdom will ultimately triumph over all the forces of evil and sin—and that we can personally overcome and be a part of his glorious, everlasting kingdom.</a:t>
            </a:r>
            <a:endParaRPr lang="en-ZW" sz="2400" b="1" i="0" u="none" strike="noStrike" dirty="0">
              <a:solidFill>
                <a:srgbClr val="000000"/>
              </a:solidFill>
              <a:effectLst/>
              <a:latin typeface="mrs-eaves-xl-serif"/>
            </a:endParaRPr>
          </a:p>
        </p:txBody>
      </p:sp>
    </p:spTree>
    <p:extLst>
      <p:ext uri="{BB962C8B-B14F-4D97-AF65-F5344CB8AC3E}">
        <p14:creationId xmlns:p14="http://schemas.microsoft.com/office/powerpoint/2010/main" val="2152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6BDEA7-2291-1742-9355-C929B4B54AE1}"/>
              </a:ext>
            </a:extLst>
          </p:cNvPr>
          <p:cNvPicPr>
            <a:picLocks noChangeAspect="1"/>
          </p:cNvPicPr>
          <p:nvPr/>
        </p:nvPicPr>
        <p:blipFill>
          <a:blip r:embed="rId2"/>
          <a:stretch>
            <a:fillRect/>
          </a:stretch>
        </p:blipFill>
        <p:spPr>
          <a:xfrm>
            <a:off x="0" y="-23183"/>
            <a:ext cx="3348842" cy="6881183"/>
          </a:xfrm>
          <a:prstGeom prst="rect">
            <a:avLst/>
          </a:prstGeom>
        </p:spPr>
      </p:pic>
      <p:pic>
        <p:nvPicPr>
          <p:cNvPr id="4" name="Picture 3">
            <a:extLst>
              <a:ext uri="{FF2B5EF4-FFF2-40B4-BE49-F238E27FC236}">
                <a16:creationId xmlns:a16="http://schemas.microsoft.com/office/drawing/2014/main" id="{815E59B7-E951-E84F-9DD0-AE2CF55A6966}"/>
              </a:ext>
            </a:extLst>
          </p:cNvPr>
          <p:cNvPicPr>
            <a:picLocks noChangeAspect="1"/>
          </p:cNvPicPr>
          <p:nvPr/>
        </p:nvPicPr>
        <p:blipFill>
          <a:blip r:embed="rId3"/>
          <a:stretch>
            <a:fillRect/>
          </a:stretch>
        </p:blipFill>
        <p:spPr>
          <a:xfrm>
            <a:off x="3348842" y="2303812"/>
            <a:ext cx="2216371" cy="4554187"/>
          </a:xfrm>
          <a:prstGeom prst="rect">
            <a:avLst/>
          </a:prstGeom>
        </p:spPr>
      </p:pic>
      <p:pic>
        <p:nvPicPr>
          <p:cNvPr id="5" name="Picture 4">
            <a:extLst>
              <a:ext uri="{FF2B5EF4-FFF2-40B4-BE49-F238E27FC236}">
                <a16:creationId xmlns:a16="http://schemas.microsoft.com/office/drawing/2014/main" id="{19A894B2-C407-E345-8D54-5B7E5E83934A}"/>
              </a:ext>
            </a:extLst>
          </p:cNvPr>
          <p:cNvPicPr>
            <a:picLocks noChangeAspect="1"/>
          </p:cNvPicPr>
          <p:nvPr/>
        </p:nvPicPr>
        <p:blipFill>
          <a:blip r:embed="rId4"/>
          <a:stretch>
            <a:fillRect/>
          </a:stretch>
        </p:blipFill>
        <p:spPr>
          <a:xfrm>
            <a:off x="5546751" y="2303811"/>
            <a:ext cx="2338465" cy="4530293"/>
          </a:xfrm>
          <a:prstGeom prst="rect">
            <a:avLst/>
          </a:prstGeom>
        </p:spPr>
      </p:pic>
      <p:pic>
        <p:nvPicPr>
          <p:cNvPr id="6" name="Picture 5">
            <a:extLst>
              <a:ext uri="{FF2B5EF4-FFF2-40B4-BE49-F238E27FC236}">
                <a16:creationId xmlns:a16="http://schemas.microsoft.com/office/drawing/2014/main" id="{6987A636-9FB0-4D42-A448-C498364C8983}"/>
              </a:ext>
            </a:extLst>
          </p:cNvPr>
          <p:cNvPicPr>
            <a:picLocks noChangeAspect="1"/>
          </p:cNvPicPr>
          <p:nvPr/>
        </p:nvPicPr>
        <p:blipFill>
          <a:blip r:embed="rId5"/>
          <a:stretch>
            <a:fillRect/>
          </a:stretch>
        </p:blipFill>
        <p:spPr>
          <a:xfrm>
            <a:off x="7885216" y="-14220"/>
            <a:ext cx="4314105" cy="6849037"/>
          </a:xfrm>
          <a:prstGeom prst="rect">
            <a:avLst/>
          </a:prstGeom>
        </p:spPr>
      </p:pic>
    </p:spTree>
    <p:extLst>
      <p:ext uri="{BB962C8B-B14F-4D97-AF65-F5344CB8AC3E}">
        <p14:creationId xmlns:p14="http://schemas.microsoft.com/office/powerpoint/2010/main" val="1640938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59CE8-7B90-5D49-9841-7A75DE64A021}"/>
              </a:ext>
            </a:extLst>
          </p:cNvPr>
          <p:cNvSpPr>
            <a:spLocks noGrp="1"/>
          </p:cNvSpPr>
          <p:nvPr>
            <p:ph type="title"/>
          </p:nvPr>
        </p:nvSpPr>
        <p:spPr>
          <a:xfrm>
            <a:off x="0" y="0"/>
            <a:ext cx="12192000" cy="546265"/>
          </a:xfrm>
        </p:spPr>
        <p:txBody>
          <a:bodyPr>
            <a:normAutofit fontScale="90000"/>
          </a:bodyPr>
          <a:lstStyle/>
          <a:p>
            <a:r>
              <a:rPr lang="en-ZW" dirty="0"/>
              <a:t>God's Sanctuary in the Old Testament</a:t>
            </a:r>
            <a:endParaRPr lang="en-US" dirty="0"/>
          </a:p>
        </p:txBody>
      </p:sp>
      <p:sp>
        <p:nvSpPr>
          <p:cNvPr id="3" name="Content Placeholder 2">
            <a:extLst>
              <a:ext uri="{FF2B5EF4-FFF2-40B4-BE49-F238E27FC236}">
                <a16:creationId xmlns:a16="http://schemas.microsoft.com/office/drawing/2014/main" id="{6A4B6AFC-EF34-D24D-8E6E-19993652FF88}"/>
              </a:ext>
            </a:extLst>
          </p:cNvPr>
          <p:cNvSpPr>
            <a:spLocks noGrp="1"/>
          </p:cNvSpPr>
          <p:nvPr>
            <p:ph idx="1"/>
          </p:nvPr>
        </p:nvSpPr>
        <p:spPr>
          <a:xfrm>
            <a:off x="0" y="546264"/>
            <a:ext cx="12192000" cy="6311735"/>
          </a:xfrm>
        </p:spPr>
        <p:txBody>
          <a:bodyPr>
            <a:normAutofit lnSpcReduction="10000"/>
          </a:bodyPr>
          <a:lstStyle/>
          <a:p>
            <a:r>
              <a:rPr lang="en-ZW" sz="4400" b="1" dirty="0"/>
              <a:t>God gave detailed instructions for building His sanctuary in the Old Testament. </a:t>
            </a:r>
          </a:p>
          <a:p>
            <a:r>
              <a:rPr lang="en-ZW" sz="4400" b="1" dirty="0"/>
              <a:t>It was to be an illustration, an object lesson, of how He would save men and women from their sins. </a:t>
            </a:r>
          </a:p>
          <a:p>
            <a:r>
              <a:rPr lang="en-ZW" sz="4400" b="1" dirty="0"/>
              <a:t>Each part of the sanctuary, and each part of the service, had significance for His plan of salvation. </a:t>
            </a:r>
          </a:p>
          <a:p>
            <a:r>
              <a:rPr lang="en-ZW" sz="4400" b="1" dirty="0"/>
              <a:t>The illustrations given here provide an overview of the sanctuary and identify the major parts and their meaning.</a:t>
            </a:r>
          </a:p>
          <a:p>
            <a:endParaRPr lang="en-US" dirty="0"/>
          </a:p>
        </p:txBody>
      </p:sp>
    </p:spTree>
    <p:extLst>
      <p:ext uri="{BB962C8B-B14F-4D97-AF65-F5344CB8AC3E}">
        <p14:creationId xmlns:p14="http://schemas.microsoft.com/office/powerpoint/2010/main" val="2104125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A04215-3BA3-0341-8AFA-F5A5B8DAEDE5}"/>
              </a:ext>
            </a:extLst>
          </p:cNvPr>
          <p:cNvSpPr>
            <a:spLocks noGrp="1"/>
          </p:cNvSpPr>
          <p:nvPr>
            <p:ph sz="half" idx="1"/>
          </p:nvPr>
        </p:nvSpPr>
        <p:spPr>
          <a:xfrm>
            <a:off x="0" y="0"/>
            <a:ext cx="6019800" cy="6857999"/>
          </a:xfrm>
        </p:spPr>
        <p:txBody>
          <a:bodyPr>
            <a:normAutofit fontScale="77500" lnSpcReduction="20000"/>
          </a:bodyPr>
          <a:lstStyle/>
          <a:p>
            <a:r>
              <a:rPr lang="en-ZW" b="1" cap="all" dirty="0"/>
              <a:t>COURTYARD</a:t>
            </a:r>
            <a:endParaRPr lang="en-ZW" dirty="0"/>
          </a:p>
          <a:p>
            <a:r>
              <a:rPr lang="en-ZW" i="1" dirty="0"/>
              <a:t>Altar of Burnt Offering</a:t>
            </a:r>
            <a:endParaRPr lang="en-ZW" dirty="0"/>
          </a:p>
          <a:p>
            <a:r>
              <a:rPr lang="en-ZW" sz="3500" b="1" dirty="0"/>
              <a:t>This altar stood in the courtyard; on it the priests offered a lamb every morning and every evening. </a:t>
            </a:r>
          </a:p>
          <a:p>
            <a:r>
              <a:rPr lang="en-ZW" sz="3500" b="1" dirty="0"/>
              <a:t>This pointed to Christ, the Lamb of God, who sacrificed His own life on the cross so that repentant sinners might live and find peace with God (John 1:29; Isaiah 53:7; Hebrews 13:12).</a:t>
            </a:r>
          </a:p>
          <a:p>
            <a:r>
              <a:rPr lang="en-ZW" i="1" dirty="0"/>
              <a:t>Laver</a:t>
            </a:r>
            <a:endParaRPr lang="en-ZW" dirty="0"/>
          </a:p>
          <a:p>
            <a:r>
              <a:rPr lang="en-ZW" sz="3500" b="1" dirty="0"/>
              <a:t>This washbasin stood in the court as well. Here the priests washed themselves before entering the sanctuary. </a:t>
            </a:r>
          </a:p>
          <a:p>
            <a:r>
              <a:rPr lang="en-ZW" sz="3500" b="1" dirty="0"/>
              <a:t>They had to be clean, just as Jesus was pure. Only a pure, sinless Mediator can represent fallen human beings before God (Hebrews 7:26; Matthew 27:4; 1 Peter 2:21, 22).</a:t>
            </a:r>
          </a:p>
          <a:p>
            <a:endParaRPr lang="en-US" dirty="0"/>
          </a:p>
        </p:txBody>
      </p:sp>
      <p:pic>
        <p:nvPicPr>
          <p:cNvPr id="5" name="Content Placeholder 4">
            <a:extLst>
              <a:ext uri="{FF2B5EF4-FFF2-40B4-BE49-F238E27FC236}">
                <a16:creationId xmlns:a16="http://schemas.microsoft.com/office/drawing/2014/main" id="{6D522B0C-41E9-144E-A04A-978125063598}"/>
              </a:ext>
            </a:extLst>
          </p:cNvPr>
          <p:cNvPicPr>
            <a:picLocks noGrp="1" noChangeAspect="1"/>
          </p:cNvPicPr>
          <p:nvPr>
            <p:ph sz="half" idx="2"/>
          </p:nvPr>
        </p:nvPicPr>
        <p:blipFill>
          <a:blip r:embed="rId2"/>
          <a:stretch>
            <a:fillRect/>
          </a:stretch>
        </p:blipFill>
        <p:spPr>
          <a:xfrm>
            <a:off x="6021868" y="689134"/>
            <a:ext cx="6170132" cy="5296030"/>
          </a:xfrm>
          <a:prstGeom prst="rect">
            <a:avLst/>
          </a:prstGeom>
        </p:spPr>
      </p:pic>
    </p:spTree>
    <p:extLst>
      <p:ext uri="{BB962C8B-B14F-4D97-AF65-F5344CB8AC3E}">
        <p14:creationId xmlns:p14="http://schemas.microsoft.com/office/powerpoint/2010/main" val="2915102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A04215-3BA3-0341-8AFA-F5A5B8DAEDE5}"/>
              </a:ext>
            </a:extLst>
          </p:cNvPr>
          <p:cNvSpPr>
            <a:spLocks noGrp="1"/>
          </p:cNvSpPr>
          <p:nvPr>
            <p:ph sz="half" idx="1"/>
          </p:nvPr>
        </p:nvSpPr>
        <p:spPr>
          <a:xfrm>
            <a:off x="0" y="0"/>
            <a:ext cx="6019800" cy="6857999"/>
          </a:xfrm>
        </p:spPr>
        <p:txBody>
          <a:bodyPr>
            <a:normAutofit fontScale="92500" lnSpcReduction="20000"/>
          </a:bodyPr>
          <a:lstStyle/>
          <a:p>
            <a:r>
              <a:rPr lang="en-ZW" i="1" dirty="0"/>
              <a:t>Holy Place</a:t>
            </a:r>
            <a:endParaRPr lang="en-ZW" dirty="0"/>
          </a:p>
          <a:p>
            <a:r>
              <a:rPr lang="en-ZW" sz="3200" b="1" dirty="0"/>
              <a:t>The sanctuary itself was divided into two rooms—the Holy Place and the Most Holy Place. They were divided by a curtain. Priests went into the Holy Place every day with sacrifices. But only the High Priest went into the Most Holy Place, and only once a year on the Day of Atonement.</a:t>
            </a:r>
          </a:p>
          <a:p>
            <a:r>
              <a:rPr lang="en-ZW" i="1" dirty="0"/>
              <a:t>Lampstand</a:t>
            </a:r>
            <a:endParaRPr lang="en-ZW" dirty="0"/>
          </a:p>
          <a:p>
            <a:r>
              <a:rPr lang="en-ZW" sz="3500" b="1" dirty="0"/>
              <a:t>This lampstand had seven lamps. These were never all extinguished at the same time. The lampstand represents Jesus who is the light of the world (John 8:12). God’s people are to be sources of light to the world as well (Matthew 5:14–16).</a:t>
            </a:r>
          </a:p>
          <a:p>
            <a:endParaRPr lang="en-US" dirty="0"/>
          </a:p>
        </p:txBody>
      </p:sp>
      <p:pic>
        <p:nvPicPr>
          <p:cNvPr id="5" name="Content Placeholder 4">
            <a:extLst>
              <a:ext uri="{FF2B5EF4-FFF2-40B4-BE49-F238E27FC236}">
                <a16:creationId xmlns:a16="http://schemas.microsoft.com/office/drawing/2014/main" id="{6D522B0C-41E9-144E-A04A-978125063598}"/>
              </a:ext>
            </a:extLst>
          </p:cNvPr>
          <p:cNvPicPr>
            <a:picLocks noGrp="1" noChangeAspect="1"/>
          </p:cNvPicPr>
          <p:nvPr>
            <p:ph sz="half" idx="2"/>
          </p:nvPr>
        </p:nvPicPr>
        <p:blipFill>
          <a:blip r:embed="rId2"/>
          <a:stretch>
            <a:fillRect/>
          </a:stretch>
        </p:blipFill>
        <p:spPr>
          <a:xfrm>
            <a:off x="6021868" y="689134"/>
            <a:ext cx="6170132" cy="5296030"/>
          </a:xfrm>
          <a:prstGeom prst="rect">
            <a:avLst/>
          </a:prstGeom>
        </p:spPr>
      </p:pic>
    </p:spTree>
    <p:extLst>
      <p:ext uri="{BB962C8B-B14F-4D97-AF65-F5344CB8AC3E}">
        <p14:creationId xmlns:p14="http://schemas.microsoft.com/office/powerpoint/2010/main" val="1396233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C659B-5ECF-1044-A47D-86487A618807}"/>
              </a:ext>
            </a:extLst>
          </p:cNvPr>
          <p:cNvSpPr>
            <a:spLocks noGrp="1"/>
          </p:cNvSpPr>
          <p:nvPr>
            <p:ph type="title"/>
          </p:nvPr>
        </p:nvSpPr>
        <p:spPr>
          <a:xfrm>
            <a:off x="0" y="1"/>
            <a:ext cx="12192000" cy="522514"/>
          </a:xfrm>
        </p:spPr>
        <p:txBody>
          <a:bodyPr>
            <a:normAutofit fontScale="90000"/>
          </a:bodyPr>
          <a:lstStyle/>
          <a:p>
            <a:r>
              <a:rPr lang="en-ZW" dirty="0"/>
              <a:t>Bible Prophecy</a:t>
            </a:r>
            <a:endParaRPr lang="en-US" dirty="0"/>
          </a:p>
        </p:txBody>
      </p:sp>
      <p:sp>
        <p:nvSpPr>
          <p:cNvPr id="3" name="Content Placeholder 2">
            <a:extLst>
              <a:ext uri="{FF2B5EF4-FFF2-40B4-BE49-F238E27FC236}">
                <a16:creationId xmlns:a16="http://schemas.microsoft.com/office/drawing/2014/main" id="{07A96933-DABA-B044-9FEA-038EF867EA53}"/>
              </a:ext>
            </a:extLst>
          </p:cNvPr>
          <p:cNvSpPr>
            <a:spLocks noGrp="1"/>
          </p:cNvSpPr>
          <p:nvPr>
            <p:ph idx="1"/>
          </p:nvPr>
        </p:nvSpPr>
        <p:spPr>
          <a:xfrm>
            <a:off x="0" y="522514"/>
            <a:ext cx="12192000" cy="6335485"/>
          </a:xfrm>
        </p:spPr>
        <p:txBody>
          <a:bodyPr>
            <a:normAutofit lnSpcReduction="10000"/>
          </a:bodyPr>
          <a:lstStyle/>
          <a:p>
            <a:r>
              <a:rPr lang="en-ZW" sz="4000" b="1" dirty="0"/>
              <a:t>To most of us today, the Bible books of Daniel and Revelation sound incomprehensibly strange and puzzling—totally unlike the books and magazines and newspapers we normally read. </a:t>
            </a:r>
          </a:p>
          <a:p>
            <a:r>
              <a:rPr lang="en-ZW" sz="4000" b="1" dirty="0"/>
              <a:t>They are filled with fantastic symbols.</a:t>
            </a:r>
          </a:p>
          <a:p>
            <a:r>
              <a:rPr lang="en-ZW" sz="4000" b="1" dirty="0"/>
              <a:t>Actually, the bewildering symbols and epic overtones that make Daniel and Revelation so different were a fairly common literary style in the days that Daniel and John wrote. </a:t>
            </a:r>
          </a:p>
          <a:p>
            <a:r>
              <a:rPr lang="en-ZW" sz="4000" b="1" dirty="0"/>
              <a:t>This kind of writing is called apocalyptic. Let’s look at some of the characteristics of apocalyptic writing.</a:t>
            </a:r>
          </a:p>
          <a:p>
            <a:endParaRPr lang="en-US" dirty="0"/>
          </a:p>
        </p:txBody>
      </p:sp>
    </p:spTree>
    <p:extLst>
      <p:ext uri="{BB962C8B-B14F-4D97-AF65-F5344CB8AC3E}">
        <p14:creationId xmlns:p14="http://schemas.microsoft.com/office/powerpoint/2010/main" val="2966262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A04215-3BA3-0341-8AFA-F5A5B8DAEDE5}"/>
              </a:ext>
            </a:extLst>
          </p:cNvPr>
          <p:cNvSpPr>
            <a:spLocks noGrp="1"/>
          </p:cNvSpPr>
          <p:nvPr>
            <p:ph sz="half" idx="1"/>
          </p:nvPr>
        </p:nvSpPr>
        <p:spPr>
          <a:xfrm>
            <a:off x="0" y="0"/>
            <a:ext cx="6019800" cy="6857999"/>
          </a:xfrm>
        </p:spPr>
        <p:txBody>
          <a:bodyPr>
            <a:normAutofit fontScale="92500" lnSpcReduction="20000"/>
          </a:bodyPr>
          <a:lstStyle/>
          <a:p>
            <a:r>
              <a:rPr lang="en-ZW" i="1" dirty="0"/>
              <a:t>Table of Showbread</a:t>
            </a:r>
            <a:endParaRPr lang="en-ZW" dirty="0"/>
          </a:p>
          <a:p>
            <a:r>
              <a:rPr lang="en-ZW" sz="3200" b="1" dirty="0"/>
              <a:t>The priest placed fresh bread on this small table every week. It was called the “showbread,” or “bread of the presence” because it remained before the presence of the Lord. It represented Jesus who is the bread of life (John 6:35–63).</a:t>
            </a:r>
          </a:p>
          <a:p>
            <a:r>
              <a:rPr lang="en-ZW" i="1" dirty="0"/>
              <a:t>Altar of Incense</a:t>
            </a:r>
            <a:endParaRPr lang="en-ZW" dirty="0"/>
          </a:p>
          <a:p>
            <a:r>
              <a:rPr lang="en-ZW" sz="3500" b="1" dirty="0"/>
              <a:t>This small altar sat before the curtain separating the Holy Place from the Most Holy Place. The priests burned incense on this altar every morning and evening. </a:t>
            </a:r>
          </a:p>
          <a:p>
            <a:r>
              <a:rPr lang="en-ZW" sz="3500" b="1" dirty="0"/>
              <a:t>The incense represents the work of Jesus as He presents the prayers of His people, mixed with His righteousness (Revelation 8:2–4).</a:t>
            </a:r>
          </a:p>
          <a:p>
            <a:endParaRPr lang="en-US" dirty="0"/>
          </a:p>
        </p:txBody>
      </p:sp>
      <p:pic>
        <p:nvPicPr>
          <p:cNvPr id="5" name="Content Placeholder 4">
            <a:extLst>
              <a:ext uri="{FF2B5EF4-FFF2-40B4-BE49-F238E27FC236}">
                <a16:creationId xmlns:a16="http://schemas.microsoft.com/office/drawing/2014/main" id="{6D522B0C-41E9-144E-A04A-978125063598}"/>
              </a:ext>
            </a:extLst>
          </p:cNvPr>
          <p:cNvPicPr>
            <a:picLocks noGrp="1" noChangeAspect="1"/>
          </p:cNvPicPr>
          <p:nvPr>
            <p:ph sz="half" idx="2"/>
          </p:nvPr>
        </p:nvPicPr>
        <p:blipFill>
          <a:blip r:embed="rId2"/>
          <a:stretch>
            <a:fillRect/>
          </a:stretch>
        </p:blipFill>
        <p:spPr>
          <a:xfrm>
            <a:off x="6021868" y="689134"/>
            <a:ext cx="6170132" cy="5296030"/>
          </a:xfrm>
          <a:prstGeom prst="rect">
            <a:avLst/>
          </a:prstGeom>
        </p:spPr>
      </p:pic>
    </p:spTree>
    <p:extLst>
      <p:ext uri="{BB962C8B-B14F-4D97-AF65-F5344CB8AC3E}">
        <p14:creationId xmlns:p14="http://schemas.microsoft.com/office/powerpoint/2010/main" val="1379693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A04215-3BA3-0341-8AFA-F5A5B8DAEDE5}"/>
              </a:ext>
            </a:extLst>
          </p:cNvPr>
          <p:cNvSpPr>
            <a:spLocks noGrp="1"/>
          </p:cNvSpPr>
          <p:nvPr>
            <p:ph sz="half" idx="1"/>
          </p:nvPr>
        </p:nvSpPr>
        <p:spPr>
          <a:xfrm>
            <a:off x="0" y="0"/>
            <a:ext cx="6019800" cy="6857999"/>
          </a:xfrm>
        </p:spPr>
        <p:txBody>
          <a:bodyPr>
            <a:normAutofit fontScale="85000" lnSpcReduction="20000"/>
          </a:bodyPr>
          <a:lstStyle/>
          <a:p>
            <a:r>
              <a:rPr lang="en-ZW" i="1" dirty="0"/>
              <a:t>Most Holy Place</a:t>
            </a:r>
            <a:endParaRPr lang="en-ZW" dirty="0"/>
          </a:p>
          <a:p>
            <a:r>
              <a:rPr lang="en-ZW" sz="3200" b="1" dirty="0"/>
              <a:t>This second room of the sanctuary was entered once each year on the Day of Atonement. On that day the High Priest brought sacrificial blood into the Most Holy Place to cleanse the sanctuary. This represented a work of judgment that occurs before Jesus comes.</a:t>
            </a:r>
          </a:p>
          <a:p>
            <a:r>
              <a:rPr lang="en-ZW" i="1" dirty="0"/>
              <a:t>Ark of the Covenant</a:t>
            </a:r>
            <a:endParaRPr lang="en-ZW" dirty="0"/>
          </a:p>
          <a:p>
            <a:r>
              <a:rPr lang="en-ZW" sz="3500" b="1" dirty="0"/>
              <a:t>This wooden box, covered with gold, housed the Ten Commandments written by God’s own finger. The lid to the ark was called the “Mercy Seat” and was made of pure gold. On each end of the lid was a golden angel. This represented God’s justice combined with His mercy (Exodus 25:10–22).</a:t>
            </a:r>
          </a:p>
          <a:p>
            <a:pPr marL="0" indent="0">
              <a:buNone/>
            </a:pPr>
            <a:endParaRPr lang="en-US" dirty="0"/>
          </a:p>
        </p:txBody>
      </p:sp>
      <p:pic>
        <p:nvPicPr>
          <p:cNvPr id="5" name="Content Placeholder 4">
            <a:extLst>
              <a:ext uri="{FF2B5EF4-FFF2-40B4-BE49-F238E27FC236}">
                <a16:creationId xmlns:a16="http://schemas.microsoft.com/office/drawing/2014/main" id="{6D522B0C-41E9-144E-A04A-978125063598}"/>
              </a:ext>
            </a:extLst>
          </p:cNvPr>
          <p:cNvPicPr>
            <a:picLocks noGrp="1" noChangeAspect="1"/>
          </p:cNvPicPr>
          <p:nvPr>
            <p:ph sz="half" idx="2"/>
          </p:nvPr>
        </p:nvPicPr>
        <p:blipFill>
          <a:blip r:embed="rId2"/>
          <a:stretch>
            <a:fillRect/>
          </a:stretch>
        </p:blipFill>
        <p:spPr>
          <a:xfrm>
            <a:off x="6021868" y="689134"/>
            <a:ext cx="6170132" cy="5296030"/>
          </a:xfrm>
          <a:prstGeom prst="rect">
            <a:avLst/>
          </a:prstGeom>
        </p:spPr>
      </p:pic>
    </p:spTree>
    <p:extLst>
      <p:ext uri="{BB962C8B-B14F-4D97-AF65-F5344CB8AC3E}">
        <p14:creationId xmlns:p14="http://schemas.microsoft.com/office/powerpoint/2010/main" val="21602193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8106A-7228-1748-9523-EB6BCCE01E15}"/>
              </a:ext>
            </a:extLst>
          </p:cNvPr>
          <p:cNvSpPr>
            <a:spLocks noGrp="1"/>
          </p:cNvSpPr>
          <p:nvPr>
            <p:ph type="title"/>
          </p:nvPr>
        </p:nvSpPr>
        <p:spPr>
          <a:xfrm>
            <a:off x="0" y="1"/>
            <a:ext cx="12192000" cy="629392"/>
          </a:xfrm>
        </p:spPr>
        <p:txBody>
          <a:bodyPr>
            <a:normAutofit fontScale="90000"/>
          </a:bodyPr>
          <a:lstStyle/>
          <a:p>
            <a:r>
              <a:rPr lang="en-ZW" dirty="0"/>
              <a:t>The 2300-Day Prophecy</a:t>
            </a:r>
            <a:endParaRPr lang="en-US" dirty="0"/>
          </a:p>
        </p:txBody>
      </p:sp>
      <p:sp>
        <p:nvSpPr>
          <p:cNvPr id="3" name="Content Placeholder 2">
            <a:extLst>
              <a:ext uri="{FF2B5EF4-FFF2-40B4-BE49-F238E27FC236}">
                <a16:creationId xmlns:a16="http://schemas.microsoft.com/office/drawing/2014/main" id="{880437A1-274B-AA48-A4BB-B50354E583B5}"/>
              </a:ext>
            </a:extLst>
          </p:cNvPr>
          <p:cNvSpPr>
            <a:spLocks noGrp="1"/>
          </p:cNvSpPr>
          <p:nvPr>
            <p:ph idx="1"/>
          </p:nvPr>
        </p:nvSpPr>
        <p:spPr>
          <a:xfrm>
            <a:off x="0" y="629392"/>
            <a:ext cx="12192000" cy="6228607"/>
          </a:xfrm>
        </p:spPr>
        <p:txBody>
          <a:bodyPr/>
          <a:lstStyle/>
          <a:p>
            <a:r>
              <a:rPr lang="en-ZW" sz="3600" b="1" dirty="0"/>
              <a:t>In prophetic time a day symbolizes a year (Ezekiel 4:6).</a:t>
            </a:r>
          </a:p>
          <a:p>
            <a:r>
              <a:rPr lang="en-ZW" sz="3600" b="1" dirty="0"/>
              <a:t>“Seventy weeks (490 years) are determined upon thy people.”</a:t>
            </a:r>
          </a:p>
          <a:p>
            <a:r>
              <a:rPr lang="en-ZW" sz="3600" b="1" dirty="0"/>
              <a:t>“Unto two thousand and tree hundred days (years) shall the sanctuary be cleansed” (Daniel 8:14).</a:t>
            </a:r>
          </a:p>
          <a:p>
            <a:endParaRPr lang="en-US" dirty="0"/>
          </a:p>
        </p:txBody>
      </p:sp>
      <p:pic>
        <p:nvPicPr>
          <p:cNvPr id="4" name="Picture 3">
            <a:extLst>
              <a:ext uri="{FF2B5EF4-FFF2-40B4-BE49-F238E27FC236}">
                <a16:creationId xmlns:a16="http://schemas.microsoft.com/office/drawing/2014/main" id="{E5269204-2132-A647-9C6B-EE0E0DC01EBF}"/>
              </a:ext>
            </a:extLst>
          </p:cNvPr>
          <p:cNvPicPr>
            <a:picLocks noChangeAspect="1"/>
          </p:cNvPicPr>
          <p:nvPr/>
        </p:nvPicPr>
        <p:blipFill>
          <a:blip r:embed="rId2"/>
          <a:stretch>
            <a:fillRect/>
          </a:stretch>
        </p:blipFill>
        <p:spPr>
          <a:xfrm>
            <a:off x="2286000" y="3911600"/>
            <a:ext cx="7620000" cy="2946400"/>
          </a:xfrm>
          <a:prstGeom prst="rect">
            <a:avLst/>
          </a:prstGeom>
        </p:spPr>
      </p:pic>
    </p:spTree>
    <p:extLst>
      <p:ext uri="{BB962C8B-B14F-4D97-AF65-F5344CB8AC3E}">
        <p14:creationId xmlns:p14="http://schemas.microsoft.com/office/powerpoint/2010/main" val="1687216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F43AE5-A99E-6848-938B-C9689B47D70D}"/>
              </a:ext>
            </a:extLst>
          </p:cNvPr>
          <p:cNvSpPr>
            <a:spLocks noGrp="1"/>
          </p:cNvSpPr>
          <p:nvPr>
            <p:ph idx="1"/>
          </p:nvPr>
        </p:nvSpPr>
        <p:spPr>
          <a:xfrm>
            <a:off x="0" y="0"/>
            <a:ext cx="12192000" cy="6858000"/>
          </a:xfrm>
        </p:spPr>
        <p:txBody>
          <a:bodyPr/>
          <a:lstStyle/>
          <a:p>
            <a:r>
              <a:rPr lang="en-ZW" sz="4000" b="1" cap="all" dirty="0"/>
              <a:t>457 B.C.</a:t>
            </a:r>
            <a:r>
              <a:rPr lang="en-ZW" sz="4000" b="1" dirty="0"/>
              <a:t> Persian King Artaxerxes commands rebuilding of Jerusalem (Daniel 9:25; Ezra 7:11–16).</a:t>
            </a:r>
          </a:p>
          <a:p>
            <a:r>
              <a:rPr lang="en-ZW" sz="4000" b="1" cap="all" dirty="0"/>
              <a:t>A.D. 27</a:t>
            </a:r>
            <a:r>
              <a:rPr lang="en-ZW" sz="4000" b="1" dirty="0"/>
              <a:t> Baptism of Jesus; Jesus begins to preach and teach.</a:t>
            </a:r>
          </a:p>
          <a:p>
            <a:r>
              <a:rPr lang="en-ZW" sz="4000" b="1" cap="all" dirty="0"/>
              <a:t>A.D. 31</a:t>
            </a:r>
            <a:r>
              <a:rPr lang="en-ZW" sz="4000" b="1" dirty="0"/>
              <a:t> Messiah “cut off in the midst of the week” after 3 1/2 years of ministry (Daniel 9:26, 27; Matthew 27:60, 61; Mark 15:33–39).</a:t>
            </a:r>
          </a:p>
          <a:p>
            <a:r>
              <a:rPr lang="en-ZW" sz="4000" b="1" cap="all" dirty="0"/>
              <a:t>A.D. 34</a:t>
            </a:r>
            <a:r>
              <a:rPr lang="en-ZW" sz="4000" b="1" dirty="0"/>
              <a:t> Stoning of Stephen; Gospel introduced to the Gentiles (Daniel 9:24; Acts 7:54–60, 9:15).</a:t>
            </a:r>
          </a:p>
          <a:p>
            <a:r>
              <a:rPr lang="en-ZW" sz="4000" b="1" cap="all" dirty="0"/>
              <a:t>A.D. 1844</a:t>
            </a:r>
            <a:r>
              <a:rPr lang="en-ZW" sz="4000" b="1" dirty="0"/>
              <a:t> End of the 2,300-year prophecy; Investigative judgment begins.</a:t>
            </a:r>
          </a:p>
          <a:p>
            <a:endParaRPr lang="en-US" dirty="0"/>
          </a:p>
        </p:txBody>
      </p:sp>
    </p:spTree>
    <p:extLst>
      <p:ext uri="{BB962C8B-B14F-4D97-AF65-F5344CB8AC3E}">
        <p14:creationId xmlns:p14="http://schemas.microsoft.com/office/powerpoint/2010/main" val="3794899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54FB3-8987-A548-82AF-5F9262DAA9A2}"/>
              </a:ext>
            </a:extLst>
          </p:cNvPr>
          <p:cNvSpPr>
            <a:spLocks noGrp="1"/>
          </p:cNvSpPr>
          <p:nvPr>
            <p:ph type="title"/>
          </p:nvPr>
        </p:nvSpPr>
        <p:spPr>
          <a:xfrm>
            <a:off x="0" y="1"/>
            <a:ext cx="12192000" cy="498764"/>
          </a:xfrm>
        </p:spPr>
        <p:txBody>
          <a:bodyPr>
            <a:normAutofit fontScale="90000"/>
          </a:bodyPr>
          <a:lstStyle/>
          <a:p>
            <a:r>
              <a:rPr lang="en-ZW" dirty="0"/>
              <a:t>Books Used in the Judgement</a:t>
            </a:r>
            <a:endParaRPr lang="en-US" dirty="0"/>
          </a:p>
        </p:txBody>
      </p:sp>
      <p:sp>
        <p:nvSpPr>
          <p:cNvPr id="3" name="Content Placeholder 2">
            <a:extLst>
              <a:ext uri="{FF2B5EF4-FFF2-40B4-BE49-F238E27FC236}">
                <a16:creationId xmlns:a16="http://schemas.microsoft.com/office/drawing/2014/main" id="{2C76AB75-AAD5-B94B-B4C4-9F805C3BBB08}"/>
              </a:ext>
            </a:extLst>
          </p:cNvPr>
          <p:cNvSpPr>
            <a:spLocks noGrp="1"/>
          </p:cNvSpPr>
          <p:nvPr>
            <p:ph idx="1"/>
          </p:nvPr>
        </p:nvSpPr>
        <p:spPr>
          <a:xfrm>
            <a:off x="0" y="498764"/>
            <a:ext cx="12192000" cy="6359235"/>
          </a:xfrm>
        </p:spPr>
        <p:txBody>
          <a:bodyPr>
            <a:normAutofit fontScale="92500"/>
          </a:bodyPr>
          <a:lstStyle/>
          <a:p>
            <a:r>
              <a:rPr lang="en-ZW" sz="3600" b="1" dirty="0"/>
              <a:t>“The judgment was set, and the books were opened” (Daniel 7:10).</a:t>
            </a:r>
          </a:p>
          <a:p>
            <a:r>
              <a:rPr lang="en-ZW" sz="3600" b="1" cap="all" dirty="0"/>
              <a:t>THE BOOK OF LIFE</a:t>
            </a:r>
            <a:endParaRPr lang="en-ZW" sz="3600" b="1" dirty="0"/>
          </a:p>
          <a:p>
            <a:r>
              <a:rPr lang="en-ZW" sz="3600" b="1" dirty="0"/>
              <a:t>Contains the names of all those who have ever given their lives to God and entered His service (Revelation 20:12; Luke 10:20; Philippians 4:3; Revelation 21:27; Revelation 3:5).</a:t>
            </a:r>
          </a:p>
          <a:p>
            <a:r>
              <a:rPr lang="en-ZW" sz="3600" b="1" cap="all" dirty="0"/>
              <a:t>THE BOOK OF REMEMBRANCE</a:t>
            </a:r>
            <a:endParaRPr lang="en-ZW" sz="3600" b="1" dirty="0"/>
          </a:p>
          <a:p>
            <a:r>
              <a:rPr lang="en-ZW" sz="3600" b="1" dirty="0"/>
              <a:t>Contains a record of the good deeds done by those who worship God (Malachi 3:16; Nehemiah 13:14; Psalm 56:8).</a:t>
            </a:r>
          </a:p>
          <a:p>
            <a:r>
              <a:rPr lang="en-ZW" sz="3600" b="1" cap="all" dirty="0"/>
              <a:t>THE RECORD OF SINS</a:t>
            </a:r>
            <a:endParaRPr lang="en-ZW" sz="3600" b="1" dirty="0"/>
          </a:p>
          <a:p>
            <a:r>
              <a:rPr lang="en-ZW" sz="3600" b="1" dirty="0"/>
              <a:t>Contains the record of the sins of all persons. (1 Corinthians 4:5; Ecclesiastes 12:14; Matthew 12:36, 37; Isaiah 43:25, 65:6, 7).</a:t>
            </a:r>
          </a:p>
          <a:p>
            <a:endParaRPr lang="en-US" dirty="0"/>
          </a:p>
        </p:txBody>
      </p:sp>
    </p:spTree>
    <p:extLst>
      <p:ext uri="{BB962C8B-B14F-4D97-AF65-F5344CB8AC3E}">
        <p14:creationId xmlns:p14="http://schemas.microsoft.com/office/powerpoint/2010/main" val="1878051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BDA7C-E12A-FE40-981A-59CE16FF9D4E}"/>
              </a:ext>
            </a:extLst>
          </p:cNvPr>
          <p:cNvSpPr>
            <a:spLocks noGrp="1"/>
          </p:cNvSpPr>
          <p:nvPr>
            <p:ph type="title"/>
          </p:nvPr>
        </p:nvSpPr>
        <p:spPr>
          <a:xfrm>
            <a:off x="0" y="1"/>
            <a:ext cx="12192000" cy="558140"/>
          </a:xfrm>
        </p:spPr>
        <p:txBody>
          <a:bodyPr>
            <a:normAutofit fontScale="90000"/>
          </a:bodyPr>
          <a:lstStyle/>
          <a:p>
            <a:r>
              <a:rPr lang="en-ZW" dirty="0"/>
              <a:t>The Lamb in the Book of Revelation</a:t>
            </a:r>
            <a:endParaRPr lang="en-US" dirty="0"/>
          </a:p>
        </p:txBody>
      </p:sp>
      <p:sp>
        <p:nvSpPr>
          <p:cNvPr id="3" name="Content Placeholder 2">
            <a:extLst>
              <a:ext uri="{FF2B5EF4-FFF2-40B4-BE49-F238E27FC236}">
                <a16:creationId xmlns:a16="http://schemas.microsoft.com/office/drawing/2014/main" id="{3F688AF8-31FD-0244-8AC5-19D24239C0A5}"/>
              </a:ext>
            </a:extLst>
          </p:cNvPr>
          <p:cNvSpPr>
            <a:spLocks noGrp="1"/>
          </p:cNvSpPr>
          <p:nvPr>
            <p:ph idx="1"/>
          </p:nvPr>
        </p:nvSpPr>
        <p:spPr>
          <a:xfrm>
            <a:off x="0" y="558140"/>
            <a:ext cx="12192000" cy="6299859"/>
          </a:xfrm>
        </p:spPr>
        <p:txBody>
          <a:bodyPr>
            <a:normAutofit fontScale="92500" lnSpcReduction="10000"/>
          </a:bodyPr>
          <a:lstStyle/>
          <a:p>
            <a:r>
              <a:rPr lang="en-ZW" sz="4000" b="1" dirty="0"/>
              <a:t>Jesus is often pictured as a lamb throughout the book of Revelation. Because a lamb was sacrificed as a sin offering in the Old Testament sanctuary service, Jesus, who is the divine sacrifice for the sins of the world, is called the “Lamb of God” (John 1:36; 1 Peter 1:18, 19). The following are the main texts in Revelation that picture Jesus as the Lamb who was sacrificed for our sins.</a:t>
            </a:r>
          </a:p>
          <a:p>
            <a:r>
              <a:rPr lang="en-ZW" sz="4000" b="1" dirty="0"/>
              <a:t>In the midst of the throne . . . stood a Lamb as though it had been slain. . . . Then I looked, and I heard the voice of many angels around the throne . . . saying with a loud voice: ‘Worthy is the Lamb who was slain to receive power and riches and wisdom, and strength and </a:t>
            </a:r>
            <a:r>
              <a:rPr lang="en-ZW" sz="4000" b="1" dirty="0" err="1"/>
              <a:t>honor</a:t>
            </a:r>
            <a:r>
              <a:rPr lang="en-ZW" sz="4000" b="1" dirty="0"/>
              <a:t> and glory and blessing!’ (Rev. 5:6, 11, 12).</a:t>
            </a:r>
          </a:p>
          <a:p>
            <a:endParaRPr lang="en-US" dirty="0"/>
          </a:p>
        </p:txBody>
      </p:sp>
    </p:spTree>
    <p:extLst>
      <p:ext uri="{BB962C8B-B14F-4D97-AF65-F5344CB8AC3E}">
        <p14:creationId xmlns:p14="http://schemas.microsoft.com/office/powerpoint/2010/main" val="29745784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BDA7C-E12A-FE40-981A-59CE16FF9D4E}"/>
              </a:ext>
            </a:extLst>
          </p:cNvPr>
          <p:cNvSpPr>
            <a:spLocks noGrp="1"/>
          </p:cNvSpPr>
          <p:nvPr>
            <p:ph type="title"/>
          </p:nvPr>
        </p:nvSpPr>
        <p:spPr>
          <a:xfrm>
            <a:off x="0" y="1"/>
            <a:ext cx="12192000" cy="558140"/>
          </a:xfrm>
        </p:spPr>
        <p:txBody>
          <a:bodyPr>
            <a:normAutofit fontScale="90000"/>
          </a:bodyPr>
          <a:lstStyle/>
          <a:p>
            <a:r>
              <a:rPr lang="en-ZW" dirty="0"/>
              <a:t>The Lamb in the Book of Revelation</a:t>
            </a:r>
            <a:endParaRPr lang="en-US" dirty="0"/>
          </a:p>
        </p:txBody>
      </p:sp>
      <p:sp>
        <p:nvSpPr>
          <p:cNvPr id="3" name="Content Placeholder 2">
            <a:extLst>
              <a:ext uri="{FF2B5EF4-FFF2-40B4-BE49-F238E27FC236}">
                <a16:creationId xmlns:a16="http://schemas.microsoft.com/office/drawing/2014/main" id="{3F688AF8-31FD-0244-8AC5-19D24239C0A5}"/>
              </a:ext>
            </a:extLst>
          </p:cNvPr>
          <p:cNvSpPr>
            <a:spLocks noGrp="1"/>
          </p:cNvSpPr>
          <p:nvPr>
            <p:ph idx="1"/>
          </p:nvPr>
        </p:nvSpPr>
        <p:spPr>
          <a:xfrm>
            <a:off x="0" y="558140"/>
            <a:ext cx="12192000" cy="6299859"/>
          </a:xfrm>
        </p:spPr>
        <p:txBody>
          <a:bodyPr>
            <a:normAutofit fontScale="92500"/>
          </a:bodyPr>
          <a:lstStyle/>
          <a:p>
            <a:r>
              <a:rPr lang="en-ZW" sz="4000" b="1" dirty="0"/>
              <a:t>After these things I looked, and beheld a great multitude . . . standing before the throne and before the Lamb, clothed in white robes . . . and . . . saying, ‘Salvation belongs to our God who sits on the throne, and to the Lamb!’. . . ‘These are the ones who . . . washed their robes and made them white in the blood of the Lamb’ (Rev. 7:9, 10, 14).</a:t>
            </a:r>
          </a:p>
          <a:p>
            <a:r>
              <a:rPr lang="en-ZW" sz="4000" b="1" dirty="0"/>
              <a:t>They [God’s people] overcame him [the Devil] by the blood of the Lamb and by the word of their testimony (Rev. 12:11).</a:t>
            </a:r>
          </a:p>
          <a:p>
            <a:r>
              <a:rPr lang="en-ZW" sz="4000" b="1" dirty="0"/>
              <a:t>These [ten kings] will make war with the Lamb, and the Lamb will overcome them, for He is Lord of lords and King of kings (Rev. 17:14).</a:t>
            </a:r>
          </a:p>
          <a:p>
            <a:endParaRPr lang="en-US" dirty="0"/>
          </a:p>
        </p:txBody>
      </p:sp>
    </p:spTree>
    <p:extLst>
      <p:ext uri="{BB962C8B-B14F-4D97-AF65-F5344CB8AC3E}">
        <p14:creationId xmlns:p14="http://schemas.microsoft.com/office/powerpoint/2010/main" val="799169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BDA7C-E12A-FE40-981A-59CE16FF9D4E}"/>
              </a:ext>
            </a:extLst>
          </p:cNvPr>
          <p:cNvSpPr>
            <a:spLocks noGrp="1"/>
          </p:cNvSpPr>
          <p:nvPr>
            <p:ph type="title"/>
          </p:nvPr>
        </p:nvSpPr>
        <p:spPr>
          <a:xfrm>
            <a:off x="0" y="1"/>
            <a:ext cx="12192000" cy="558140"/>
          </a:xfrm>
        </p:spPr>
        <p:txBody>
          <a:bodyPr>
            <a:normAutofit fontScale="90000"/>
          </a:bodyPr>
          <a:lstStyle/>
          <a:p>
            <a:r>
              <a:rPr lang="en-ZW" dirty="0"/>
              <a:t>The Lamb in the Book of Revelation</a:t>
            </a:r>
            <a:endParaRPr lang="en-US" dirty="0"/>
          </a:p>
        </p:txBody>
      </p:sp>
      <p:sp>
        <p:nvSpPr>
          <p:cNvPr id="3" name="Content Placeholder 2">
            <a:extLst>
              <a:ext uri="{FF2B5EF4-FFF2-40B4-BE49-F238E27FC236}">
                <a16:creationId xmlns:a16="http://schemas.microsoft.com/office/drawing/2014/main" id="{3F688AF8-31FD-0244-8AC5-19D24239C0A5}"/>
              </a:ext>
            </a:extLst>
          </p:cNvPr>
          <p:cNvSpPr>
            <a:spLocks noGrp="1"/>
          </p:cNvSpPr>
          <p:nvPr>
            <p:ph idx="1"/>
          </p:nvPr>
        </p:nvSpPr>
        <p:spPr>
          <a:xfrm>
            <a:off x="0" y="558140"/>
            <a:ext cx="12192000" cy="6299859"/>
          </a:xfrm>
        </p:spPr>
        <p:txBody>
          <a:bodyPr>
            <a:normAutofit/>
          </a:bodyPr>
          <a:lstStyle/>
          <a:p>
            <a:r>
              <a:rPr lang="en-ZW" sz="4400" b="1" dirty="0"/>
              <a:t>Let us be glad and rejoice . . . for the marriage of the Lamb has come . . . ‘Blessed are those who are called to the marriage supper of the Lamb!’ (Rev. 19:7, 9).</a:t>
            </a:r>
          </a:p>
          <a:p>
            <a:r>
              <a:rPr lang="en-ZW" sz="4400" b="1" dirty="0"/>
              <a:t>The city had no need of the sun or of the moon to shine in it, for . . . the Lamb is its light (Rev. 21:23).</a:t>
            </a:r>
          </a:p>
          <a:p>
            <a:r>
              <a:rPr lang="en-ZW" sz="4400" b="1" dirty="0"/>
              <a:t>There shall by no means enter it [the city] anything that defiles . . . but only those who are written in the Lamb’s Book of Life (Rev. 21:27).</a:t>
            </a:r>
          </a:p>
          <a:p>
            <a:endParaRPr lang="en-US" dirty="0"/>
          </a:p>
        </p:txBody>
      </p:sp>
    </p:spTree>
    <p:extLst>
      <p:ext uri="{BB962C8B-B14F-4D97-AF65-F5344CB8AC3E}">
        <p14:creationId xmlns:p14="http://schemas.microsoft.com/office/powerpoint/2010/main" val="16058339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3536E-36A7-1344-840C-FB69B8DB1E04}"/>
              </a:ext>
            </a:extLst>
          </p:cNvPr>
          <p:cNvSpPr>
            <a:spLocks noGrp="1"/>
          </p:cNvSpPr>
          <p:nvPr>
            <p:ph type="title"/>
          </p:nvPr>
        </p:nvSpPr>
        <p:spPr>
          <a:xfrm>
            <a:off x="0" y="0"/>
            <a:ext cx="12192000" cy="617517"/>
          </a:xfrm>
        </p:spPr>
        <p:txBody>
          <a:bodyPr>
            <a:normAutofit fontScale="90000"/>
          </a:bodyPr>
          <a:lstStyle/>
          <a:p>
            <a:r>
              <a:rPr lang="en-ZW" dirty="0"/>
              <a:t>The Seven Churches of Revelation</a:t>
            </a:r>
            <a:endParaRPr lang="en-US" dirty="0"/>
          </a:p>
        </p:txBody>
      </p:sp>
      <p:sp>
        <p:nvSpPr>
          <p:cNvPr id="3" name="Content Placeholder 2">
            <a:extLst>
              <a:ext uri="{FF2B5EF4-FFF2-40B4-BE49-F238E27FC236}">
                <a16:creationId xmlns:a16="http://schemas.microsoft.com/office/drawing/2014/main" id="{6DD3B498-7BB8-8A4A-A7C3-40540E9BB257}"/>
              </a:ext>
            </a:extLst>
          </p:cNvPr>
          <p:cNvSpPr>
            <a:spLocks noGrp="1"/>
          </p:cNvSpPr>
          <p:nvPr>
            <p:ph idx="1"/>
          </p:nvPr>
        </p:nvSpPr>
        <p:spPr>
          <a:xfrm>
            <a:off x="0" y="617516"/>
            <a:ext cx="12192000" cy="6240483"/>
          </a:xfrm>
        </p:spPr>
        <p:txBody>
          <a:bodyPr>
            <a:normAutofit fontScale="92500"/>
          </a:bodyPr>
          <a:lstStyle/>
          <a:p>
            <a:r>
              <a:rPr lang="en-ZW" sz="4400" b="1" dirty="0"/>
              <a:t>John saw Jesus walking among seven lampstands which he was told represented seven churches. </a:t>
            </a:r>
          </a:p>
          <a:p>
            <a:r>
              <a:rPr lang="en-ZW" sz="4400" b="1" dirty="0"/>
              <a:t>Then Jesus dictated a letter to each of these churches, pointing out weaknesses and praising strengths—giving counsel and encouragement and promises. </a:t>
            </a:r>
          </a:p>
          <a:p>
            <a:r>
              <a:rPr lang="en-ZW" sz="4400" b="1" dirty="0"/>
              <a:t>This tells us that Jesus is intimately acquainted with His people. </a:t>
            </a:r>
          </a:p>
          <a:p>
            <a:r>
              <a:rPr lang="en-ZW" sz="4400" b="1" dirty="0"/>
              <a:t>He knows all about you—your strengths and weaknesses, your temptations and your victories. </a:t>
            </a:r>
          </a:p>
          <a:p>
            <a:r>
              <a:rPr lang="en-ZW" sz="4400" b="1" dirty="0"/>
              <a:t>And He loves you.</a:t>
            </a:r>
          </a:p>
          <a:p>
            <a:endParaRPr lang="en-US" dirty="0"/>
          </a:p>
        </p:txBody>
      </p:sp>
    </p:spTree>
    <p:extLst>
      <p:ext uri="{BB962C8B-B14F-4D97-AF65-F5344CB8AC3E}">
        <p14:creationId xmlns:p14="http://schemas.microsoft.com/office/powerpoint/2010/main" val="20087275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3536E-36A7-1344-840C-FB69B8DB1E04}"/>
              </a:ext>
            </a:extLst>
          </p:cNvPr>
          <p:cNvSpPr>
            <a:spLocks noGrp="1"/>
          </p:cNvSpPr>
          <p:nvPr>
            <p:ph type="title"/>
          </p:nvPr>
        </p:nvSpPr>
        <p:spPr>
          <a:xfrm>
            <a:off x="0" y="0"/>
            <a:ext cx="12192000" cy="617517"/>
          </a:xfrm>
        </p:spPr>
        <p:txBody>
          <a:bodyPr>
            <a:normAutofit fontScale="90000"/>
          </a:bodyPr>
          <a:lstStyle/>
          <a:p>
            <a:r>
              <a:rPr lang="en-ZW" dirty="0"/>
              <a:t>The Seven Churches of Revelation</a:t>
            </a:r>
            <a:endParaRPr lang="en-US" dirty="0"/>
          </a:p>
        </p:txBody>
      </p:sp>
      <p:sp>
        <p:nvSpPr>
          <p:cNvPr id="3" name="Content Placeholder 2">
            <a:extLst>
              <a:ext uri="{FF2B5EF4-FFF2-40B4-BE49-F238E27FC236}">
                <a16:creationId xmlns:a16="http://schemas.microsoft.com/office/drawing/2014/main" id="{6DD3B498-7BB8-8A4A-A7C3-40540E9BB257}"/>
              </a:ext>
            </a:extLst>
          </p:cNvPr>
          <p:cNvSpPr>
            <a:spLocks noGrp="1"/>
          </p:cNvSpPr>
          <p:nvPr>
            <p:ph idx="1"/>
          </p:nvPr>
        </p:nvSpPr>
        <p:spPr>
          <a:xfrm>
            <a:off x="0" y="617516"/>
            <a:ext cx="12192000" cy="6240483"/>
          </a:xfrm>
        </p:spPr>
        <p:txBody>
          <a:bodyPr>
            <a:normAutofit fontScale="92500" lnSpcReduction="10000"/>
          </a:bodyPr>
          <a:lstStyle/>
          <a:p>
            <a:r>
              <a:rPr lang="en-ZW" sz="4000" b="1" dirty="0"/>
              <a:t>These seven churches represent seven periods of church history. </a:t>
            </a:r>
          </a:p>
          <a:p>
            <a:r>
              <a:rPr lang="en-ZW" sz="4000" b="1" dirty="0"/>
              <a:t>The praise and warnings Jesus gives to each church are related to what was going on in the Christian church during the particular time that each church represents. </a:t>
            </a:r>
          </a:p>
          <a:p>
            <a:r>
              <a:rPr lang="en-ZW" sz="4000" b="1" dirty="0"/>
              <a:t>The accompanying chart shows the period represented by each church and gives a summary of Jesus’ message to that church. </a:t>
            </a:r>
          </a:p>
          <a:p>
            <a:r>
              <a:rPr lang="en-ZW" sz="4000" b="1" dirty="0"/>
              <a:t>Notice that we live today during the time of Laodicea, the last of the seven churches.</a:t>
            </a:r>
          </a:p>
          <a:p>
            <a:r>
              <a:rPr lang="en-ZW" sz="4000" b="1" dirty="0"/>
              <a:t>--chart of churches, dates, name meanings, complaints, compliments and promised rewards--</a:t>
            </a:r>
          </a:p>
          <a:p>
            <a:endParaRPr lang="en-US" dirty="0"/>
          </a:p>
        </p:txBody>
      </p:sp>
    </p:spTree>
    <p:extLst>
      <p:ext uri="{BB962C8B-B14F-4D97-AF65-F5344CB8AC3E}">
        <p14:creationId xmlns:p14="http://schemas.microsoft.com/office/powerpoint/2010/main" val="1769182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C659B-5ECF-1044-A47D-86487A618807}"/>
              </a:ext>
            </a:extLst>
          </p:cNvPr>
          <p:cNvSpPr>
            <a:spLocks noGrp="1"/>
          </p:cNvSpPr>
          <p:nvPr>
            <p:ph type="title"/>
          </p:nvPr>
        </p:nvSpPr>
        <p:spPr>
          <a:xfrm>
            <a:off x="0" y="1"/>
            <a:ext cx="12192000" cy="522514"/>
          </a:xfrm>
        </p:spPr>
        <p:txBody>
          <a:bodyPr>
            <a:normAutofit fontScale="90000"/>
          </a:bodyPr>
          <a:lstStyle/>
          <a:p>
            <a:r>
              <a:rPr lang="en-ZW" dirty="0"/>
              <a:t>Bible Prophecy</a:t>
            </a:r>
            <a:endParaRPr lang="en-US" dirty="0"/>
          </a:p>
        </p:txBody>
      </p:sp>
      <p:sp>
        <p:nvSpPr>
          <p:cNvPr id="3" name="Content Placeholder 2">
            <a:extLst>
              <a:ext uri="{FF2B5EF4-FFF2-40B4-BE49-F238E27FC236}">
                <a16:creationId xmlns:a16="http://schemas.microsoft.com/office/drawing/2014/main" id="{07A96933-DABA-B044-9FEA-038EF867EA53}"/>
              </a:ext>
            </a:extLst>
          </p:cNvPr>
          <p:cNvSpPr>
            <a:spLocks noGrp="1"/>
          </p:cNvSpPr>
          <p:nvPr>
            <p:ph idx="1"/>
          </p:nvPr>
        </p:nvSpPr>
        <p:spPr>
          <a:xfrm>
            <a:off x="0" y="522514"/>
            <a:ext cx="12192000" cy="6335485"/>
          </a:xfrm>
        </p:spPr>
        <p:txBody>
          <a:bodyPr>
            <a:normAutofit/>
          </a:bodyPr>
          <a:lstStyle/>
          <a:p>
            <a:r>
              <a:rPr lang="en-ZW" sz="4800" b="1" dirty="0"/>
              <a:t>This kind of writing always focuses on the future. Daniel and Revelation deal with the ongoing struggle between good and evil, God and Satan, as it has played out from eternity past to eternity future.</a:t>
            </a:r>
          </a:p>
          <a:p>
            <a:r>
              <a:rPr lang="en-ZW" sz="4800" b="1" dirty="0"/>
              <a:t>This kind of writing is based on dreams and visions. Daniel and John receive visions and talk with angels.</a:t>
            </a:r>
          </a:p>
          <a:p>
            <a:endParaRPr lang="en-US" dirty="0"/>
          </a:p>
        </p:txBody>
      </p:sp>
    </p:spTree>
    <p:extLst>
      <p:ext uri="{BB962C8B-B14F-4D97-AF65-F5344CB8AC3E}">
        <p14:creationId xmlns:p14="http://schemas.microsoft.com/office/powerpoint/2010/main" val="41491418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112C1-9CA7-8C4F-86A7-B693941CE57F}"/>
              </a:ext>
            </a:extLst>
          </p:cNvPr>
          <p:cNvSpPr>
            <a:spLocks noGrp="1"/>
          </p:cNvSpPr>
          <p:nvPr>
            <p:ph type="title"/>
          </p:nvPr>
        </p:nvSpPr>
        <p:spPr>
          <a:xfrm>
            <a:off x="0" y="1"/>
            <a:ext cx="12192000" cy="522514"/>
          </a:xfrm>
        </p:spPr>
        <p:txBody>
          <a:bodyPr>
            <a:normAutofit fontScale="90000"/>
          </a:bodyPr>
          <a:lstStyle/>
          <a:p>
            <a:r>
              <a:rPr lang="en-ZW" dirty="0"/>
              <a:t>The 1260-Day Prophecy</a:t>
            </a:r>
            <a:endParaRPr lang="en-US" dirty="0"/>
          </a:p>
        </p:txBody>
      </p:sp>
      <p:sp>
        <p:nvSpPr>
          <p:cNvPr id="3" name="Content Placeholder 2">
            <a:extLst>
              <a:ext uri="{FF2B5EF4-FFF2-40B4-BE49-F238E27FC236}">
                <a16:creationId xmlns:a16="http://schemas.microsoft.com/office/drawing/2014/main" id="{61F15F7B-E013-564B-9CA8-4054BA9A1E9F}"/>
              </a:ext>
            </a:extLst>
          </p:cNvPr>
          <p:cNvSpPr>
            <a:spLocks noGrp="1"/>
          </p:cNvSpPr>
          <p:nvPr>
            <p:ph idx="1"/>
          </p:nvPr>
        </p:nvSpPr>
        <p:spPr>
          <a:xfrm>
            <a:off x="0" y="522514"/>
            <a:ext cx="12192000" cy="6335485"/>
          </a:xfrm>
        </p:spPr>
        <p:txBody>
          <a:bodyPr>
            <a:normAutofit lnSpcReduction="10000"/>
          </a:bodyPr>
          <a:lstStyle/>
          <a:p>
            <a:r>
              <a:rPr lang="en-ZW" sz="3600" b="1" dirty="0"/>
              <a:t>The 1,260-day time prophecy is referred to seven times in the Bible:</a:t>
            </a:r>
          </a:p>
          <a:p>
            <a:r>
              <a:rPr lang="en-ZW" sz="3600" b="1" dirty="0"/>
              <a:t>As 1,260 days in Revelation 11:3 and 12:6</a:t>
            </a:r>
          </a:p>
          <a:p>
            <a:r>
              <a:rPr lang="en-ZW" sz="3600" b="1" dirty="0"/>
              <a:t>As 42 months in Revelation 11:2 and 13:5</a:t>
            </a:r>
          </a:p>
          <a:p>
            <a:r>
              <a:rPr lang="en-ZW" sz="3600" b="1" dirty="0"/>
              <a:t>As 3 1/2 times (years) in Daniel 7:25; 12:7; and Revelation 12:14</a:t>
            </a:r>
          </a:p>
          <a:p>
            <a:r>
              <a:rPr lang="en-ZW" sz="3600" b="1" dirty="0"/>
              <a:t>The book of Revelation uses the image of a composite beast emerging from the sea to symbolize a great religious power that causes the woman of Revelation 12 to flee to the wilderness for 1,260 days/years (A.D. 538-1798). </a:t>
            </a:r>
          </a:p>
          <a:p>
            <a:r>
              <a:rPr lang="en-ZW" sz="3600" b="1" dirty="0"/>
              <a:t>After that, the beast receives a deadly wound that is eventually healed.</a:t>
            </a:r>
          </a:p>
          <a:p>
            <a:endParaRPr lang="en-US" dirty="0"/>
          </a:p>
        </p:txBody>
      </p:sp>
    </p:spTree>
    <p:extLst>
      <p:ext uri="{BB962C8B-B14F-4D97-AF65-F5344CB8AC3E}">
        <p14:creationId xmlns:p14="http://schemas.microsoft.com/office/powerpoint/2010/main" val="22206032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112C1-9CA7-8C4F-86A7-B693941CE57F}"/>
              </a:ext>
            </a:extLst>
          </p:cNvPr>
          <p:cNvSpPr>
            <a:spLocks noGrp="1"/>
          </p:cNvSpPr>
          <p:nvPr>
            <p:ph type="title"/>
          </p:nvPr>
        </p:nvSpPr>
        <p:spPr>
          <a:xfrm>
            <a:off x="0" y="1"/>
            <a:ext cx="12192000" cy="522514"/>
          </a:xfrm>
        </p:spPr>
        <p:txBody>
          <a:bodyPr>
            <a:normAutofit fontScale="90000"/>
          </a:bodyPr>
          <a:lstStyle/>
          <a:p>
            <a:r>
              <a:rPr lang="en-ZW" dirty="0"/>
              <a:t>The 1260-Day Prophecy</a:t>
            </a:r>
            <a:endParaRPr lang="en-US" dirty="0"/>
          </a:p>
        </p:txBody>
      </p:sp>
      <p:sp>
        <p:nvSpPr>
          <p:cNvPr id="3" name="Content Placeholder 2">
            <a:extLst>
              <a:ext uri="{FF2B5EF4-FFF2-40B4-BE49-F238E27FC236}">
                <a16:creationId xmlns:a16="http://schemas.microsoft.com/office/drawing/2014/main" id="{61F15F7B-E013-564B-9CA8-4054BA9A1E9F}"/>
              </a:ext>
            </a:extLst>
          </p:cNvPr>
          <p:cNvSpPr>
            <a:spLocks noGrp="1"/>
          </p:cNvSpPr>
          <p:nvPr>
            <p:ph idx="1"/>
          </p:nvPr>
        </p:nvSpPr>
        <p:spPr>
          <a:xfrm>
            <a:off x="0" y="522514"/>
            <a:ext cx="12192000" cy="6335485"/>
          </a:xfrm>
        </p:spPr>
        <p:txBody>
          <a:bodyPr>
            <a:normAutofit fontScale="85000" lnSpcReduction="20000"/>
          </a:bodyPr>
          <a:lstStyle/>
          <a:p>
            <a:r>
              <a:rPr lang="en-ZW" sz="4800" b="1" dirty="0"/>
              <a:t>Explanation of Symbols</a:t>
            </a:r>
          </a:p>
          <a:p>
            <a:r>
              <a:rPr lang="en-ZW" sz="4800" b="1" i="1" dirty="0"/>
              <a:t>Woman: </a:t>
            </a:r>
            <a:r>
              <a:rPr lang="en-ZW" sz="4800" b="1" dirty="0"/>
              <a:t>The people (church) of God</a:t>
            </a:r>
          </a:p>
          <a:p>
            <a:r>
              <a:rPr lang="en-ZW" sz="4800" b="1" i="1" dirty="0"/>
              <a:t>Clothed with Sun: </a:t>
            </a:r>
            <a:r>
              <a:rPr lang="en-ZW" sz="4800" b="1" dirty="0"/>
              <a:t>The glory of God as revealed in the gospel</a:t>
            </a:r>
          </a:p>
          <a:p>
            <a:r>
              <a:rPr lang="en-ZW" sz="4800" b="1" i="1" dirty="0"/>
              <a:t>Moon: </a:t>
            </a:r>
            <a:r>
              <a:rPr lang="en-ZW" sz="4800" b="1" dirty="0"/>
              <a:t>System of types and shadows (ceremonial laws) of Old Testament times</a:t>
            </a:r>
          </a:p>
          <a:p>
            <a:r>
              <a:rPr lang="en-ZW" sz="4800" b="1" i="1" dirty="0"/>
              <a:t>Crown of 12 Stars: </a:t>
            </a:r>
            <a:r>
              <a:rPr lang="en-ZW" sz="4800" b="1" dirty="0"/>
              <a:t>Victor's crown—12 stars represent the 12 apostles</a:t>
            </a:r>
          </a:p>
          <a:p>
            <a:r>
              <a:rPr lang="en-ZW" sz="4800" b="1" i="1" dirty="0"/>
              <a:t>7-Headed Dragon: </a:t>
            </a:r>
            <a:r>
              <a:rPr lang="en-ZW" sz="4800" b="1" dirty="0"/>
              <a:t>Primarily Satan (secondarily pagan Rome)</a:t>
            </a:r>
          </a:p>
          <a:p>
            <a:r>
              <a:rPr lang="en-ZW" sz="4800" b="1" i="1" dirty="0"/>
              <a:t>Ten Horns: </a:t>
            </a:r>
            <a:r>
              <a:rPr lang="en-ZW" sz="4800" b="1" dirty="0"/>
              <a:t>Minor political powers through which Satan operates</a:t>
            </a:r>
          </a:p>
          <a:p>
            <a:endParaRPr lang="en-US" dirty="0"/>
          </a:p>
        </p:txBody>
      </p:sp>
    </p:spTree>
    <p:extLst>
      <p:ext uri="{BB962C8B-B14F-4D97-AF65-F5344CB8AC3E}">
        <p14:creationId xmlns:p14="http://schemas.microsoft.com/office/powerpoint/2010/main" val="27179002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112C1-9CA7-8C4F-86A7-B693941CE57F}"/>
              </a:ext>
            </a:extLst>
          </p:cNvPr>
          <p:cNvSpPr>
            <a:spLocks noGrp="1"/>
          </p:cNvSpPr>
          <p:nvPr>
            <p:ph type="title"/>
          </p:nvPr>
        </p:nvSpPr>
        <p:spPr>
          <a:xfrm>
            <a:off x="0" y="1"/>
            <a:ext cx="12192000" cy="522514"/>
          </a:xfrm>
        </p:spPr>
        <p:txBody>
          <a:bodyPr>
            <a:normAutofit fontScale="90000"/>
          </a:bodyPr>
          <a:lstStyle/>
          <a:p>
            <a:r>
              <a:rPr lang="en-ZW" dirty="0"/>
              <a:t>The 1260-Day Prophecy</a:t>
            </a:r>
            <a:endParaRPr lang="en-US" dirty="0"/>
          </a:p>
        </p:txBody>
      </p:sp>
      <p:sp>
        <p:nvSpPr>
          <p:cNvPr id="3" name="Content Placeholder 2">
            <a:extLst>
              <a:ext uri="{FF2B5EF4-FFF2-40B4-BE49-F238E27FC236}">
                <a16:creationId xmlns:a16="http://schemas.microsoft.com/office/drawing/2014/main" id="{61F15F7B-E013-564B-9CA8-4054BA9A1E9F}"/>
              </a:ext>
            </a:extLst>
          </p:cNvPr>
          <p:cNvSpPr>
            <a:spLocks noGrp="1"/>
          </p:cNvSpPr>
          <p:nvPr>
            <p:ph idx="1"/>
          </p:nvPr>
        </p:nvSpPr>
        <p:spPr>
          <a:xfrm>
            <a:off x="0" y="522514"/>
            <a:ext cx="12192000" cy="6335485"/>
          </a:xfrm>
        </p:spPr>
        <p:txBody>
          <a:bodyPr>
            <a:normAutofit lnSpcReduction="10000"/>
          </a:bodyPr>
          <a:lstStyle/>
          <a:p>
            <a:r>
              <a:rPr lang="en-ZW" sz="4000" b="1" i="1" dirty="0"/>
              <a:t>Seven Crowns: </a:t>
            </a:r>
            <a:r>
              <a:rPr lang="en-ZW" sz="4000" b="1" dirty="0"/>
              <a:t>Indicates that seven heads are political entities</a:t>
            </a:r>
          </a:p>
          <a:p>
            <a:r>
              <a:rPr lang="en-ZW" sz="4000" b="1" i="1" dirty="0"/>
              <a:t>Third Part of Stars: </a:t>
            </a:r>
            <a:r>
              <a:rPr lang="en-ZW" sz="4000" b="1" dirty="0"/>
              <a:t>Third of angels who joined Lucifer in his rebellion</a:t>
            </a:r>
          </a:p>
          <a:p>
            <a:r>
              <a:rPr lang="en-ZW" sz="4000" b="1" i="1" dirty="0"/>
              <a:t>Man Child: </a:t>
            </a:r>
            <a:r>
              <a:rPr lang="en-ZW" sz="4000" b="1" dirty="0"/>
              <a:t>The Messiah</a:t>
            </a:r>
          </a:p>
          <a:p>
            <a:r>
              <a:rPr lang="en-ZW" sz="4000" b="1" i="1" dirty="0"/>
              <a:t>Wilderness: </a:t>
            </a:r>
            <a:r>
              <a:rPr lang="en-ZW" sz="4000" b="1" dirty="0"/>
              <a:t>"An Uninhabited Place" of refuge for the church</a:t>
            </a:r>
          </a:p>
          <a:p>
            <a:r>
              <a:rPr lang="en-ZW" sz="4000" b="1" i="1" dirty="0"/>
              <a:t>Water as a Flood: </a:t>
            </a:r>
            <a:r>
              <a:rPr lang="en-ZW" sz="4000" b="1" dirty="0"/>
              <a:t>A symbol of intent to destroy</a:t>
            </a:r>
          </a:p>
          <a:p>
            <a:r>
              <a:rPr lang="en-ZW" sz="4000" b="1" i="1" dirty="0"/>
              <a:t>Remnant of Her Seed: </a:t>
            </a:r>
            <a:r>
              <a:rPr lang="en-ZW" sz="4000" b="1" dirty="0"/>
              <a:t>God's people in the last days who keep His commandments and have the testimony of Jesus</a:t>
            </a:r>
          </a:p>
          <a:p>
            <a:endParaRPr lang="en-US" dirty="0"/>
          </a:p>
        </p:txBody>
      </p:sp>
    </p:spTree>
    <p:extLst>
      <p:ext uri="{BB962C8B-B14F-4D97-AF65-F5344CB8AC3E}">
        <p14:creationId xmlns:p14="http://schemas.microsoft.com/office/powerpoint/2010/main" val="33881724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E4A03-AFD7-7242-9A7E-C414AB070055}"/>
              </a:ext>
            </a:extLst>
          </p:cNvPr>
          <p:cNvSpPr>
            <a:spLocks noGrp="1"/>
          </p:cNvSpPr>
          <p:nvPr>
            <p:ph type="title"/>
          </p:nvPr>
        </p:nvSpPr>
        <p:spPr>
          <a:xfrm>
            <a:off x="0" y="1"/>
            <a:ext cx="12192000" cy="593766"/>
          </a:xfrm>
        </p:spPr>
        <p:txBody>
          <a:bodyPr>
            <a:normAutofit fontScale="90000"/>
          </a:bodyPr>
          <a:lstStyle/>
          <a:p>
            <a:r>
              <a:rPr lang="en-ZW" dirty="0"/>
              <a:t>Three Angels and Their Messages</a:t>
            </a:r>
            <a:endParaRPr lang="en-US" dirty="0"/>
          </a:p>
        </p:txBody>
      </p:sp>
      <p:sp>
        <p:nvSpPr>
          <p:cNvPr id="3" name="Content Placeholder 2">
            <a:extLst>
              <a:ext uri="{FF2B5EF4-FFF2-40B4-BE49-F238E27FC236}">
                <a16:creationId xmlns:a16="http://schemas.microsoft.com/office/drawing/2014/main" id="{C3E0769A-BC40-7E4D-A0D7-081D26B9EE83}"/>
              </a:ext>
            </a:extLst>
          </p:cNvPr>
          <p:cNvSpPr>
            <a:spLocks noGrp="1"/>
          </p:cNvSpPr>
          <p:nvPr>
            <p:ph idx="1"/>
          </p:nvPr>
        </p:nvSpPr>
        <p:spPr>
          <a:xfrm>
            <a:off x="0" y="593766"/>
            <a:ext cx="12192000" cy="6264233"/>
          </a:xfrm>
        </p:spPr>
        <p:txBody>
          <a:bodyPr>
            <a:normAutofit/>
          </a:bodyPr>
          <a:lstStyle/>
          <a:p>
            <a:r>
              <a:rPr lang="en-ZW" b="1" cap="all" dirty="0"/>
              <a:t>THE FIRST ANGEL</a:t>
            </a:r>
            <a:endParaRPr lang="en-ZW" dirty="0"/>
          </a:p>
          <a:p>
            <a:r>
              <a:rPr lang="en-ZW" sz="4400" b="1" dirty="0"/>
              <a:t>Appears in the heavens and has “the everlasting gospel to preach to those who dwell on the earth” (Rev. 14:6). </a:t>
            </a:r>
          </a:p>
          <a:p>
            <a:r>
              <a:rPr lang="en-ZW" sz="4400" b="1" dirty="0"/>
              <a:t>Announces that “the hour of His [God’s] judgment has come (vs. 7), and calls on men and women everywhere to “worship Him who made heaven and earth, the sea and springs of water” (vs. 7).</a:t>
            </a:r>
          </a:p>
          <a:p>
            <a:endParaRPr lang="en-US" dirty="0"/>
          </a:p>
        </p:txBody>
      </p:sp>
    </p:spTree>
    <p:extLst>
      <p:ext uri="{BB962C8B-B14F-4D97-AF65-F5344CB8AC3E}">
        <p14:creationId xmlns:p14="http://schemas.microsoft.com/office/powerpoint/2010/main" val="19963749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E4A03-AFD7-7242-9A7E-C414AB070055}"/>
              </a:ext>
            </a:extLst>
          </p:cNvPr>
          <p:cNvSpPr>
            <a:spLocks noGrp="1"/>
          </p:cNvSpPr>
          <p:nvPr>
            <p:ph type="title"/>
          </p:nvPr>
        </p:nvSpPr>
        <p:spPr>
          <a:xfrm>
            <a:off x="0" y="1"/>
            <a:ext cx="12192000" cy="593766"/>
          </a:xfrm>
        </p:spPr>
        <p:txBody>
          <a:bodyPr>
            <a:normAutofit fontScale="90000"/>
          </a:bodyPr>
          <a:lstStyle/>
          <a:p>
            <a:r>
              <a:rPr lang="en-ZW" dirty="0"/>
              <a:t>Three Angels and Their Messages</a:t>
            </a:r>
            <a:endParaRPr lang="en-US" dirty="0"/>
          </a:p>
        </p:txBody>
      </p:sp>
      <p:sp>
        <p:nvSpPr>
          <p:cNvPr id="3" name="Content Placeholder 2">
            <a:extLst>
              <a:ext uri="{FF2B5EF4-FFF2-40B4-BE49-F238E27FC236}">
                <a16:creationId xmlns:a16="http://schemas.microsoft.com/office/drawing/2014/main" id="{C3E0769A-BC40-7E4D-A0D7-081D26B9EE83}"/>
              </a:ext>
            </a:extLst>
          </p:cNvPr>
          <p:cNvSpPr>
            <a:spLocks noGrp="1"/>
          </p:cNvSpPr>
          <p:nvPr>
            <p:ph idx="1"/>
          </p:nvPr>
        </p:nvSpPr>
        <p:spPr>
          <a:xfrm>
            <a:off x="0" y="593766"/>
            <a:ext cx="12192000" cy="6264233"/>
          </a:xfrm>
        </p:spPr>
        <p:txBody>
          <a:bodyPr>
            <a:normAutofit/>
          </a:bodyPr>
          <a:lstStyle/>
          <a:p>
            <a:r>
              <a:rPr lang="en-ZW" b="1" cap="all" dirty="0"/>
              <a:t>THE SECOND ANGEL</a:t>
            </a:r>
            <a:endParaRPr lang="en-ZW" dirty="0"/>
          </a:p>
          <a:p>
            <a:r>
              <a:rPr lang="en-ZW" sz="5400" b="1" dirty="0"/>
              <a:t>Follows the first and cries out, “Babylon has fallen” (vs. 8). </a:t>
            </a:r>
          </a:p>
          <a:p>
            <a:r>
              <a:rPr lang="en-ZW" sz="5400" b="1" dirty="0"/>
              <a:t>Babylon represents religious confusion and the powers opposed to God. </a:t>
            </a:r>
          </a:p>
          <a:p>
            <a:r>
              <a:rPr lang="en-ZW" sz="5400" b="1" dirty="0"/>
              <a:t>Babylon falls as a result of her false doctrines and teachings.</a:t>
            </a:r>
          </a:p>
          <a:p>
            <a:endParaRPr lang="en-US" dirty="0"/>
          </a:p>
        </p:txBody>
      </p:sp>
    </p:spTree>
    <p:extLst>
      <p:ext uri="{BB962C8B-B14F-4D97-AF65-F5344CB8AC3E}">
        <p14:creationId xmlns:p14="http://schemas.microsoft.com/office/powerpoint/2010/main" val="31315976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E4A03-AFD7-7242-9A7E-C414AB070055}"/>
              </a:ext>
            </a:extLst>
          </p:cNvPr>
          <p:cNvSpPr>
            <a:spLocks noGrp="1"/>
          </p:cNvSpPr>
          <p:nvPr>
            <p:ph type="title"/>
          </p:nvPr>
        </p:nvSpPr>
        <p:spPr>
          <a:xfrm>
            <a:off x="0" y="1"/>
            <a:ext cx="12192000" cy="593766"/>
          </a:xfrm>
        </p:spPr>
        <p:txBody>
          <a:bodyPr>
            <a:normAutofit fontScale="90000"/>
          </a:bodyPr>
          <a:lstStyle/>
          <a:p>
            <a:r>
              <a:rPr lang="en-ZW" dirty="0"/>
              <a:t>Three Angels and Their Messages</a:t>
            </a:r>
            <a:endParaRPr lang="en-US" dirty="0"/>
          </a:p>
        </p:txBody>
      </p:sp>
      <p:sp>
        <p:nvSpPr>
          <p:cNvPr id="3" name="Content Placeholder 2">
            <a:extLst>
              <a:ext uri="{FF2B5EF4-FFF2-40B4-BE49-F238E27FC236}">
                <a16:creationId xmlns:a16="http://schemas.microsoft.com/office/drawing/2014/main" id="{C3E0769A-BC40-7E4D-A0D7-081D26B9EE83}"/>
              </a:ext>
            </a:extLst>
          </p:cNvPr>
          <p:cNvSpPr>
            <a:spLocks noGrp="1"/>
          </p:cNvSpPr>
          <p:nvPr>
            <p:ph idx="1"/>
          </p:nvPr>
        </p:nvSpPr>
        <p:spPr>
          <a:xfrm>
            <a:off x="0" y="593766"/>
            <a:ext cx="12192000" cy="6264233"/>
          </a:xfrm>
        </p:spPr>
        <p:txBody>
          <a:bodyPr>
            <a:normAutofit fontScale="92500" lnSpcReduction="20000"/>
          </a:bodyPr>
          <a:lstStyle/>
          <a:p>
            <a:r>
              <a:rPr lang="en-ZW" b="1" cap="all" dirty="0"/>
              <a:t>THE THIRD ANGEL</a:t>
            </a:r>
            <a:endParaRPr lang="en-ZW" dirty="0"/>
          </a:p>
          <a:p>
            <a:r>
              <a:rPr lang="en-ZW" sz="5400" b="1" dirty="0"/>
              <a:t>The last of the heavenly trio, warns against worshiping the “beast” or its "image” or receiving their “mark” (vs. 9). </a:t>
            </a:r>
          </a:p>
          <a:p>
            <a:r>
              <a:rPr lang="en-ZW" sz="5400" b="1" dirty="0"/>
              <a:t>The “beast and its “image” represent the religious-political powers warring against God in these last days. </a:t>
            </a:r>
          </a:p>
          <a:p>
            <a:r>
              <a:rPr lang="en-ZW" sz="5400" b="1" dirty="0"/>
              <a:t>The penalties for receiving the mark of the beast are among the most severe of any given in the Bible.</a:t>
            </a:r>
          </a:p>
          <a:p>
            <a:endParaRPr lang="en-US" dirty="0"/>
          </a:p>
        </p:txBody>
      </p:sp>
    </p:spTree>
    <p:extLst>
      <p:ext uri="{BB962C8B-B14F-4D97-AF65-F5344CB8AC3E}">
        <p14:creationId xmlns:p14="http://schemas.microsoft.com/office/powerpoint/2010/main" val="14440553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8DD13-1347-304F-A119-C49BD95E004F}"/>
              </a:ext>
            </a:extLst>
          </p:cNvPr>
          <p:cNvSpPr>
            <a:spLocks noGrp="1"/>
          </p:cNvSpPr>
          <p:nvPr>
            <p:ph type="title"/>
          </p:nvPr>
        </p:nvSpPr>
        <p:spPr>
          <a:xfrm>
            <a:off x="0" y="1"/>
            <a:ext cx="12192000" cy="570016"/>
          </a:xfrm>
        </p:spPr>
        <p:txBody>
          <a:bodyPr>
            <a:normAutofit fontScale="90000"/>
          </a:bodyPr>
          <a:lstStyle/>
          <a:p>
            <a:r>
              <a:rPr lang="en-ZW" dirty="0"/>
              <a:t>The Millennium</a:t>
            </a:r>
            <a:endParaRPr lang="en-US" dirty="0"/>
          </a:p>
        </p:txBody>
      </p:sp>
      <p:sp>
        <p:nvSpPr>
          <p:cNvPr id="3" name="Content Placeholder 2">
            <a:extLst>
              <a:ext uri="{FF2B5EF4-FFF2-40B4-BE49-F238E27FC236}">
                <a16:creationId xmlns:a16="http://schemas.microsoft.com/office/drawing/2014/main" id="{1944A634-E7DB-5B47-8C93-B5F1217487CF}"/>
              </a:ext>
            </a:extLst>
          </p:cNvPr>
          <p:cNvSpPr>
            <a:spLocks noGrp="1"/>
          </p:cNvSpPr>
          <p:nvPr>
            <p:ph idx="1"/>
          </p:nvPr>
        </p:nvSpPr>
        <p:spPr>
          <a:xfrm>
            <a:off x="0" y="570016"/>
            <a:ext cx="12192000" cy="6287983"/>
          </a:xfrm>
        </p:spPr>
        <p:txBody>
          <a:bodyPr>
            <a:normAutofit fontScale="92500" lnSpcReduction="10000"/>
          </a:bodyPr>
          <a:lstStyle/>
          <a:p>
            <a:r>
              <a:rPr lang="en-ZW" sz="4800" b="1" i="1" dirty="0"/>
              <a:t>Beginning of the Millennium</a:t>
            </a:r>
            <a:endParaRPr lang="en-ZW" sz="4800" b="1" dirty="0"/>
          </a:p>
          <a:p>
            <a:r>
              <a:rPr lang="en-ZW" sz="4800" b="1" dirty="0"/>
              <a:t>Jesus returns to earth (Matt. 24:30).</a:t>
            </a:r>
          </a:p>
          <a:p>
            <a:r>
              <a:rPr lang="en-ZW" sz="4800" b="1" dirty="0"/>
              <a:t>Righteous are raised to life (Rev. 20:6; 1 Thess. 4:17).</a:t>
            </a:r>
          </a:p>
          <a:p>
            <a:r>
              <a:rPr lang="en-ZW" sz="4800" b="1" dirty="0"/>
              <a:t>Wicked are destroyed (Jer. 25:33; Matt. 13:39–42).</a:t>
            </a:r>
          </a:p>
          <a:p>
            <a:r>
              <a:rPr lang="en-ZW" sz="4800" b="1" dirty="0"/>
              <a:t>Righteous are taken to heaven (Matt. 24:31; 1 Thess. 4:17).</a:t>
            </a:r>
          </a:p>
          <a:p>
            <a:r>
              <a:rPr lang="en-ZW" sz="4800" b="1" dirty="0"/>
              <a:t>A great earthquake occurs on earth (Jer. 4:23–27).</a:t>
            </a:r>
          </a:p>
          <a:p>
            <a:r>
              <a:rPr lang="en-ZW" sz="4800" b="1" dirty="0"/>
              <a:t>Satan confined to this desolate world (Rev. 20:1–4).</a:t>
            </a:r>
          </a:p>
          <a:p>
            <a:endParaRPr lang="en-US" dirty="0"/>
          </a:p>
        </p:txBody>
      </p:sp>
    </p:spTree>
    <p:extLst>
      <p:ext uri="{BB962C8B-B14F-4D97-AF65-F5344CB8AC3E}">
        <p14:creationId xmlns:p14="http://schemas.microsoft.com/office/powerpoint/2010/main" val="37264313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8DD13-1347-304F-A119-C49BD95E004F}"/>
              </a:ext>
            </a:extLst>
          </p:cNvPr>
          <p:cNvSpPr>
            <a:spLocks noGrp="1"/>
          </p:cNvSpPr>
          <p:nvPr>
            <p:ph type="title"/>
          </p:nvPr>
        </p:nvSpPr>
        <p:spPr>
          <a:xfrm>
            <a:off x="0" y="1"/>
            <a:ext cx="12192000" cy="570016"/>
          </a:xfrm>
        </p:spPr>
        <p:txBody>
          <a:bodyPr>
            <a:normAutofit fontScale="90000"/>
          </a:bodyPr>
          <a:lstStyle/>
          <a:p>
            <a:r>
              <a:rPr lang="en-ZW" dirty="0"/>
              <a:t>The Millennium</a:t>
            </a:r>
            <a:endParaRPr lang="en-US" dirty="0"/>
          </a:p>
        </p:txBody>
      </p:sp>
      <p:sp>
        <p:nvSpPr>
          <p:cNvPr id="3" name="Content Placeholder 2">
            <a:extLst>
              <a:ext uri="{FF2B5EF4-FFF2-40B4-BE49-F238E27FC236}">
                <a16:creationId xmlns:a16="http://schemas.microsoft.com/office/drawing/2014/main" id="{1944A634-E7DB-5B47-8C93-B5F1217487CF}"/>
              </a:ext>
            </a:extLst>
          </p:cNvPr>
          <p:cNvSpPr>
            <a:spLocks noGrp="1"/>
          </p:cNvSpPr>
          <p:nvPr>
            <p:ph idx="1"/>
          </p:nvPr>
        </p:nvSpPr>
        <p:spPr>
          <a:xfrm>
            <a:off x="0" y="570016"/>
            <a:ext cx="12192000" cy="6287983"/>
          </a:xfrm>
        </p:spPr>
        <p:txBody>
          <a:bodyPr>
            <a:normAutofit/>
          </a:bodyPr>
          <a:lstStyle/>
          <a:p>
            <a:r>
              <a:rPr lang="en-ZW" sz="6000" b="1" i="1" dirty="0"/>
              <a:t>During the Millennium</a:t>
            </a:r>
            <a:endParaRPr lang="en-ZW" sz="6000" b="1" dirty="0"/>
          </a:p>
          <a:p>
            <a:r>
              <a:rPr lang="en-ZW" sz="6000" b="1" dirty="0"/>
              <a:t>Righteous are in heaven with Jesus (Rev. 20:4, 6; 15:2, 3).</a:t>
            </a:r>
          </a:p>
          <a:p>
            <a:r>
              <a:rPr lang="en-ZW" sz="6000" b="1" dirty="0"/>
              <a:t>Wicked are dead on the earth (Rev. 20:5).</a:t>
            </a:r>
          </a:p>
          <a:p>
            <a:r>
              <a:rPr lang="en-ZW" sz="6000" b="1" dirty="0"/>
              <a:t>Satan continues bound to this earth (Rev. 20:1–4).</a:t>
            </a:r>
          </a:p>
          <a:p>
            <a:endParaRPr lang="en-US" dirty="0"/>
          </a:p>
        </p:txBody>
      </p:sp>
    </p:spTree>
    <p:extLst>
      <p:ext uri="{BB962C8B-B14F-4D97-AF65-F5344CB8AC3E}">
        <p14:creationId xmlns:p14="http://schemas.microsoft.com/office/powerpoint/2010/main" val="10293154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8DD13-1347-304F-A119-C49BD95E004F}"/>
              </a:ext>
            </a:extLst>
          </p:cNvPr>
          <p:cNvSpPr>
            <a:spLocks noGrp="1"/>
          </p:cNvSpPr>
          <p:nvPr>
            <p:ph type="title"/>
          </p:nvPr>
        </p:nvSpPr>
        <p:spPr>
          <a:xfrm>
            <a:off x="0" y="1"/>
            <a:ext cx="12192000" cy="570016"/>
          </a:xfrm>
        </p:spPr>
        <p:txBody>
          <a:bodyPr>
            <a:normAutofit fontScale="90000"/>
          </a:bodyPr>
          <a:lstStyle/>
          <a:p>
            <a:r>
              <a:rPr lang="en-ZW" dirty="0"/>
              <a:t>The Millennium</a:t>
            </a:r>
            <a:endParaRPr lang="en-US" dirty="0"/>
          </a:p>
        </p:txBody>
      </p:sp>
      <p:sp>
        <p:nvSpPr>
          <p:cNvPr id="3" name="Content Placeholder 2">
            <a:extLst>
              <a:ext uri="{FF2B5EF4-FFF2-40B4-BE49-F238E27FC236}">
                <a16:creationId xmlns:a16="http://schemas.microsoft.com/office/drawing/2014/main" id="{1944A634-E7DB-5B47-8C93-B5F1217487CF}"/>
              </a:ext>
            </a:extLst>
          </p:cNvPr>
          <p:cNvSpPr>
            <a:spLocks noGrp="1"/>
          </p:cNvSpPr>
          <p:nvPr>
            <p:ph idx="1"/>
          </p:nvPr>
        </p:nvSpPr>
        <p:spPr>
          <a:xfrm>
            <a:off x="0" y="570016"/>
            <a:ext cx="12192000" cy="6287983"/>
          </a:xfrm>
        </p:spPr>
        <p:txBody>
          <a:bodyPr>
            <a:normAutofit fontScale="85000" lnSpcReduction="10000"/>
          </a:bodyPr>
          <a:lstStyle/>
          <a:p>
            <a:r>
              <a:rPr lang="en-ZW" sz="4400" b="1" i="1" dirty="0"/>
              <a:t>At the End of the Millennium</a:t>
            </a:r>
            <a:endParaRPr lang="en-ZW" sz="4400" b="1" dirty="0"/>
          </a:p>
          <a:p>
            <a:r>
              <a:rPr lang="en-ZW" sz="4400" b="1" dirty="0"/>
              <a:t>New Jerusalem descends to earth from heaven (Rev. 21:2, 10; 20:9).</a:t>
            </a:r>
          </a:p>
          <a:p>
            <a:r>
              <a:rPr lang="en-ZW" sz="4400" b="1" dirty="0"/>
              <a:t>Wicked dead are raised to life (John 5:28, 29; Rev. 20:5).</a:t>
            </a:r>
          </a:p>
          <a:p>
            <a:r>
              <a:rPr lang="en-ZW" sz="4400" b="1" dirty="0"/>
              <a:t>Satan is loosed to continue his work (Rev. 20:7, 8).</a:t>
            </a:r>
          </a:p>
          <a:p>
            <a:r>
              <a:rPr lang="en-ZW" sz="4400" b="1" dirty="0"/>
              <a:t>Satan and the wicked surround the New Jerusalem (Rev. 20:7–9).</a:t>
            </a:r>
          </a:p>
          <a:p>
            <a:r>
              <a:rPr lang="en-ZW" sz="4400" b="1" dirty="0"/>
              <a:t>Fire consumes Satan and the wicked (Rev. 20:9, 10).</a:t>
            </a:r>
          </a:p>
          <a:p>
            <a:r>
              <a:rPr lang="en-ZW" sz="4400" b="1" dirty="0"/>
              <a:t>The earth is cleansed of sin (2 Peter 3:10–13).</a:t>
            </a:r>
          </a:p>
          <a:p>
            <a:r>
              <a:rPr lang="en-ZW" sz="4400" b="1" dirty="0"/>
              <a:t>Earth is re-created (Rev. 21, 22).</a:t>
            </a:r>
          </a:p>
          <a:p>
            <a:r>
              <a:rPr lang="en-ZW" sz="4400" b="1" dirty="0"/>
              <a:t>Death is destroyed and eternity begins (Rev. 20:14; 22:5). </a:t>
            </a:r>
          </a:p>
          <a:p>
            <a:endParaRPr lang="en-US" dirty="0"/>
          </a:p>
        </p:txBody>
      </p:sp>
    </p:spTree>
    <p:extLst>
      <p:ext uri="{BB962C8B-B14F-4D97-AF65-F5344CB8AC3E}">
        <p14:creationId xmlns:p14="http://schemas.microsoft.com/office/powerpoint/2010/main" val="42063928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3C63A-1308-CA4F-BAF1-F7517090BB71}"/>
              </a:ext>
            </a:extLst>
          </p:cNvPr>
          <p:cNvSpPr>
            <a:spLocks noGrp="1"/>
          </p:cNvSpPr>
          <p:nvPr>
            <p:ph type="title"/>
          </p:nvPr>
        </p:nvSpPr>
        <p:spPr>
          <a:xfrm>
            <a:off x="0" y="0"/>
            <a:ext cx="12192000" cy="653143"/>
          </a:xfrm>
        </p:spPr>
        <p:txBody>
          <a:bodyPr>
            <a:normAutofit fontScale="90000"/>
          </a:bodyPr>
          <a:lstStyle/>
          <a:p>
            <a:r>
              <a:rPr lang="en-ZW" dirty="0"/>
              <a:t>Conclusion</a:t>
            </a:r>
            <a:endParaRPr lang="en-US" dirty="0"/>
          </a:p>
        </p:txBody>
      </p:sp>
      <p:sp>
        <p:nvSpPr>
          <p:cNvPr id="3" name="Content Placeholder 2">
            <a:extLst>
              <a:ext uri="{FF2B5EF4-FFF2-40B4-BE49-F238E27FC236}">
                <a16:creationId xmlns:a16="http://schemas.microsoft.com/office/drawing/2014/main" id="{E7070231-F840-2148-909E-50287118777E}"/>
              </a:ext>
            </a:extLst>
          </p:cNvPr>
          <p:cNvSpPr>
            <a:spLocks noGrp="1"/>
          </p:cNvSpPr>
          <p:nvPr>
            <p:ph idx="1"/>
          </p:nvPr>
        </p:nvSpPr>
        <p:spPr>
          <a:xfrm>
            <a:off x="0" y="653142"/>
            <a:ext cx="12192000" cy="6204857"/>
          </a:xfrm>
        </p:spPr>
        <p:txBody>
          <a:bodyPr>
            <a:normAutofit fontScale="92500" lnSpcReduction="20000"/>
          </a:bodyPr>
          <a:lstStyle/>
          <a:p>
            <a:r>
              <a:rPr lang="en-ZW" sz="5400" b="1" dirty="0"/>
              <a:t>The great sacrifice of Jesus--on the cross of Calvary--to restore mankind, is woven symbolically throughout Daniel and Revelation. </a:t>
            </a:r>
          </a:p>
          <a:p>
            <a:r>
              <a:rPr lang="en-ZW" sz="5400" b="1" dirty="0"/>
              <a:t>These prophetic books point to His return and the great climax of human history--the second coming of Christ.</a:t>
            </a:r>
          </a:p>
          <a:p>
            <a:r>
              <a:rPr lang="en-ZW" sz="5400" b="1" dirty="0"/>
              <a:t>I will come again and receive you to Myself; that where I am, there you may be also (John 14:3).</a:t>
            </a:r>
          </a:p>
          <a:p>
            <a:endParaRPr lang="en-US" dirty="0"/>
          </a:p>
        </p:txBody>
      </p:sp>
    </p:spTree>
    <p:extLst>
      <p:ext uri="{BB962C8B-B14F-4D97-AF65-F5344CB8AC3E}">
        <p14:creationId xmlns:p14="http://schemas.microsoft.com/office/powerpoint/2010/main" val="3665011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C659B-5ECF-1044-A47D-86487A618807}"/>
              </a:ext>
            </a:extLst>
          </p:cNvPr>
          <p:cNvSpPr>
            <a:spLocks noGrp="1"/>
          </p:cNvSpPr>
          <p:nvPr>
            <p:ph type="title"/>
          </p:nvPr>
        </p:nvSpPr>
        <p:spPr>
          <a:xfrm>
            <a:off x="0" y="1"/>
            <a:ext cx="12192000" cy="522514"/>
          </a:xfrm>
        </p:spPr>
        <p:txBody>
          <a:bodyPr>
            <a:normAutofit fontScale="90000"/>
          </a:bodyPr>
          <a:lstStyle/>
          <a:p>
            <a:r>
              <a:rPr lang="en-ZW" dirty="0"/>
              <a:t>Bible Prophecy</a:t>
            </a:r>
            <a:endParaRPr lang="en-US" dirty="0"/>
          </a:p>
        </p:txBody>
      </p:sp>
      <p:sp>
        <p:nvSpPr>
          <p:cNvPr id="3" name="Content Placeholder 2">
            <a:extLst>
              <a:ext uri="{FF2B5EF4-FFF2-40B4-BE49-F238E27FC236}">
                <a16:creationId xmlns:a16="http://schemas.microsoft.com/office/drawing/2014/main" id="{07A96933-DABA-B044-9FEA-038EF867EA53}"/>
              </a:ext>
            </a:extLst>
          </p:cNvPr>
          <p:cNvSpPr>
            <a:spLocks noGrp="1"/>
          </p:cNvSpPr>
          <p:nvPr>
            <p:ph idx="1"/>
          </p:nvPr>
        </p:nvSpPr>
        <p:spPr>
          <a:xfrm>
            <a:off x="0" y="522514"/>
            <a:ext cx="12192000" cy="6335485"/>
          </a:xfrm>
        </p:spPr>
        <p:txBody>
          <a:bodyPr>
            <a:normAutofit fontScale="92500" lnSpcReduction="20000"/>
          </a:bodyPr>
          <a:lstStyle/>
          <a:p>
            <a:r>
              <a:rPr lang="en-ZW" sz="4800" b="1" dirty="0"/>
              <a:t>This kind of writing uses symbols to convey its message. These two Bible books are filled with symbols—and they are almost always things that don’t exist in real life, such as animals with many heads, dragons, stars falling to earth, etc.</a:t>
            </a:r>
          </a:p>
          <a:p>
            <a:r>
              <a:rPr lang="en-ZW" sz="4800" b="1" dirty="0"/>
              <a:t>This kind of writing views the earth and the universe in a certain way. </a:t>
            </a:r>
          </a:p>
          <a:p>
            <a:r>
              <a:rPr lang="en-ZW" sz="4800" b="1" dirty="0"/>
              <a:t>It sees the universe in terms of two opposing powers—God and Satan, good and evil. The present age is largely controlled by Satan and evil. The future age will be controlled by God and righteousness.</a:t>
            </a:r>
          </a:p>
          <a:p>
            <a:endParaRPr lang="en-US" dirty="0"/>
          </a:p>
        </p:txBody>
      </p:sp>
    </p:spTree>
    <p:extLst>
      <p:ext uri="{BB962C8B-B14F-4D97-AF65-F5344CB8AC3E}">
        <p14:creationId xmlns:p14="http://schemas.microsoft.com/office/powerpoint/2010/main" val="1615491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3C63A-1308-CA4F-BAF1-F7517090BB71}"/>
              </a:ext>
            </a:extLst>
          </p:cNvPr>
          <p:cNvSpPr>
            <a:spLocks noGrp="1"/>
          </p:cNvSpPr>
          <p:nvPr>
            <p:ph type="title"/>
          </p:nvPr>
        </p:nvSpPr>
        <p:spPr>
          <a:xfrm>
            <a:off x="0" y="0"/>
            <a:ext cx="12192000" cy="653143"/>
          </a:xfrm>
        </p:spPr>
        <p:txBody>
          <a:bodyPr>
            <a:normAutofit fontScale="90000"/>
          </a:bodyPr>
          <a:lstStyle/>
          <a:p>
            <a:r>
              <a:rPr lang="en-ZW" dirty="0"/>
              <a:t>Conclusion</a:t>
            </a:r>
            <a:endParaRPr lang="en-US" dirty="0"/>
          </a:p>
        </p:txBody>
      </p:sp>
      <p:sp>
        <p:nvSpPr>
          <p:cNvPr id="3" name="Content Placeholder 2">
            <a:extLst>
              <a:ext uri="{FF2B5EF4-FFF2-40B4-BE49-F238E27FC236}">
                <a16:creationId xmlns:a16="http://schemas.microsoft.com/office/drawing/2014/main" id="{E7070231-F840-2148-909E-50287118777E}"/>
              </a:ext>
            </a:extLst>
          </p:cNvPr>
          <p:cNvSpPr>
            <a:spLocks noGrp="1"/>
          </p:cNvSpPr>
          <p:nvPr>
            <p:ph idx="1"/>
          </p:nvPr>
        </p:nvSpPr>
        <p:spPr>
          <a:xfrm>
            <a:off x="0" y="653142"/>
            <a:ext cx="12192000" cy="6204857"/>
          </a:xfrm>
        </p:spPr>
        <p:txBody>
          <a:bodyPr>
            <a:normAutofit fontScale="92500" lnSpcReduction="20000"/>
          </a:bodyPr>
          <a:lstStyle/>
          <a:p>
            <a:r>
              <a:rPr lang="en-ZW" sz="5400" b="1" dirty="0"/>
              <a:t>You will see the Son of Man sitting at the right hand of the Power, and coming on the clouds of heaven (Matthew 26:64).</a:t>
            </a:r>
          </a:p>
          <a:p>
            <a:r>
              <a:rPr lang="en-ZW" sz="5400" b="1" dirty="0"/>
              <a:t>This same Jesus . . . will so come in like manner as you saw Him go into heaven (Acts 1:11)</a:t>
            </a:r>
          </a:p>
          <a:p>
            <a:r>
              <a:rPr lang="en-ZW" sz="5400" b="1" dirty="0"/>
              <a:t>The Lord Himself will descend from heaven with a shout, with the voice of an archangel, and with the trumpet of God. And the dead in Christ will rise (1 Thessalonians 4:16).</a:t>
            </a:r>
          </a:p>
          <a:p>
            <a:endParaRPr lang="en-US" dirty="0"/>
          </a:p>
        </p:txBody>
      </p:sp>
    </p:spTree>
    <p:extLst>
      <p:ext uri="{BB962C8B-B14F-4D97-AF65-F5344CB8AC3E}">
        <p14:creationId xmlns:p14="http://schemas.microsoft.com/office/powerpoint/2010/main" val="15616068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3C63A-1308-CA4F-BAF1-F7517090BB71}"/>
              </a:ext>
            </a:extLst>
          </p:cNvPr>
          <p:cNvSpPr>
            <a:spLocks noGrp="1"/>
          </p:cNvSpPr>
          <p:nvPr>
            <p:ph type="title"/>
          </p:nvPr>
        </p:nvSpPr>
        <p:spPr>
          <a:xfrm>
            <a:off x="0" y="0"/>
            <a:ext cx="12192000" cy="653143"/>
          </a:xfrm>
        </p:spPr>
        <p:txBody>
          <a:bodyPr>
            <a:normAutofit fontScale="90000"/>
          </a:bodyPr>
          <a:lstStyle/>
          <a:p>
            <a:r>
              <a:rPr lang="en-ZW" dirty="0"/>
              <a:t>Conclusion</a:t>
            </a:r>
            <a:endParaRPr lang="en-US" dirty="0"/>
          </a:p>
        </p:txBody>
      </p:sp>
      <p:sp>
        <p:nvSpPr>
          <p:cNvPr id="3" name="Content Placeholder 2">
            <a:extLst>
              <a:ext uri="{FF2B5EF4-FFF2-40B4-BE49-F238E27FC236}">
                <a16:creationId xmlns:a16="http://schemas.microsoft.com/office/drawing/2014/main" id="{E7070231-F840-2148-909E-50287118777E}"/>
              </a:ext>
            </a:extLst>
          </p:cNvPr>
          <p:cNvSpPr>
            <a:spLocks noGrp="1"/>
          </p:cNvSpPr>
          <p:nvPr>
            <p:ph idx="1"/>
          </p:nvPr>
        </p:nvSpPr>
        <p:spPr>
          <a:xfrm>
            <a:off x="0" y="653142"/>
            <a:ext cx="12192000" cy="6204857"/>
          </a:xfrm>
        </p:spPr>
        <p:txBody>
          <a:bodyPr>
            <a:normAutofit fontScale="92500" lnSpcReduction="20000"/>
          </a:bodyPr>
          <a:lstStyle/>
          <a:p>
            <a:r>
              <a:rPr lang="en-ZW" sz="5400" b="1" dirty="0"/>
              <a:t>We should live . . . looking for the blessed hope and glorious appearing of our great God and Saviour Jesus Christ (Titus 2:12, 13).</a:t>
            </a:r>
          </a:p>
          <a:p>
            <a:r>
              <a:rPr lang="en-ZW" sz="5400" b="1" dirty="0"/>
              <a:t>Behold, I coming quickly, and My reward is with Me, to give to every one according to his work (Revelation 22:12).</a:t>
            </a:r>
          </a:p>
          <a:p>
            <a:r>
              <a:rPr lang="en-ZW" sz="5400" b="1" cap="all" dirty="0"/>
              <a:t>THOUGHT QUESTION: </a:t>
            </a:r>
            <a:r>
              <a:rPr lang="en-ZW" sz="5400" b="1" dirty="0"/>
              <a:t>The books of Daniel and Revelation point to the second coming of Jesus, the climax of human history. (False or True)</a:t>
            </a:r>
          </a:p>
          <a:p>
            <a:endParaRPr lang="en-US" dirty="0"/>
          </a:p>
        </p:txBody>
      </p:sp>
    </p:spTree>
    <p:extLst>
      <p:ext uri="{BB962C8B-B14F-4D97-AF65-F5344CB8AC3E}">
        <p14:creationId xmlns:p14="http://schemas.microsoft.com/office/powerpoint/2010/main" val="20741673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B2F1E-27A0-7641-9FE8-0FAEB2A3A6C0}"/>
              </a:ext>
            </a:extLst>
          </p:cNvPr>
          <p:cNvSpPr>
            <a:spLocks noGrp="1"/>
          </p:cNvSpPr>
          <p:nvPr>
            <p:ph type="title"/>
          </p:nvPr>
        </p:nvSpPr>
        <p:spPr>
          <a:xfrm>
            <a:off x="0" y="0"/>
            <a:ext cx="12192000" cy="546265"/>
          </a:xfrm>
        </p:spPr>
        <p:txBody>
          <a:bodyPr>
            <a:normAutofit fontScale="90000"/>
          </a:bodyPr>
          <a:lstStyle/>
          <a:p>
            <a:r>
              <a:rPr lang="en-ZW" dirty="0"/>
              <a:t>Decision &amp; Prayer</a:t>
            </a:r>
            <a:endParaRPr lang="en-US" dirty="0"/>
          </a:p>
        </p:txBody>
      </p:sp>
      <p:sp>
        <p:nvSpPr>
          <p:cNvPr id="3" name="Content Placeholder 2">
            <a:extLst>
              <a:ext uri="{FF2B5EF4-FFF2-40B4-BE49-F238E27FC236}">
                <a16:creationId xmlns:a16="http://schemas.microsoft.com/office/drawing/2014/main" id="{EF243BC0-9824-954D-BA79-9B9A6C9B17D7}"/>
              </a:ext>
            </a:extLst>
          </p:cNvPr>
          <p:cNvSpPr>
            <a:spLocks noGrp="1"/>
          </p:cNvSpPr>
          <p:nvPr>
            <p:ph idx="1"/>
          </p:nvPr>
        </p:nvSpPr>
        <p:spPr>
          <a:xfrm>
            <a:off x="0" y="546264"/>
            <a:ext cx="12192000" cy="6311735"/>
          </a:xfrm>
        </p:spPr>
        <p:txBody>
          <a:bodyPr/>
          <a:lstStyle/>
          <a:p>
            <a:r>
              <a:rPr lang="en-ZW" b="1" cap="all" dirty="0"/>
              <a:t>MY DECISION</a:t>
            </a:r>
          </a:p>
          <a:p>
            <a:r>
              <a:rPr lang="en-ZW" sz="5400" b="1" dirty="0"/>
              <a:t>Take a moment to reflect on the following statements, placing a check mark next to each statement you relate to.</a:t>
            </a:r>
          </a:p>
          <a:p>
            <a:r>
              <a:rPr lang="en-ZW" sz="5400" b="1" dirty="0"/>
              <a:t>Do you want to be ready for Jesus' soon return?</a:t>
            </a:r>
          </a:p>
          <a:p>
            <a:endParaRPr lang="en-US" dirty="0"/>
          </a:p>
        </p:txBody>
      </p:sp>
    </p:spTree>
    <p:extLst>
      <p:ext uri="{BB962C8B-B14F-4D97-AF65-F5344CB8AC3E}">
        <p14:creationId xmlns:p14="http://schemas.microsoft.com/office/powerpoint/2010/main" val="3665933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C659B-5ECF-1044-A47D-86487A618807}"/>
              </a:ext>
            </a:extLst>
          </p:cNvPr>
          <p:cNvSpPr>
            <a:spLocks noGrp="1"/>
          </p:cNvSpPr>
          <p:nvPr>
            <p:ph type="title"/>
          </p:nvPr>
        </p:nvSpPr>
        <p:spPr>
          <a:xfrm>
            <a:off x="0" y="1"/>
            <a:ext cx="12192000" cy="522514"/>
          </a:xfrm>
        </p:spPr>
        <p:txBody>
          <a:bodyPr>
            <a:normAutofit fontScale="90000"/>
          </a:bodyPr>
          <a:lstStyle/>
          <a:p>
            <a:r>
              <a:rPr lang="en-ZW" dirty="0"/>
              <a:t>Bible Prophecy</a:t>
            </a:r>
            <a:endParaRPr lang="en-US" dirty="0"/>
          </a:p>
        </p:txBody>
      </p:sp>
      <p:sp>
        <p:nvSpPr>
          <p:cNvPr id="3" name="Content Placeholder 2">
            <a:extLst>
              <a:ext uri="{FF2B5EF4-FFF2-40B4-BE49-F238E27FC236}">
                <a16:creationId xmlns:a16="http://schemas.microsoft.com/office/drawing/2014/main" id="{07A96933-DABA-B044-9FEA-038EF867EA53}"/>
              </a:ext>
            </a:extLst>
          </p:cNvPr>
          <p:cNvSpPr>
            <a:spLocks noGrp="1"/>
          </p:cNvSpPr>
          <p:nvPr>
            <p:ph idx="1"/>
          </p:nvPr>
        </p:nvSpPr>
        <p:spPr>
          <a:xfrm>
            <a:off x="0" y="522514"/>
            <a:ext cx="12192000" cy="6335485"/>
          </a:xfrm>
        </p:spPr>
        <p:txBody>
          <a:bodyPr>
            <a:normAutofit fontScale="92500" lnSpcReduction="10000"/>
          </a:bodyPr>
          <a:lstStyle/>
          <a:p>
            <a:r>
              <a:rPr lang="en-ZW" sz="4800" b="1" dirty="0"/>
              <a:t>With these four characteristics in mind, we can study Daniel and Revelation without feeling quite so lost. </a:t>
            </a:r>
          </a:p>
          <a:p>
            <a:r>
              <a:rPr lang="en-ZW" sz="4800" b="1" dirty="0"/>
              <a:t>Even so, we shouldn’t be discouraged if we don’t understand every detail. It isn’t necessary to do so in order to understand what these books are trying to tell us. </a:t>
            </a:r>
          </a:p>
          <a:p>
            <a:r>
              <a:rPr lang="en-ZW" sz="4800" b="1" dirty="0"/>
              <a:t>God has given us these prophecies so that we can understand where we are in the stream of history and to assure us that He will soon put an end to sin and suffering.</a:t>
            </a:r>
          </a:p>
          <a:p>
            <a:endParaRPr lang="en-US" dirty="0"/>
          </a:p>
        </p:txBody>
      </p:sp>
    </p:spTree>
    <p:extLst>
      <p:ext uri="{BB962C8B-B14F-4D97-AF65-F5344CB8AC3E}">
        <p14:creationId xmlns:p14="http://schemas.microsoft.com/office/powerpoint/2010/main" val="3604890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C659B-5ECF-1044-A47D-86487A618807}"/>
              </a:ext>
            </a:extLst>
          </p:cNvPr>
          <p:cNvSpPr>
            <a:spLocks noGrp="1"/>
          </p:cNvSpPr>
          <p:nvPr>
            <p:ph type="title"/>
          </p:nvPr>
        </p:nvSpPr>
        <p:spPr>
          <a:xfrm>
            <a:off x="0" y="1"/>
            <a:ext cx="12192000" cy="522514"/>
          </a:xfrm>
        </p:spPr>
        <p:txBody>
          <a:bodyPr>
            <a:normAutofit fontScale="90000"/>
          </a:bodyPr>
          <a:lstStyle/>
          <a:p>
            <a:r>
              <a:rPr lang="en-ZW" dirty="0"/>
              <a:t>Bible Prophecy</a:t>
            </a:r>
            <a:endParaRPr lang="en-US" dirty="0"/>
          </a:p>
        </p:txBody>
      </p:sp>
      <p:sp>
        <p:nvSpPr>
          <p:cNvPr id="3" name="Content Placeholder 2">
            <a:extLst>
              <a:ext uri="{FF2B5EF4-FFF2-40B4-BE49-F238E27FC236}">
                <a16:creationId xmlns:a16="http://schemas.microsoft.com/office/drawing/2014/main" id="{07A96933-DABA-B044-9FEA-038EF867EA53}"/>
              </a:ext>
            </a:extLst>
          </p:cNvPr>
          <p:cNvSpPr>
            <a:spLocks noGrp="1"/>
          </p:cNvSpPr>
          <p:nvPr>
            <p:ph idx="1"/>
          </p:nvPr>
        </p:nvSpPr>
        <p:spPr>
          <a:xfrm>
            <a:off x="0" y="522514"/>
            <a:ext cx="12192000" cy="6335485"/>
          </a:xfrm>
        </p:spPr>
        <p:txBody>
          <a:bodyPr>
            <a:normAutofit fontScale="92500" lnSpcReduction="10000"/>
          </a:bodyPr>
          <a:lstStyle/>
          <a:p>
            <a:r>
              <a:rPr lang="en-ZW" sz="4400" b="1" dirty="0"/>
              <a:t>To most of us today, the Bible books of Daniel and Revelation sound incomprehensibly strange and puzzling—totally unlike the books and magazines and newspapers we normally read. They are filled with fantastic symbols.</a:t>
            </a:r>
          </a:p>
          <a:p>
            <a:r>
              <a:rPr lang="en-ZW" sz="4400" b="1" dirty="0"/>
              <a:t>Actually, the bewildering symbols and epic overtones that make Daniel and Revelation so different were a fairly common literary style in the days that Daniel and John wrote. </a:t>
            </a:r>
          </a:p>
          <a:p>
            <a:r>
              <a:rPr lang="en-ZW" sz="4400" b="1" dirty="0"/>
              <a:t>This kind of writing is called apocalyptic. Let’s look at some of the characteristics of apocalyptic writing.</a:t>
            </a:r>
          </a:p>
          <a:p>
            <a:endParaRPr lang="en-US" dirty="0"/>
          </a:p>
        </p:txBody>
      </p:sp>
    </p:spTree>
    <p:extLst>
      <p:ext uri="{BB962C8B-B14F-4D97-AF65-F5344CB8AC3E}">
        <p14:creationId xmlns:p14="http://schemas.microsoft.com/office/powerpoint/2010/main" val="2840558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C659B-5ECF-1044-A47D-86487A618807}"/>
              </a:ext>
            </a:extLst>
          </p:cNvPr>
          <p:cNvSpPr>
            <a:spLocks noGrp="1"/>
          </p:cNvSpPr>
          <p:nvPr>
            <p:ph type="title"/>
          </p:nvPr>
        </p:nvSpPr>
        <p:spPr>
          <a:xfrm>
            <a:off x="0" y="1"/>
            <a:ext cx="12192000" cy="522514"/>
          </a:xfrm>
        </p:spPr>
        <p:txBody>
          <a:bodyPr>
            <a:normAutofit fontScale="90000"/>
          </a:bodyPr>
          <a:lstStyle/>
          <a:p>
            <a:r>
              <a:rPr lang="en-ZW" dirty="0"/>
              <a:t>Bible Prophecy</a:t>
            </a:r>
            <a:endParaRPr lang="en-US" dirty="0"/>
          </a:p>
        </p:txBody>
      </p:sp>
      <p:sp>
        <p:nvSpPr>
          <p:cNvPr id="3" name="Content Placeholder 2">
            <a:extLst>
              <a:ext uri="{FF2B5EF4-FFF2-40B4-BE49-F238E27FC236}">
                <a16:creationId xmlns:a16="http://schemas.microsoft.com/office/drawing/2014/main" id="{07A96933-DABA-B044-9FEA-038EF867EA53}"/>
              </a:ext>
            </a:extLst>
          </p:cNvPr>
          <p:cNvSpPr>
            <a:spLocks noGrp="1"/>
          </p:cNvSpPr>
          <p:nvPr>
            <p:ph idx="1"/>
          </p:nvPr>
        </p:nvSpPr>
        <p:spPr>
          <a:xfrm>
            <a:off x="0" y="522514"/>
            <a:ext cx="12192000" cy="6335485"/>
          </a:xfrm>
        </p:spPr>
        <p:txBody>
          <a:bodyPr>
            <a:normAutofit lnSpcReduction="10000"/>
          </a:bodyPr>
          <a:lstStyle/>
          <a:p>
            <a:r>
              <a:rPr lang="en-ZW" sz="4000" b="1" dirty="0"/>
              <a:t>This kind of writing always focuses on the future. Daniel and Revelation deal with the ongoing struggle between good and evil, God and Satan, as it has played out from eternity past to eternity future.</a:t>
            </a:r>
          </a:p>
          <a:p>
            <a:r>
              <a:rPr lang="en-ZW" sz="4000" b="1" dirty="0"/>
              <a:t>This kind of writing is based on dreams and visions. Daniel and John receive visions and talk with angels.</a:t>
            </a:r>
          </a:p>
          <a:p>
            <a:r>
              <a:rPr lang="en-ZW" sz="4000" b="1" dirty="0"/>
              <a:t>This kind of writing uses symbols to convey its message. These two Bible books are filled with symbols—and they are almost always things that don’t exist in real life, such as animals with many heads, dragons, stars falling to earth, etc.</a:t>
            </a:r>
          </a:p>
          <a:p>
            <a:endParaRPr lang="en-US" dirty="0"/>
          </a:p>
        </p:txBody>
      </p:sp>
    </p:spTree>
    <p:extLst>
      <p:ext uri="{BB962C8B-B14F-4D97-AF65-F5344CB8AC3E}">
        <p14:creationId xmlns:p14="http://schemas.microsoft.com/office/powerpoint/2010/main" val="3415588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C659B-5ECF-1044-A47D-86487A618807}"/>
              </a:ext>
            </a:extLst>
          </p:cNvPr>
          <p:cNvSpPr>
            <a:spLocks noGrp="1"/>
          </p:cNvSpPr>
          <p:nvPr>
            <p:ph type="title"/>
          </p:nvPr>
        </p:nvSpPr>
        <p:spPr>
          <a:xfrm>
            <a:off x="0" y="1"/>
            <a:ext cx="12192000" cy="522514"/>
          </a:xfrm>
        </p:spPr>
        <p:txBody>
          <a:bodyPr>
            <a:normAutofit fontScale="90000"/>
          </a:bodyPr>
          <a:lstStyle/>
          <a:p>
            <a:r>
              <a:rPr lang="en-ZW" dirty="0"/>
              <a:t>Bible Prophecy</a:t>
            </a:r>
            <a:endParaRPr lang="en-US" dirty="0"/>
          </a:p>
        </p:txBody>
      </p:sp>
      <p:sp>
        <p:nvSpPr>
          <p:cNvPr id="3" name="Content Placeholder 2">
            <a:extLst>
              <a:ext uri="{FF2B5EF4-FFF2-40B4-BE49-F238E27FC236}">
                <a16:creationId xmlns:a16="http://schemas.microsoft.com/office/drawing/2014/main" id="{07A96933-DABA-B044-9FEA-038EF867EA53}"/>
              </a:ext>
            </a:extLst>
          </p:cNvPr>
          <p:cNvSpPr>
            <a:spLocks noGrp="1"/>
          </p:cNvSpPr>
          <p:nvPr>
            <p:ph idx="1"/>
          </p:nvPr>
        </p:nvSpPr>
        <p:spPr>
          <a:xfrm>
            <a:off x="0" y="522514"/>
            <a:ext cx="12192000" cy="6335485"/>
          </a:xfrm>
        </p:spPr>
        <p:txBody>
          <a:bodyPr>
            <a:normAutofit lnSpcReduction="10000"/>
          </a:bodyPr>
          <a:lstStyle/>
          <a:p>
            <a:r>
              <a:rPr lang="en-ZW" sz="3600" b="1" dirty="0"/>
              <a:t>This kind of writing views the earth and the universe in a certain way. It sees the universe in terms of two opposing powers—God and Satan, good and evil. The present age is largely controlled by Satan and evil. The future age will be controlled by God and righteousness.</a:t>
            </a:r>
          </a:p>
          <a:p>
            <a:r>
              <a:rPr lang="en-ZW" sz="3600" b="1" dirty="0"/>
              <a:t>With these four characteristics in mind, we can study Daniel and Revelation without feeling quite so lost. Even so, we shouldn’t be discouraged if we don’t understand every detail. </a:t>
            </a:r>
          </a:p>
          <a:p>
            <a:r>
              <a:rPr lang="en-ZW" sz="3600" b="1" dirty="0"/>
              <a:t>It isn’t necessary to do so in order to understand what these books are trying to tell us. </a:t>
            </a:r>
          </a:p>
          <a:p>
            <a:r>
              <a:rPr lang="en-ZW" sz="3600" b="1" dirty="0"/>
              <a:t>God has given us these prophecies so that we can understand where we are in the stream of history and to assure us that He will soon put an end to sin and suffering.</a:t>
            </a:r>
          </a:p>
          <a:p>
            <a:endParaRPr lang="en-US" dirty="0"/>
          </a:p>
        </p:txBody>
      </p:sp>
    </p:spTree>
    <p:extLst>
      <p:ext uri="{BB962C8B-B14F-4D97-AF65-F5344CB8AC3E}">
        <p14:creationId xmlns:p14="http://schemas.microsoft.com/office/powerpoint/2010/main" val="2444276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C659B-5ECF-1044-A47D-86487A618807}"/>
              </a:ext>
            </a:extLst>
          </p:cNvPr>
          <p:cNvSpPr>
            <a:spLocks noGrp="1"/>
          </p:cNvSpPr>
          <p:nvPr>
            <p:ph type="title"/>
          </p:nvPr>
        </p:nvSpPr>
        <p:spPr>
          <a:xfrm>
            <a:off x="0" y="1"/>
            <a:ext cx="12192000" cy="522514"/>
          </a:xfrm>
        </p:spPr>
        <p:txBody>
          <a:bodyPr>
            <a:normAutofit fontScale="90000"/>
          </a:bodyPr>
          <a:lstStyle/>
          <a:p>
            <a:r>
              <a:rPr lang="en-ZW" dirty="0"/>
              <a:t>Bible Prophecy</a:t>
            </a:r>
            <a:endParaRPr lang="en-US" dirty="0"/>
          </a:p>
        </p:txBody>
      </p:sp>
      <p:sp>
        <p:nvSpPr>
          <p:cNvPr id="3" name="Content Placeholder 2">
            <a:extLst>
              <a:ext uri="{FF2B5EF4-FFF2-40B4-BE49-F238E27FC236}">
                <a16:creationId xmlns:a16="http://schemas.microsoft.com/office/drawing/2014/main" id="{07A96933-DABA-B044-9FEA-038EF867EA53}"/>
              </a:ext>
            </a:extLst>
          </p:cNvPr>
          <p:cNvSpPr>
            <a:spLocks noGrp="1"/>
          </p:cNvSpPr>
          <p:nvPr>
            <p:ph idx="1"/>
          </p:nvPr>
        </p:nvSpPr>
        <p:spPr>
          <a:xfrm>
            <a:off x="0" y="522514"/>
            <a:ext cx="12192000" cy="6335485"/>
          </a:xfrm>
        </p:spPr>
        <p:txBody>
          <a:bodyPr>
            <a:normAutofit lnSpcReduction="10000"/>
          </a:bodyPr>
          <a:lstStyle/>
          <a:p>
            <a:r>
              <a:rPr lang="en-ZW" sz="4000" b="1" dirty="0"/>
              <a:t>To most of us today, the Bible books of Daniel and Revelation sound incomprehensibly strange and puzzling—totally unlike the books and magazines and newspapers we normally read. They are filled with fantastic symbols.</a:t>
            </a:r>
          </a:p>
          <a:p>
            <a:r>
              <a:rPr lang="en-ZW" sz="4000" b="1" dirty="0"/>
              <a:t>Actually, the bewildering symbols and epic overtones that make Daniel and Revelation so different were a fairly common literary style in the days that Daniel and John wrote. </a:t>
            </a:r>
          </a:p>
          <a:p>
            <a:r>
              <a:rPr lang="en-ZW" sz="4000" b="1" dirty="0"/>
              <a:t>This kind of writing is called apocalyptic. Let’s look at some of the characteristics of apocalyptic writing.</a:t>
            </a:r>
          </a:p>
          <a:p>
            <a:endParaRPr lang="en-US" dirty="0"/>
          </a:p>
        </p:txBody>
      </p:sp>
    </p:spTree>
    <p:extLst>
      <p:ext uri="{BB962C8B-B14F-4D97-AF65-F5344CB8AC3E}">
        <p14:creationId xmlns:p14="http://schemas.microsoft.com/office/powerpoint/2010/main" val="31343820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TotalTime>
  <Words>3882</Words>
  <Application>Microsoft Macintosh PowerPoint</Application>
  <PresentationFormat>Widescreen</PresentationFormat>
  <Paragraphs>202</Paragraphs>
  <Slides>42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Calibri Light</vt:lpstr>
      <vt:lpstr>mrs-eaves-xl-serif</vt:lpstr>
      <vt:lpstr>Office Theme</vt:lpstr>
      <vt:lpstr>Focus on Prophecy GUIDE 21 </vt:lpstr>
      <vt:lpstr>Bible Prophecy</vt:lpstr>
      <vt:lpstr>Bible Prophecy</vt:lpstr>
      <vt:lpstr>Bible Prophecy</vt:lpstr>
      <vt:lpstr>Bible Prophecy</vt:lpstr>
      <vt:lpstr>Bible Prophecy</vt:lpstr>
      <vt:lpstr>Bible Prophecy</vt:lpstr>
      <vt:lpstr>Bible Prophecy</vt:lpstr>
      <vt:lpstr>Bible Prophecy</vt:lpstr>
      <vt:lpstr>Bible Prophecy</vt:lpstr>
      <vt:lpstr>Bible Prophecy</vt:lpstr>
      <vt:lpstr>Visions in Babylon</vt:lpstr>
      <vt:lpstr>Visions in Babylon</vt:lpstr>
      <vt:lpstr>PowerPoint Presentation</vt:lpstr>
      <vt:lpstr>PowerPoint Presentation</vt:lpstr>
      <vt:lpstr>PowerPoint Presentation</vt:lpstr>
      <vt:lpstr>God's Sanctuary in the Old Testament</vt:lpstr>
      <vt:lpstr>PowerPoint Presentation</vt:lpstr>
      <vt:lpstr>PowerPoint Presentation</vt:lpstr>
      <vt:lpstr>PowerPoint Presentation</vt:lpstr>
      <vt:lpstr>PowerPoint Presentation</vt:lpstr>
      <vt:lpstr>The 2300-Day Prophecy</vt:lpstr>
      <vt:lpstr>PowerPoint Presentation</vt:lpstr>
      <vt:lpstr>Books Used in the Judgement</vt:lpstr>
      <vt:lpstr>The Lamb in the Book of Revelation</vt:lpstr>
      <vt:lpstr>The Lamb in the Book of Revelation</vt:lpstr>
      <vt:lpstr>The Lamb in the Book of Revelation</vt:lpstr>
      <vt:lpstr>The Seven Churches of Revelation</vt:lpstr>
      <vt:lpstr>The Seven Churches of Revelation</vt:lpstr>
      <vt:lpstr>The 1260-Day Prophecy</vt:lpstr>
      <vt:lpstr>The 1260-Day Prophecy</vt:lpstr>
      <vt:lpstr>The 1260-Day Prophecy</vt:lpstr>
      <vt:lpstr>Three Angels and Their Messages</vt:lpstr>
      <vt:lpstr>Three Angels and Their Messages</vt:lpstr>
      <vt:lpstr>Three Angels and Their Messages</vt:lpstr>
      <vt:lpstr>The Millennium</vt:lpstr>
      <vt:lpstr>The Millennium</vt:lpstr>
      <vt:lpstr>The Millennium</vt:lpstr>
      <vt:lpstr>Conclusion</vt:lpstr>
      <vt:lpstr>Conclusion</vt:lpstr>
      <vt:lpstr>Conclusion</vt:lpstr>
      <vt:lpstr>Decision &amp; Prayer</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Focus on Prophecy Guide 21</dc:title>
  <dc:creator>Microsoft Office User</dc:creator>
  <cp:lastModifiedBy>Microsoft Office User</cp:lastModifiedBy>
  <cp:revision>10</cp:revision>
  <dcterms:created xsi:type="dcterms:W3CDTF">2020-04-15T11:47:40Z</dcterms:created>
  <dcterms:modified xsi:type="dcterms:W3CDTF">2020-06-21T09:24:09Z</dcterms:modified>
</cp:coreProperties>
</file>