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3" r:id="rId2"/>
    <p:sldId id="288" r:id="rId3"/>
    <p:sldId id="299" r:id="rId4"/>
    <p:sldId id="300" r:id="rId5"/>
    <p:sldId id="289" r:id="rId6"/>
    <p:sldId id="301" r:id="rId7"/>
    <p:sldId id="302" r:id="rId8"/>
    <p:sldId id="290" r:id="rId9"/>
    <p:sldId id="303" r:id="rId10"/>
    <p:sldId id="304" r:id="rId11"/>
    <p:sldId id="294" r:id="rId12"/>
    <p:sldId id="305" r:id="rId13"/>
    <p:sldId id="306" r:id="rId14"/>
    <p:sldId id="307" r:id="rId15"/>
    <p:sldId id="298" r:id="rId16"/>
    <p:sldId id="308" r:id="rId17"/>
    <p:sldId id="311" r:id="rId18"/>
    <p:sldId id="309" r:id="rId19"/>
    <p:sldId id="310" r:id="rId20"/>
    <p:sldId id="295" r:id="rId21"/>
    <p:sldId id="315" r:id="rId22"/>
    <p:sldId id="312" r:id="rId23"/>
    <p:sldId id="313" r:id="rId24"/>
    <p:sldId id="316" r:id="rId25"/>
    <p:sldId id="314" r:id="rId26"/>
    <p:sldId id="317" r:id="rId27"/>
    <p:sldId id="296" r:id="rId28"/>
    <p:sldId id="318" r:id="rId29"/>
    <p:sldId id="319" r:id="rId30"/>
    <p:sldId id="322" r:id="rId31"/>
    <p:sldId id="320" r:id="rId32"/>
    <p:sldId id="323" r:id="rId33"/>
    <p:sldId id="321" r:id="rId34"/>
    <p:sldId id="32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81"/>
  </p:normalViewPr>
  <p:slideViewPr>
    <p:cSldViewPr snapToGrid="0" snapToObjects="1">
      <p:cViewPr varScale="1">
        <p:scale>
          <a:sx n="107" d="100"/>
          <a:sy n="107" d="100"/>
        </p:scale>
        <p:origin x="3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5BBD8-F9C4-6D49-B93E-F2B38153EE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4A46DA-AA28-F14B-A6FD-E1E0B9E0C9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326FFF-165E-ED4A-A1F8-C56D4EF2E34E}"/>
              </a:ext>
            </a:extLst>
          </p:cNvPr>
          <p:cNvSpPr>
            <a:spLocks noGrp="1"/>
          </p:cNvSpPr>
          <p:nvPr>
            <p:ph type="dt" sz="half" idx="10"/>
          </p:nvPr>
        </p:nvSpPr>
        <p:spPr/>
        <p:txBody>
          <a:bodyPr/>
          <a:lstStyle/>
          <a:p>
            <a:fld id="{FBFB776F-D277-654A-9F8E-8657021124CB}" type="datetimeFigureOut">
              <a:rPr lang="en-US" smtClean="0"/>
              <a:t>6/6/20</a:t>
            </a:fld>
            <a:endParaRPr lang="en-US"/>
          </a:p>
        </p:txBody>
      </p:sp>
      <p:sp>
        <p:nvSpPr>
          <p:cNvPr id="5" name="Footer Placeholder 4">
            <a:extLst>
              <a:ext uri="{FF2B5EF4-FFF2-40B4-BE49-F238E27FC236}">
                <a16:creationId xmlns:a16="http://schemas.microsoft.com/office/drawing/2014/main" id="{809B82E9-0EEC-B04D-9647-50B7CA342F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D4751-1DC3-9D48-BF4B-21D1E4DA0B0C}"/>
              </a:ext>
            </a:extLst>
          </p:cNvPr>
          <p:cNvSpPr>
            <a:spLocks noGrp="1"/>
          </p:cNvSpPr>
          <p:nvPr>
            <p:ph type="sldNum" sz="quarter" idx="12"/>
          </p:nvPr>
        </p:nvSpPr>
        <p:spPr/>
        <p:txBody>
          <a:bodyPr/>
          <a:lstStyle/>
          <a:p>
            <a:fld id="{3CC3F139-C9D6-6142-B32A-1B938E10582C}" type="slidenum">
              <a:rPr lang="en-US" smtClean="0"/>
              <a:t>‹#›</a:t>
            </a:fld>
            <a:endParaRPr lang="en-US"/>
          </a:p>
        </p:txBody>
      </p:sp>
    </p:spTree>
    <p:extLst>
      <p:ext uri="{BB962C8B-B14F-4D97-AF65-F5344CB8AC3E}">
        <p14:creationId xmlns:p14="http://schemas.microsoft.com/office/powerpoint/2010/main" val="299449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BB74-46D8-2148-8AE8-070770A19D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0F3006-7211-904C-B001-E66E34F118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DE2982-F0C9-3C42-8DD4-442BEF5DB53B}"/>
              </a:ext>
            </a:extLst>
          </p:cNvPr>
          <p:cNvSpPr>
            <a:spLocks noGrp="1"/>
          </p:cNvSpPr>
          <p:nvPr>
            <p:ph type="dt" sz="half" idx="10"/>
          </p:nvPr>
        </p:nvSpPr>
        <p:spPr/>
        <p:txBody>
          <a:bodyPr/>
          <a:lstStyle/>
          <a:p>
            <a:fld id="{FBFB776F-D277-654A-9F8E-8657021124CB}" type="datetimeFigureOut">
              <a:rPr lang="en-US" smtClean="0"/>
              <a:t>6/6/20</a:t>
            </a:fld>
            <a:endParaRPr lang="en-US"/>
          </a:p>
        </p:txBody>
      </p:sp>
      <p:sp>
        <p:nvSpPr>
          <p:cNvPr id="5" name="Footer Placeholder 4">
            <a:extLst>
              <a:ext uri="{FF2B5EF4-FFF2-40B4-BE49-F238E27FC236}">
                <a16:creationId xmlns:a16="http://schemas.microsoft.com/office/drawing/2014/main" id="{DD9F3C48-83D9-A643-A5F4-BE34BDCF3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78A9D-9FF6-D74B-B113-D65E200F0238}"/>
              </a:ext>
            </a:extLst>
          </p:cNvPr>
          <p:cNvSpPr>
            <a:spLocks noGrp="1"/>
          </p:cNvSpPr>
          <p:nvPr>
            <p:ph type="sldNum" sz="quarter" idx="12"/>
          </p:nvPr>
        </p:nvSpPr>
        <p:spPr/>
        <p:txBody>
          <a:bodyPr/>
          <a:lstStyle/>
          <a:p>
            <a:fld id="{3CC3F139-C9D6-6142-B32A-1B938E10582C}" type="slidenum">
              <a:rPr lang="en-US" smtClean="0"/>
              <a:t>‹#›</a:t>
            </a:fld>
            <a:endParaRPr lang="en-US"/>
          </a:p>
        </p:txBody>
      </p:sp>
    </p:spTree>
    <p:extLst>
      <p:ext uri="{BB962C8B-B14F-4D97-AF65-F5344CB8AC3E}">
        <p14:creationId xmlns:p14="http://schemas.microsoft.com/office/powerpoint/2010/main" val="3836154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F3A015-4FDA-3D40-B9F3-5A6075A0CA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066D77-EC9C-4547-8297-F209BD53A9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85542-958C-F949-9897-E524A7ACD0AA}"/>
              </a:ext>
            </a:extLst>
          </p:cNvPr>
          <p:cNvSpPr>
            <a:spLocks noGrp="1"/>
          </p:cNvSpPr>
          <p:nvPr>
            <p:ph type="dt" sz="half" idx="10"/>
          </p:nvPr>
        </p:nvSpPr>
        <p:spPr/>
        <p:txBody>
          <a:bodyPr/>
          <a:lstStyle/>
          <a:p>
            <a:fld id="{FBFB776F-D277-654A-9F8E-8657021124CB}" type="datetimeFigureOut">
              <a:rPr lang="en-US" smtClean="0"/>
              <a:t>6/6/20</a:t>
            </a:fld>
            <a:endParaRPr lang="en-US"/>
          </a:p>
        </p:txBody>
      </p:sp>
      <p:sp>
        <p:nvSpPr>
          <p:cNvPr id="5" name="Footer Placeholder 4">
            <a:extLst>
              <a:ext uri="{FF2B5EF4-FFF2-40B4-BE49-F238E27FC236}">
                <a16:creationId xmlns:a16="http://schemas.microsoft.com/office/drawing/2014/main" id="{A97909F3-4AAB-0B4F-949D-A6745E26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C798B-F3F7-C946-8651-10823435229E}"/>
              </a:ext>
            </a:extLst>
          </p:cNvPr>
          <p:cNvSpPr>
            <a:spLocks noGrp="1"/>
          </p:cNvSpPr>
          <p:nvPr>
            <p:ph type="sldNum" sz="quarter" idx="12"/>
          </p:nvPr>
        </p:nvSpPr>
        <p:spPr/>
        <p:txBody>
          <a:bodyPr/>
          <a:lstStyle/>
          <a:p>
            <a:fld id="{3CC3F139-C9D6-6142-B32A-1B938E10582C}" type="slidenum">
              <a:rPr lang="en-US" smtClean="0"/>
              <a:t>‹#›</a:t>
            </a:fld>
            <a:endParaRPr lang="en-US"/>
          </a:p>
        </p:txBody>
      </p:sp>
    </p:spTree>
    <p:extLst>
      <p:ext uri="{BB962C8B-B14F-4D97-AF65-F5344CB8AC3E}">
        <p14:creationId xmlns:p14="http://schemas.microsoft.com/office/powerpoint/2010/main" val="209331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9924D-55D4-E44C-8F4F-878C12B1C8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CD0095-5B3C-D740-9F9E-89B0712FB0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85FD6-F695-1340-83A8-700F74A05649}"/>
              </a:ext>
            </a:extLst>
          </p:cNvPr>
          <p:cNvSpPr>
            <a:spLocks noGrp="1"/>
          </p:cNvSpPr>
          <p:nvPr>
            <p:ph type="dt" sz="half" idx="10"/>
          </p:nvPr>
        </p:nvSpPr>
        <p:spPr/>
        <p:txBody>
          <a:bodyPr/>
          <a:lstStyle/>
          <a:p>
            <a:fld id="{FBFB776F-D277-654A-9F8E-8657021124CB}" type="datetimeFigureOut">
              <a:rPr lang="en-US" smtClean="0"/>
              <a:t>6/6/20</a:t>
            </a:fld>
            <a:endParaRPr lang="en-US"/>
          </a:p>
        </p:txBody>
      </p:sp>
      <p:sp>
        <p:nvSpPr>
          <p:cNvPr id="5" name="Footer Placeholder 4">
            <a:extLst>
              <a:ext uri="{FF2B5EF4-FFF2-40B4-BE49-F238E27FC236}">
                <a16:creationId xmlns:a16="http://schemas.microsoft.com/office/drawing/2014/main" id="{656C02DA-A568-5143-8A18-DC5C6EFBD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F65C7-BAC8-7843-BEDF-4BC098BABB73}"/>
              </a:ext>
            </a:extLst>
          </p:cNvPr>
          <p:cNvSpPr>
            <a:spLocks noGrp="1"/>
          </p:cNvSpPr>
          <p:nvPr>
            <p:ph type="sldNum" sz="quarter" idx="12"/>
          </p:nvPr>
        </p:nvSpPr>
        <p:spPr/>
        <p:txBody>
          <a:bodyPr/>
          <a:lstStyle/>
          <a:p>
            <a:fld id="{3CC3F139-C9D6-6142-B32A-1B938E10582C}" type="slidenum">
              <a:rPr lang="en-US" smtClean="0"/>
              <a:t>‹#›</a:t>
            </a:fld>
            <a:endParaRPr lang="en-US"/>
          </a:p>
        </p:txBody>
      </p:sp>
    </p:spTree>
    <p:extLst>
      <p:ext uri="{BB962C8B-B14F-4D97-AF65-F5344CB8AC3E}">
        <p14:creationId xmlns:p14="http://schemas.microsoft.com/office/powerpoint/2010/main" val="264886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9D9C7-806A-4949-9B79-E82B878CEA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E49AC8-AE61-BF41-A905-EC3F7AE843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ED441DE-E4A7-8049-BF65-DEC48180B4D9}"/>
              </a:ext>
            </a:extLst>
          </p:cNvPr>
          <p:cNvSpPr>
            <a:spLocks noGrp="1"/>
          </p:cNvSpPr>
          <p:nvPr>
            <p:ph type="dt" sz="half" idx="10"/>
          </p:nvPr>
        </p:nvSpPr>
        <p:spPr/>
        <p:txBody>
          <a:bodyPr/>
          <a:lstStyle/>
          <a:p>
            <a:fld id="{FBFB776F-D277-654A-9F8E-8657021124CB}" type="datetimeFigureOut">
              <a:rPr lang="en-US" smtClean="0"/>
              <a:t>6/6/20</a:t>
            </a:fld>
            <a:endParaRPr lang="en-US"/>
          </a:p>
        </p:txBody>
      </p:sp>
      <p:sp>
        <p:nvSpPr>
          <p:cNvPr id="5" name="Footer Placeholder 4">
            <a:extLst>
              <a:ext uri="{FF2B5EF4-FFF2-40B4-BE49-F238E27FC236}">
                <a16:creationId xmlns:a16="http://schemas.microsoft.com/office/drawing/2014/main" id="{088FCC89-A76A-794A-A665-A5FC6B90A5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6F60B-F671-6245-BE42-FC19AAC31604}"/>
              </a:ext>
            </a:extLst>
          </p:cNvPr>
          <p:cNvSpPr>
            <a:spLocks noGrp="1"/>
          </p:cNvSpPr>
          <p:nvPr>
            <p:ph type="sldNum" sz="quarter" idx="12"/>
          </p:nvPr>
        </p:nvSpPr>
        <p:spPr/>
        <p:txBody>
          <a:bodyPr/>
          <a:lstStyle/>
          <a:p>
            <a:fld id="{3CC3F139-C9D6-6142-B32A-1B938E10582C}" type="slidenum">
              <a:rPr lang="en-US" smtClean="0"/>
              <a:t>‹#›</a:t>
            </a:fld>
            <a:endParaRPr lang="en-US"/>
          </a:p>
        </p:txBody>
      </p:sp>
    </p:spTree>
    <p:extLst>
      <p:ext uri="{BB962C8B-B14F-4D97-AF65-F5344CB8AC3E}">
        <p14:creationId xmlns:p14="http://schemas.microsoft.com/office/powerpoint/2010/main" val="8152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BFD4B-6FF5-364D-BB5C-4B445F7DE1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A97185-B409-0042-9911-A5C8DBFFEA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64DB60-03A9-6245-8731-A87F947C3A3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21D0D8-C569-1044-837D-613E33594FBA}"/>
              </a:ext>
            </a:extLst>
          </p:cNvPr>
          <p:cNvSpPr>
            <a:spLocks noGrp="1"/>
          </p:cNvSpPr>
          <p:nvPr>
            <p:ph type="dt" sz="half" idx="10"/>
          </p:nvPr>
        </p:nvSpPr>
        <p:spPr/>
        <p:txBody>
          <a:bodyPr/>
          <a:lstStyle/>
          <a:p>
            <a:fld id="{FBFB776F-D277-654A-9F8E-8657021124CB}" type="datetimeFigureOut">
              <a:rPr lang="en-US" smtClean="0"/>
              <a:t>6/6/20</a:t>
            </a:fld>
            <a:endParaRPr lang="en-US"/>
          </a:p>
        </p:txBody>
      </p:sp>
      <p:sp>
        <p:nvSpPr>
          <p:cNvPr id="6" name="Footer Placeholder 5">
            <a:extLst>
              <a:ext uri="{FF2B5EF4-FFF2-40B4-BE49-F238E27FC236}">
                <a16:creationId xmlns:a16="http://schemas.microsoft.com/office/drawing/2014/main" id="{6064BC02-9548-2948-9BD1-38CF062E8D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1274A6-51AC-6846-B539-89C45C25C5CB}"/>
              </a:ext>
            </a:extLst>
          </p:cNvPr>
          <p:cNvSpPr>
            <a:spLocks noGrp="1"/>
          </p:cNvSpPr>
          <p:nvPr>
            <p:ph type="sldNum" sz="quarter" idx="12"/>
          </p:nvPr>
        </p:nvSpPr>
        <p:spPr/>
        <p:txBody>
          <a:bodyPr/>
          <a:lstStyle/>
          <a:p>
            <a:fld id="{3CC3F139-C9D6-6142-B32A-1B938E10582C}" type="slidenum">
              <a:rPr lang="en-US" smtClean="0"/>
              <a:t>‹#›</a:t>
            </a:fld>
            <a:endParaRPr lang="en-US"/>
          </a:p>
        </p:txBody>
      </p:sp>
    </p:spTree>
    <p:extLst>
      <p:ext uri="{BB962C8B-B14F-4D97-AF65-F5344CB8AC3E}">
        <p14:creationId xmlns:p14="http://schemas.microsoft.com/office/powerpoint/2010/main" val="312407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C0052-ED4D-1444-9F7C-86A014B993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4BF366-946D-C64E-8153-2C630D2375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481E5E-DC6C-3C49-B866-58CC4AAD0C3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3B3407-9212-BC40-9E31-DE73E8C30B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DB80FB-DD1B-AA4E-A0D5-BAC6FFFD49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E28C8C-3A1A-9044-88C8-25DB25B4BF30}"/>
              </a:ext>
            </a:extLst>
          </p:cNvPr>
          <p:cNvSpPr>
            <a:spLocks noGrp="1"/>
          </p:cNvSpPr>
          <p:nvPr>
            <p:ph type="dt" sz="half" idx="10"/>
          </p:nvPr>
        </p:nvSpPr>
        <p:spPr/>
        <p:txBody>
          <a:bodyPr/>
          <a:lstStyle/>
          <a:p>
            <a:fld id="{FBFB776F-D277-654A-9F8E-8657021124CB}" type="datetimeFigureOut">
              <a:rPr lang="en-US" smtClean="0"/>
              <a:t>6/6/20</a:t>
            </a:fld>
            <a:endParaRPr lang="en-US"/>
          </a:p>
        </p:txBody>
      </p:sp>
      <p:sp>
        <p:nvSpPr>
          <p:cNvPr id="8" name="Footer Placeholder 7">
            <a:extLst>
              <a:ext uri="{FF2B5EF4-FFF2-40B4-BE49-F238E27FC236}">
                <a16:creationId xmlns:a16="http://schemas.microsoft.com/office/drawing/2014/main" id="{C72662FC-436B-B94F-866A-E272B4B12C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1A29BD-3D8B-C341-A180-565FAC0F1971}"/>
              </a:ext>
            </a:extLst>
          </p:cNvPr>
          <p:cNvSpPr>
            <a:spLocks noGrp="1"/>
          </p:cNvSpPr>
          <p:nvPr>
            <p:ph type="sldNum" sz="quarter" idx="12"/>
          </p:nvPr>
        </p:nvSpPr>
        <p:spPr/>
        <p:txBody>
          <a:bodyPr/>
          <a:lstStyle/>
          <a:p>
            <a:fld id="{3CC3F139-C9D6-6142-B32A-1B938E10582C}" type="slidenum">
              <a:rPr lang="en-US" smtClean="0"/>
              <a:t>‹#›</a:t>
            </a:fld>
            <a:endParaRPr lang="en-US"/>
          </a:p>
        </p:txBody>
      </p:sp>
    </p:spTree>
    <p:extLst>
      <p:ext uri="{BB962C8B-B14F-4D97-AF65-F5344CB8AC3E}">
        <p14:creationId xmlns:p14="http://schemas.microsoft.com/office/powerpoint/2010/main" val="851271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CB21-D527-B04C-BFBE-82948E7F04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FEC4E1-FF24-5747-A70B-ADAFAD1D20BE}"/>
              </a:ext>
            </a:extLst>
          </p:cNvPr>
          <p:cNvSpPr>
            <a:spLocks noGrp="1"/>
          </p:cNvSpPr>
          <p:nvPr>
            <p:ph type="dt" sz="half" idx="10"/>
          </p:nvPr>
        </p:nvSpPr>
        <p:spPr/>
        <p:txBody>
          <a:bodyPr/>
          <a:lstStyle/>
          <a:p>
            <a:fld id="{FBFB776F-D277-654A-9F8E-8657021124CB}" type="datetimeFigureOut">
              <a:rPr lang="en-US" smtClean="0"/>
              <a:t>6/6/20</a:t>
            </a:fld>
            <a:endParaRPr lang="en-US"/>
          </a:p>
        </p:txBody>
      </p:sp>
      <p:sp>
        <p:nvSpPr>
          <p:cNvPr id="4" name="Footer Placeholder 3">
            <a:extLst>
              <a:ext uri="{FF2B5EF4-FFF2-40B4-BE49-F238E27FC236}">
                <a16:creationId xmlns:a16="http://schemas.microsoft.com/office/drawing/2014/main" id="{95F21B60-93E6-1D43-A43B-5CC9489D46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C47917-90EA-1C4A-8671-D953DE61235D}"/>
              </a:ext>
            </a:extLst>
          </p:cNvPr>
          <p:cNvSpPr>
            <a:spLocks noGrp="1"/>
          </p:cNvSpPr>
          <p:nvPr>
            <p:ph type="sldNum" sz="quarter" idx="12"/>
          </p:nvPr>
        </p:nvSpPr>
        <p:spPr/>
        <p:txBody>
          <a:bodyPr/>
          <a:lstStyle/>
          <a:p>
            <a:fld id="{3CC3F139-C9D6-6142-B32A-1B938E10582C}" type="slidenum">
              <a:rPr lang="en-US" smtClean="0"/>
              <a:t>‹#›</a:t>
            </a:fld>
            <a:endParaRPr lang="en-US"/>
          </a:p>
        </p:txBody>
      </p:sp>
    </p:spTree>
    <p:extLst>
      <p:ext uri="{BB962C8B-B14F-4D97-AF65-F5344CB8AC3E}">
        <p14:creationId xmlns:p14="http://schemas.microsoft.com/office/powerpoint/2010/main" val="1094002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E62FBE-61E1-444D-A60C-3029EC25051B}"/>
              </a:ext>
            </a:extLst>
          </p:cNvPr>
          <p:cNvSpPr>
            <a:spLocks noGrp="1"/>
          </p:cNvSpPr>
          <p:nvPr>
            <p:ph type="dt" sz="half" idx="10"/>
          </p:nvPr>
        </p:nvSpPr>
        <p:spPr/>
        <p:txBody>
          <a:bodyPr/>
          <a:lstStyle/>
          <a:p>
            <a:fld id="{FBFB776F-D277-654A-9F8E-8657021124CB}" type="datetimeFigureOut">
              <a:rPr lang="en-US" smtClean="0"/>
              <a:t>6/6/20</a:t>
            </a:fld>
            <a:endParaRPr lang="en-US"/>
          </a:p>
        </p:txBody>
      </p:sp>
      <p:sp>
        <p:nvSpPr>
          <p:cNvPr id="3" name="Footer Placeholder 2">
            <a:extLst>
              <a:ext uri="{FF2B5EF4-FFF2-40B4-BE49-F238E27FC236}">
                <a16:creationId xmlns:a16="http://schemas.microsoft.com/office/drawing/2014/main" id="{440085C3-9F1B-364D-8CD2-690E7EE780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4F962B-A943-7641-824C-4858D02BFE79}"/>
              </a:ext>
            </a:extLst>
          </p:cNvPr>
          <p:cNvSpPr>
            <a:spLocks noGrp="1"/>
          </p:cNvSpPr>
          <p:nvPr>
            <p:ph type="sldNum" sz="quarter" idx="12"/>
          </p:nvPr>
        </p:nvSpPr>
        <p:spPr/>
        <p:txBody>
          <a:bodyPr/>
          <a:lstStyle/>
          <a:p>
            <a:fld id="{3CC3F139-C9D6-6142-B32A-1B938E10582C}" type="slidenum">
              <a:rPr lang="en-US" smtClean="0"/>
              <a:t>‹#›</a:t>
            </a:fld>
            <a:endParaRPr lang="en-US"/>
          </a:p>
        </p:txBody>
      </p:sp>
    </p:spTree>
    <p:extLst>
      <p:ext uri="{BB962C8B-B14F-4D97-AF65-F5344CB8AC3E}">
        <p14:creationId xmlns:p14="http://schemas.microsoft.com/office/powerpoint/2010/main" val="264645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2946-9FDF-1843-8EC7-2CCA29647F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B7ABFC-7225-4F40-AF06-495CA483E7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91AB44-024E-EB46-8CE0-B4C4813820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498848-BE65-2646-BE28-8634134A546A}"/>
              </a:ext>
            </a:extLst>
          </p:cNvPr>
          <p:cNvSpPr>
            <a:spLocks noGrp="1"/>
          </p:cNvSpPr>
          <p:nvPr>
            <p:ph type="dt" sz="half" idx="10"/>
          </p:nvPr>
        </p:nvSpPr>
        <p:spPr/>
        <p:txBody>
          <a:bodyPr/>
          <a:lstStyle/>
          <a:p>
            <a:fld id="{FBFB776F-D277-654A-9F8E-8657021124CB}" type="datetimeFigureOut">
              <a:rPr lang="en-US" smtClean="0"/>
              <a:t>6/6/20</a:t>
            </a:fld>
            <a:endParaRPr lang="en-US"/>
          </a:p>
        </p:txBody>
      </p:sp>
      <p:sp>
        <p:nvSpPr>
          <p:cNvPr id="6" name="Footer Placeholder 5">
            <a:extLst>
              <a:ext uri="{FF2B5EF4-FFF2-40B4-BE49-F238E27FC236}">
                <a16:creationId xmlns:a16="http://schemas.microsoft.com/office/drawing/2014/main" id="{E6100C2D-267C-2648-AF60-A73F7FB797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E992D-FCD0-8248-A889-22747DFDBBE0}"/>
              </a:ext>
            </a:extLst>
          </p:cNvPr>
          <p:cNvSpPr>
            <a:spLocks noGrp="1"/>
          </p:cNvSpPr>
          <p:nvPr>
            <p:ph type="sldNum" sz="quarter" idx="12"/>
          </p:nvPr>
        </p:nvSpPr>
        <p:spPr/>
        <p:txBody>
          <a:bodyPr/>
          <a:lstStyle/>
          <a:p>
            <a:fld id="{3CC3F139-C9D6-6142-B32A-1B938E10582C}" type="slidenum">
              <a:rPr lang="en-US" smtClean="0"/>
              <a:t>‹#›</a:t>
            </a:fld>
            <a:endParaRPr lang="en-US"/>
          </a:p>
        </p:txBody>
      </p:sp>
    </p:spTree>
    <p:extLst>
      <p:ext uri="{BB962C8B-B14F-4D97-AF65-F5344CB8AC3E}">
        <p14:creationId xmlns:p14="http://schemas.microsoft.com/office/powerpoint/2010/main" val="154592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04B8-DC0C-5240-A4E6-D9A87CD05E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C56907-C228-0D4F-8339-6FE1718E9B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40F196-0659-964C-9E1A-C0022B8C0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C4A42E-008B-CE43-9102-54B81F143895}"/>
              </a:ext>
            </a:extLst>
          </p:cNvPr>
          <p:cNvSpPr>
            <a:spLocks noGrp="1"/>
          </p:cNvSpPr>
          <p:nvPr>
            <p:ph type="dt" sz="half" idx="10"/>
          </p:nvPr>
        </p:nvSpPr>
        <p:spPr/>
        <p:txBody>
          <a:bodyPr/>
          <a:lstStyle/>
          <a:p>
            <a:fld id="{FBFB776F-D277-654A-9F8E-8657021124CB}" type="datetimeFigureOut">
              <a:rPr lang="en-US" smtClean="0"/>
              <a:t>6/6/20</a:t>
            </a:fld>
            <a:endParaRPr lang="en-US"/>
          </a:p>
        </p:txBody>
      </p:sp>
      <p:sp>
        <p:nvSpPr>
          <p:cNvPr id="6" name="Footer Placeholder 5">
            <a:extLst>
              <a:ext uri="{FF2B5EF4-FFF2-40B4-BE49-F238E27FC236}">
                <a16:creationId xmlns:a16="http://schemas.microsoft.com/office/drawing/2014/main" id="{8136F01A-1A18-3344-82A0-A58C705837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810581-0A0E-A84F-AA1E-3C496D93C9C3}"/>
              </a:ext>
            </a:extLst>
          </p:cNvPr>
          <p:cNvSpPr>
            <a:spLocks noGrp="1"/>
          </p:cNvSpPr>
          <p:nvPr>
            <p:ph type="sldNum" sz="quarter" idx="12"/>
          </p:nvPr>
        </p:nvSpPr>
        <p:spPr/>
        <p:txBody>
          <a:bodyPr/>
          <a:lstStyle/>
          <a:p>
            <a:fld id="{3CC3F139-C9D6-6142-B32A-1B938E10582C}" type="slidenum">
              <a:rPr lang="en-US" smtClean="0"/>
              <a:t>‹#›</a:t>
            </a:fld>
            <a:endParaRPr lang="en-US"/>
          </a:p>
        </p:txBody>
      </p:sp>
    </p:spTree>
    <p:extLst>
      <p:ext uri="{BB962C8B-B14F-4D97-AF65-F5344CB8AC3E}">
        <p14:creationId xmlns:p14="http://schemas.microsoft.com/office/powerpoint/2010/main" val="1685239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E92418-F7AE-9F41-AB44-A871C0454F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80968A-8A28-AB41-A253-97B207AA8A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CD9DB8-8637-9641-B24C-3B849FFE34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B776F-D277-654A-9F8E-8657021124CB}" type="datetimeFigureOut">
              <a:rPr lang="en-US" smtClean="0"/>
              <a:t>6/6/20</a:t>
            </a:fld>
            <a:endParaRPr lang="en-US"/>
          </a:p>
        </p:txBody>
      </p:sp>
      <p:sp>
        <p:nvSpPr>
          <p:cNvPr id="5" name="Footer Placeholder 4">
            <a:extLst>
              <a:ext uri="{FF2B5EF4-FFF2-40B4-BE49-F238E27FC236}">
                <a16:creationId xmlns:a16="http://schemas.microsoft.com/office/drawing/2014/main" id="{583C4311-6B1C-7A4A-914A-0E77315E76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FA700A-7A05-A84D-B255-84AC234E0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3F139-C9D6-6142-B32A-1B938E10582C}" type="slidenum">
              <a:rPr lang="en-US" smtClean="0"/>
              <a:t>‹#›</a:t>
            </a:fld>
            <a:endParaRPr lang="en-US"/>
          </a:p>
        </p:txBody>
      </p:sp>
    </p:spTree>
    <p:extLst>
      <p:ext uri="{BB962C8B-B14F-4D97-AF65-F5344CB8AC3E}">
        <p14:creationId xmlns:p14="http://schemas.microsoft.com/office/powerpoint/2010/main" val="405221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53D8-526D-3F4A-98B2-1D16D113AA30}"/>
              </a:ext>
            </a:extLst>
          </p:cNvPr>
          <p:cNvSpPr>
            <a:spLocks noGrp="1"/>
          </p:cNvSpPr>
          <p:nvPr>
            <p:ph type="ctrTitle"/>
          </p:nvPr>
        </p:nvSpPr>
        <p:spPr>
          <a:xfrm>
            <a:off x="0" y="665018"/>
            <a:ext cx="5334000" cy="3753263"/>
          </a:xfrm>
        </p:spPr>
        <p:txBody>
          <a:bodyPr>
            <a:normAutofit fontScale="90000"/>
          </a:bodyPr>
          <a:lstStyle/>
          <a:p>
            <a:r>
              <a:rPr lang="en-ZW" sz="7300" b="1" dirty="0"/>
              <a:t>Focus on Prophecy</a:t>
            </a:r>
            <a:br>
              <a:rPr lang="en-ZW" sz="7300" b="1" dirty="0"/>
            </a:br>
            <a:r>
              <a:rPr lang="en-ZW" sz="7300" b="1" cap="all" dirty="0"/>
              <a:t>GUIDE 17</a:t>
            </a:r>
            <a:br>
              <a:rPr lang="en-ZW" cap="all" dirty="0"/>
            </a:br>
            <a:endParaRPr lang="en-US" dirty="0"/>
          </a:p>
        </p:txBody>
      </p:sp>
      <p:pic>
        <p:nvPicPr>
          <p:cNvPr id="4" name="Picture 3">
            <a:extLst>
              <a:ext uri="{FF2B5EF4-FFF2-40B4-BE49-F238E27FC236}">
                <a16:creationId xmlns:a16="http://schemas.microsoft.com/office/drawing/2014/main" id="{D66FA129-2374-AD45-9B4E-385F2E3277A2}"/>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3619319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5D948-6309-894E-BFD4-27E015BA1BD1}"/>
              </a:ext>
            </a:extLst>
          </p:cNvPr>
          <p:cNvSpPr>
            <a:spLocks noGrp="1"/>
          </p:cNvSpPr>
          <p:nvPr>
            <p:ph type="title"/>
          </p:nvPr>
        </p:nvSpPr>
        <p:spPr>
          <a:xfrm>
            <a:off x="0" y="1"/>
            <a:ext cx="12192000" cy="641268"/>
          </a:xfrm>
        </p:spPr>
        <p:txBody>
          <a:bodyPr>
            <a:normAutofit fontScale="90000"/>
          </a:bodyPr>
          <a:lstStyle/>
          <a:p>
            <a:r>
              <a:rPr lang="en-ZW" dirty="0"/>
              <a:t>Sea of Glass (Revelation 15)</a:t>
            </a:r>
            <a:endParaRPr lang="en-US" dirty="0"/>
          </a:p>
        </p:txBody>
      </p:sp>
      <p:sp>
        <p:nvSpPr>
          <p:cNvPr id="3" name="Content Placeholder 2">
            <a:extLst>
              <a:ext uri="{FF2B5EF4-FFF2-40B4-BE49-F238E27FC236}">
                <a16:creationId xmlns:a16="http://schemas.microsoft.com/office/drawing/2014/main" id="{C731D542-4B76-5B41-B9B8-D73BB90CC5F6}"/>
              </a:ext>
            </a:extLst>
          </p:cNvPr>
          <p:cNvSpPr>
            <a:spLocks noGrp="1"/>
          </p:cNvSpPr>
          <p:nvPr>
            <p:ph idx="1"/>
          </p:nvPr>
        </p:nvSpPr>
        <p:spPr>
          <a:xfrm>
            <a:off x="0" y="641268"/>
            <a:ext cx="12192000" cy="6216731"/>
          </a:xfrm>
        </p:spPr>
        <p:txBody>
          <a:bodyPr>
            <a:normAutofit fontScale="92500" lnSpcReduction="20000"/>
          </a:bodyPr>
          <a:lstStyle/>
          <a:p>
            <a:r>
              <a:rPr lang="en-ZW" sz="3600" b="1" i="1" dirty="0"/>
              <a:t>Which of God’s characteristics described in verses 3 and 4 gives you the most comfort and strength?</a:t>
            </a:r>
            <a:endParaRPr lang="en-ZW" sz="3600" b="1" dirty="0"/>
          </a:p>
          <a:p>
            <a:r>
              <a:rPr lang="en-ZW" sz="3600" b="1" dirty="0"/>
              <a:t>Aren’t you thankful that God encourages His people by showing them this glorious scene before the plagues fall? </a:t>
            </a:r>
          </a:p>
          <a:p>
            <a:r>
              <a:rPr lang="en-ZW" sz="3600" b="1" dirty="0"/>
              <a:t>God is reinforcing an important message: He is there for us in the worst of times, even when the tragedy of sin seems to overwhelm us. </a:t>
            </a:r>
          </a:p>
          <a:p>
            <a:r>
              <a:rPr lang="en-ZW" sz="3600" b="1" dirty="0"/>
              <a:t>Maybe you are struggling with the breakup of a marriage. Maybe you are struggling to pay the rent. </a:t>
            </a:r>
          </a:p>
          <a:p>
            <a:r>
              <a:rPr lang="en-ZW" sz="3600" b="1" dirty="0"/>
              <a:t>Maybe you have an abundance of wealth, but you’re lonely or depressed. </a:t>
            </a:r>
          </a:p>
          <a:p>
            <a:r>
              <a:rPr lang="en-ZW" sz="3600" b="1" dirty="0"/>
              <a:t>Whatever your situation, Jesus is telling you there is victory in the blood of the Lamb. He gives you an invitation: “Come to Me... and I will give you rest” (Matthew 11:28). Jesus can give us rest because He can help us deal with problems and find solutions.</a:t>
            </a:r>
          </a:p>
          <a:p>
            <a:endParaRPr lang="en-US" dirty="0"/>
          </a:p>
        </p:txBody>
      </p:sp>
    </p:spTree>
    <p:extLst>
      <p:ext uri="{BB962C8B-B14F-4D97-AF65-F5344CB8AC3E}">
        <p14:creationId xmlns:p14="http://schemas.microsoft.com/office/powerpoint/2010/main" val="1702353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867A-7E16-1643-910E-6C49AE0E4F48}"/>
              </a:ext>
            </a:extLst>
          </p:cNvPr>
          <p:cNvSpPr>
            <a:spLocks noGrp="1"/>
          </p:cNvSpPr>
          <p:nvPr>
            <p:ph type="title"/>
          </p:nvPr>
        </p:nvSpPr>
        <p:spPr>
          <a:xfrm>
            <a:off x="0" y="0"/>
            <a:ext cx="12192000" cy="617517"/>
          </a:xfrm>
        </p:spPr>
        <p:txBody>
          <a:bodyPr>
            <a:normAutofit fontScale="90000"/>
          </a:bodyPr>
          <a:lstStyle/>
          <a:p>
            <a:r>
              <a:rPr lang="en-ZW" dirty="0"/>
              <a:t>Seven Plagues (Revelation 16)</a:t>
            </a:r>
            <a:endParaRPr lang="en-US" dirty="0"/>
          </a:p>
        </p:txBody>
      </p:sp>
      <p:sp>
        <p:nvSpPr>
          <p:cNvPr id="3" name="Content Placeholder 2">
            <a:extLst>
              <a:ext uri="{FF2B5EF4-FFF2-40B4-BE49-F238E27FC236}">
                <a16:creationId xmlns:a16="http://schemas.microsoft.com/office/drawing/2014/main" id="{89989B2B-23AF-C747-8944-C1D08693A35D}"/>
              </a:ext>
            </a:extLst>
          </p:cNvPr>
          <p:cNvSpPr>
            <a:spLocks noGrp="1"/>
          </p:cNvSpPr>
          <p:nvPr>
            <p:ph idx="1"/>
          </p:nvPr>
        </p:nvSpPr>
        <p:spPr>
          <a:xfrm>
            <a:off x="0" y="617516"/>
            <a:ext cx="12192000" cy="6240483"/>
          </a:xfrm>
        </p:spPr>
        <p:txBody>
          <a:bodyPr>
            <a:normAutofit fontScale="92500"/>
          </a:bodyPr>
          <a:lstStyle/>
          <a:p>
            <a:r>
              <a:rPr lang="en-ZW" sz="4000" b="1" dirty="0"/>
              <a:t>The subject of plagues is familiar to those who have read the Old Testament. </a:t>
            </a:r>
          </a:p>
          <a:p>
            <a:r>
              <a:rPr lang="en-ZW" sz="4000" b="1" dirty="0"/>
              <a:t>There is the well-known story of Moses leading the Israelites out of Egypt and the refusal of Pharaoh to let them leave. </a:t>
            </a:r>
          </a:p>
          <a:p>
            <a:r>
              <a:rPr lang="en-ZW" sz="4000" b="1" dirty="0"/>
              <a:t>God sent plagues on the Egyptians until they agreed to let the Israelites go (Exodus 7–11). In a similar manner, God uses plagues before the second coming of Jesus.</a:t>
            </a:r>
          </a:p>
          <a:p>
            <a:r>
              <a:rPr lang="en-ZW" sz="4000" b="1" dirty="0"/>
              <a:t>Many biblical scholars share the view that although these plagues are literal, they also have spiritual applications. Let’s consider each plague from this perspective.</a:t>
            </a:r>
          </a:p>
          <a:p>
            <a:endParaRPr lang="en-US" dirty="0"/>
          </a:p>
        </p:txBody>
      </p:sp>
    </p:spTree>
    <p:extLst>
      <p:ext uri="{BB962C8B-B14F-4D97-AF65-F5344CB8AC3E}">
        <p14:creationId xmlns:p14="http://schemas.microsoft.com/office/powerpoint/2010/main" val="171015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867A-7E16-1643-910E-6C49AE0E4F48}"/>
              </a:ext>
            </a:extLst>
          </p:cNvPr>
          <p:cNvSpPr>
            <a:spLocks noGrp="1"/>
          </p:cNvSpPr>
          <p:nvPr>
            <p:ph type="title"/>
          </p:nvPr>
        </p:nvSpPr>
        <p:spPr>
          <a:xfrm>
            <a:off x="0" y="0"/>
            <a:ext cx="12192000" cy="617517"/>
          </a:xfrm>
        </p:spPr>
        <p:txBody>
          <a:bodyPr>
            <a:normAutofit fontScale="90000"/>
          </a:bodyPr>
          <a:lstStyle/>
          <a:p>
            <a:r>
              <a:rPr lang="en-ZW" dirty="0"/>
              <a:t>Seven Plagues (Revelation 16)</a:t>
            </a:r>
            <a:endParaRPr lang="en-US" dirty="0"/>
          </a:p>
        </p:txBody>
      </p:sp>
      <p:sp>
        <p:nvSpPr>
          <p:cNvPr id="3" name="Content Placeholder 2">
            <a:extLst>
              <a:ext uri="{FF2B5EF4-FFF2-40B4-BE49-F238E27FC236}">
                <a16:creationId xmlns:a16="http://schemas.microsoft.com/office/drawing/2014/main" id="{89989B2B-23AF-C747-8944-C1D08693A35D}"/>
              </a:ext>
            </a:extLst>
          </p:cNvPr>
          <p:cNvSpPr>
            <a:spLocks noGrp="1"/>
          </p:cNvSpPr>
          <p:nvPr>
            <p:ph idx="1"/>
          </p:nvPr>
        </p:nvSpPr>
        <p:spPr>
          <a:xfrm>
            <a:off x="0" y="617516"/>
            <a:ext cx="12192000" cy="6240483"/>
          </a:xfrm>
        </p:spPr>
        <p:txBody>
          <a:bodyPr>
            <a:normAutofit lnSpcReduction="10000"/>
          </a:bodyPr>
          <a:lstStyle/>
          <a:p>
            <a:r>
              <a:rPr lang="en-ZW" b="1" cap="all" dirty="0"/>
              <a:t>FIRST PLAGUE: MALIGNANT SORES</a:t>
            </a:r>
            <a:endParaRPr lang="en-ZW" dirty="0"/>
          </a:p>
          <a:p>
            <a:r>
              <a:rPr lang="en-ZW" sz="4400" b="1" dirty="0"/>
              <a:t>The first [angel] went and poured out his bowl upon the earth, and a foul and loathsome sore came upon the men who had the mark of the beast and those who worshiped his image (Revelation 16:2).</a:t>
            </a:r>
          </a:p>
          <a:p>
            <a:r>
              <a:rPr lang="en-ZW" sz="4400" b="1" dirty="0"/>
              <a:t>The beast power which enforces the mark of the beast, decrees, “Unless you receive the mark you will be physically harmed.” </a:t>
            </a:r>
          </a:p>
          <a:p>
            <a:r>
              <a:rPr lang="en-ZW" sz="4400" b="1" dirty="0"/>
              <a:t>This first plague is physical in nature. It suggests that there is physical safety only in Jesus.</a:t>
            </a:r>
          </a:p>
          <a:p>
            <a:endParaRPr lang="en-US" dirty="0"/>
          </a:p>
        </p:txBody>
      </p:sp>
    </p:spTree>
    <p:extLst>
      <p:ext uri="{BB962C8B-B14F-4D97-AF65-F5344CB8AC3E}">
        <p14:creationId xmlns:p14="http://schemas.microsoft.com/office/powerpoint/2010/main" val="1757429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867A-7E16-1643-910E-6C49AE0E4F48}"/>
              </a:ext>
            </a:extLst>
          </p:cNvPr>
          <p:cNvSpPr>
            <a:spLocks noGrp="1"/>
          </p:cNvSpPr>
          <p:nvPr>
            <p:ph type="title"/>
          </p:nvPr>
        </p:nvSpPr>
        <p:spPr>
          <a:xfrm>
            <a:off x="0" y="0"/>
            <a:ext cx="12192000" cy="617517"/>
          </a:xfrm>
        </p:spPr>
        <p:txBody>
          <a:bodyPr>
            <a:normAutofit fontScale="90000"/>
          </a:bodyPr>
          <a:lstStyle/>
          <a:p>
            <a:r>
              <a:rPr lang="en-ZW" dirty="0"/>
              <a:t>Seven Plagues (Revelation 16)</a:t>
            </a:r>
            <a:endParaRPr lang="en-US" dirty="0"/>
          </a:p>
        </p:txBody>
      </p:sp>
      <p:sp>
        <p:nvSpPr>
          <p:cNvPr id="3" name="Content Placeholder 2">
            <a:extLst>
              <a:ext uri="{FF2B5EF4-FFF2-40B4-BE49-F238E27FC236}">
                <a16:creationId xmlns:a16="http://schemas.microsoft.com/office/drawing/2014/main" id="{89989B2B-23AF-C747-8944-C1D08693A35D}"/>
              </a:ext>
            </a:extLst>
          </p:cNvPr>
          <p:cNvSpPr>
            <a:spLocks noGrp="1"/>
          </p:cNvSpPr>
          <p:nvPr>
            <p:ph idx="1"/>
          </p:nvPr>
        </p:nvSpPr>
        <p:spPr>
          <a:xfrm>
            <a:off x="0" y="617516"/>
            <a:ext cx="12192000" cy="6240483"/>
          </a:xfrm>
        </p:spPr>
        <p:txBody>
          <a:bodyPr>
            <a:normAutofit lnSpcReduction="10000"/>
          </a:bodyPr>
          <a:lstStyle/>
          <a:p>
            <a:r>
              <a:rPr lang="en-ZW" sz="3200" b="1" cap="all" dirty="0"/>
              <a:t>SECOND PLAGUE: THE SEA TURNS TO BLOOD</a:t>
            </a:r>
            <a:endParaRPr lang="en-ZW" sz="3200" b="1" dirty="0"/>
          </a:p>
          <a:p>
            <a:r>
              <a:rPr lang="en-ZW" sz="3200" b="1" dirty="0"/>
              <a:t>Then the second angel poured out his bowl on the sea, and it became blood as of a dead man; and every living creature in the sea died (vs. 3).</a:t>
            </a:r>
          </a:p>
          <a:p>
            <a:r>
              <a:rPr lang="en-ZW" sz="3200" b="1" cap="all" dirty="0"/>
              <a:t>THIRD PLAGUE: THE WATERS TURN TO BLOOD </a:t>
            </a:r>
            <a:endParaRPr lang="en-ZW" sz="3200" b="1" dirty="0"/>
          </a:p>
          <a:p>
            <a:r>
              <a:rPr lang="en-ZW" sz="3200" b="1" dirty="0"/>
              <a:t>Then the third angel poured out his bowl on the rivers and springs of water, and they became blood. </a:t>
            </a:r>
          </a:p>
          <a:p>
            <a:r>
              <a:rPr lang="en-ZW" sz="3200" b="1" dirty="0"/>
              <a:t>And I heard the angel of the waters saying: ‘You are righteous, O Lord, . . . . for they have shed the blood of saints and prophets, and you have given them blood to drink, for it is their just due’  (vss. 4-6).</a:t>
            </a:r>
          </a:p>
          <a:p>
            <a:r>
              <a:rPr lang="en-ZW" sz="3200" b="1" dirty="0"/>
              <a:t>In contrast, Jesus is the living water. He described the Holy Spirit working in the life as a “fountain of living water” springing up within one’s life (John 4:14). This is the pure well water representing the pure, caring life of Jesus</a:t>
            </a:r>
            <a:r>
              <a:rPr lang="en-ZW" dirty="0"/>
              <a:t>.</a:t>
            </a:r>
          </a:p>
          <a:p>
            <a:endParaRPr lang="en-US" dirty="0"/>
          </a:p>
        </p:txBody>
      </p:sp>
    </p:spTree>
    <p:extLst>
      <p:ext uri="{BB962C8B-B14F-4D97-AF65-F5344CB8AC3E}">
        <p14:creationId xmlns:p14="http://schemas.microsoft.com/office/powerpoint/2010/main" val="3467546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867A-7E16-1643-910E-6C49AE0E4F48}"/>
              </a:ext>
            </a:extLst>
          </p:cNvPr>
          <p:cNvSpPr>
            <a:spLocks noGrp="1"/>
          </p:cNvSpPr>
          <p:nvPr>
            <p:ph type="title"/>
          </p:nvPr>
        </p:nvSpPr>
        <p:spPr>
          <a:xfrm>
            <a:off x="0" y="0"/>
            <a:ext cx="12192000" cy="617517"/>
          </a:xfrm>
        </p:spPr>
        <p:txBody>
          <a:bodyPr>
            <a:normAutofit fontScale="90000"/>
          </a:bodyPr>
          <a:lstStyle/>
          <a:p>
            <a:r>
              <a:rPr lang="en-ZW" dirty="0"/>
              <a:t>Seven Plagues (Revelation 16)</a:t>
            </a:r>
            <a:endParaRPr lang="en-US" dirty="0"/>
          </a:p>
        </p:txBody>
      </p:sp>
      <p:sp>
        <p:nvSpPr>
          <p:cNvPr id="3" name="Content Placeholder 2">
            <a:extLst>
              <a:ext uri="{FF2B5EF4-FFF2-40B4-BE49-F238E27FC236}">
                <a16:creationId xmlns:a16="http://schemas.microsoft.com/office/drawing/2014/main" id="{89989B2B-23AF-C747-8944-C1D08693A35D}"/>
              </a:ext>
            </a:extLst>
          </p:cNvPr>
          <p:cNvSpPr>
            <a:spLocks noGrp="1"/>
          </p:cNvSpPr>
          <p:nvPr>
            <p:ph idx="1"/>
          </p:nvPr>
        </p:nvSpPr>
        <p:spPr>
          <a:xfrm>
            <a:off x="0" y="617516"/>
            <a:ext cx="12192000" cy="6240483"/>
          </a:xfrm>
        </p:spPr>
        <p:txBody>
          <a:bodyPr>
            <a:normAutofit lnSpcReduction="10000"/>
          </a:bodyPr>
          <a:lstStyle/>
          <a:p>
            <a:r>
              <a:rPr lang="en-ZW" b="1" cap="all" dirty="0"/>
              <a:t>FOURTH PLAGUE: MEN ARE SCORCHED</a:t>
            </a:r>
            <a:endParaRPr lang="en-ZW" dirty="0"/>
          </a:p>
          <a:p>
            <a:r>
              <a:rPr lang="en-ZW" sz="4000" b="1" dirty="0"/>
              <a:t>“Then the fourth angel poured out his bowl on the sun, and power was given to him to scorch men with fire. </a:t>
            </a:r>
          </a:p>
          <a:p>
            <a:r>
              <a:rPr lang="en-ZW" sz="4000" b="1" dirty="0"/>
              <a:t>And men were scorched with great heat, and they blasphemed the name of God who has power over these plagues, and they did not repent and give Him glory” (vss. 8, 9).</a:t>
            </a:r>
          </a:p>
          <a:p>
            <a:r>
              <a:rPr lang="en-ZW" sz="4000" b="1" dirty="0"/>
              <a:t>Here we see sin showing its ugly head in yet another way. Instead of turning to the God who can deliver, the afflicted curse God and uphold the rule of Satan, the one who destroys.</a:t>
            </a:r>
          </a:p>
          <a:p>
            <a:endParaRPr lang="en-US" dirty="0"/>
          </a:p>
        </p:txBody>
      </p:sp>
    </p:spTree>
    <p:extLst>
      <p:ext uri="{BB962C8B-B14F-4D97-AF65-F5344CB8AC3E}">
        <p14:creationId xmlns:p14="http://schemas.microsoft.com/office/powerpoint/2010/main" val="2131893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867A-7E16-1643-910E-6C49AE0E4F48}"/>
              </a:ext>
            </a:extLst>
          </p:cNvPr>
          <p:cNvSpPr>
            <a:spLocks noGrp="1"/>
          </p:cNvSpPr>
          <p:nvPr>
            <p:ph type="title"/>
          </p:nvPr>
        </p:nvSpPr>
        <p:spPr>
          <a:xfrm>
            <a:off x="0" y="0"/>
            <a:ext cx="12192000" cy="688769"/>
          </a:xfrm>
        </p:spPr>
        <p:txBody>
          <a:bodyPr>
            <a:normAutofit fontScale="90000"/>
          </a:bodyPr>
          <a:lstStyle/>
          <a:p>
            <a:r>
              <a:rPr lang="en-ZW" dirty="0"/>
              <a:t>Seven Plagues (Revelation 16)</a:t>
            </a:r>
            <a:endParaRPr lang="en-US" dirty="0"/>
          </a:p>
        </p:txBody>
      </p:sp>
      <p:sp>
        <p:nvSpPr>
          <p:cNvPr id="3" name="Content Placeholder 2">
            <a:extLst>
              <a:ext uri="{FF2B5EF4-FFF2-40B4-BE49-F238E27FC236}">
                <a16:creationId xmlns:a16="http://schemas.microsoft.com/office/drawing/2014/main" id="{89989B2B-23AF-C747-8944-C1D08693A35D}"/>
              </a:ext>
            </a:extLst>
          </p:cNvPr>
          <p:cNvSpPr>
            <a:spLocks noGrp="1"/>
          </p:cNvSpPr>
          <p:nvPr>
            <p:ph idx="1"/>
          </p:nvPr>
        </p:nvSpPr>
        <p:spPr>
          <a:xfrm>
            <a:off x="0" y="688768"/>
            <a:ext cx="12192000" cy="6169231"/>
          </a:xfrm>
        </p:spPr>
        <p:txBody>
          <a:bodyPr>
            <a:normAutofit fontScale="92500"/>
          </a:bodyPr>
          <a:lstStyle/>
          <a:p>
            <a:r>
              <a:rPr lang="en-ZW" b="1" cap="all" dirty="0"/>
              <a:t>FIFTH PLAGUE: DARKNESS AND PAIN</a:t>
            </a:r>
            <a:endParaRPr lang="en-ZW" dirty="0"/>
          </a:p>
          <a:p>
            <a:r>
              <a:rPr lang="en-ZW" sz="3600" b="1" dirty="0"/>
              <a:t>Then the fifth angel poured out his bowl on the throne of the beast, and his kingdom became full of darkness; and they gnawed their tongue because of the pain. </a:t>
            </a:r>
          </a:p>
          <a:p>
            <a:r>
              <a:rPr lang="en-ZW" sz="3600" b="1" dirty="0"/>
              <a:t>And they blasphemed the God of heaven because of their pains and their sores, and did not repent of their deeds (vss. 10, 11).</a:t>
            </a:r>
          </a:p>
          <a:p>
            <a:r>
              <a:rPr lang="en-ZW" sz="3600" b="1" dirty="0"/>
              <a:t>The beast power has led people into spiritual darkness, and now literal darkness falls on Earth. </a:t>
            </a:r>
          </a:p>
          <a:p>
            <a:r>
              <a:rPr lang="en-ZW" sz="3600" b="1" dirty="0"/>
              <a:t>Those who’ve rejected Jesus, the light of the world, now find themselves in darkness. Those who’ve turned from the lighted path that leads to eternal life now feel the darkness of eternal death all around them.</a:t>
            </a:r>
          </a:p>
          <a:p>
            <a:endParaRPr lang="en-US" dirty="0"/>
          </a:p>
        </p:txBody>
      </p:sp>
    </p:spTree>
    <p:extLst>
      <p:ext uri="{BB962C8B-B14F-4D97-AF65-F5344CB8AC3E}">
        <p14:creationId xmlns:p14="http://schemas.microsoft.com/office/powerpoint/2010/main" val="4234948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867A-7E16-1643-910E-6C49AE0E4F48}"/>
              </a:ext>
            </a:extLst>
          </p:cNvPr>
          <p:cNvSpPr>
            <a:spLocks noGrp="1"/>
          </p:cNvSpPr>
          <p:nvPr>
            <p:ph type="title"/>
          </p:nvPr>
        </p:nvSpPr>
        <p:spPr>
          <a:xfrm>
            <a:off x="0" y="0"/>
            <a:ext cx="12192000" cy="688769"/>
          </a:xfrm>
        </p:spPr>
        <p:txBody>
          <a:bodyPr>
            <a:normAutofit fontScale="90000"/>
          </a:bodyPr>
          <a:lstStyle/>
          <a:p>
            <a:r>
              <a:rPr lang="en-ZW" dirty="0"/>
              <a:t>Seven Plagues (Revelation 16)</a:t>
            </a:r>
            <a:endParaRPr lang="en-US" dirty="0"/>
          </a:p>
        </p:txBody>
      </p:sp>
      <p:sp>
        <p:nvSpPr>
          <p:cNvPr id="3" name="Content Placeholder 2">
            <a:extLst>
              <a:ext uri="{FF2B5EF4-FFF2-40B4-BE49-F238E27FC236}">
                <a16:creationId xmlns:a16="http://schemas.microsoft.com/office/drawing/2014/main" id="{89989B2B-23AF-C747-8944-C1D08693A35D}"/>
              </a:ext>
            </a:extLst>
          </p:cNvPr>
          <p:cNvSpPr>
            <a:spLocks noGrp="1"/>
          </p:cNvSpPr>
          <p:nvPr>
            <p:ph idx="1"/>
          </p:nvPr>
        </p:nvSpPr>
        <p:spPr>
          <a:xfrm>
            <a:off x="0" y="688768"/>
            <a:ext cx="12192000" cy="6169231"/>
          </a:xfrm>
        </p:spPr>
        <p:txBody>
          <a:bodyPr>
            <a:normAutofit lnSpcReduction="10000"/>
          </a:bodyPr>
          <a:lstStyle/>
          <a:p>
            <a:r>
              <a:rPr lang="en-ZW" b="1" cap="all" dirty="0"/>
              <a:t>SIXTH PLAGUE: EUPHRATES DRIED UP</a:t>
            </a:r>
            <a:endParaRPr lang="en-ZW" dirty="0"/>
          </a:p>
          <a:p>
            <a:r>
              <a:rPr lang="en-ZW" sz="3600" b="1" dirty="0"/>
              <a:t>Then the sixth angel poured out his bowl on the great river Euphrates, and its water was dried up, so that the way of the kings from the east might be prepared. </a:t>
            </a:r>
          </a:p>
          <a:p>
            <a:r>
              <a:rPr lang="en-ZW" sz="3600" b="1" dirty="0"/>
              <a:t>And I saw three unclean spirits like frogs coming out of the mouth of the dragon, out of the mouth of the beast, and out of the mouth of the false prophet. </a:t>
            </a:r>
          </a:p>
          <a:p>
            <a:r>
              <a:rPr lang="en-ZW" sz="3600" b="1" dirty="0"/>
              <a:t>For they are spirits of demons, performing signs, which go out to the kings of the earth and of the whole world, to gather them to the battle of that great day of God Almighty. . . . And they gathered them together to the place called in Hebrew, Armageddon (vss. 12-16). </a:t>
            </a:r>
          </a:p>
          <a:p>
            <a:endParaRPr lang="en-US" dirty="0"/>
          </a:p>
        </p:txBody>
      </p:sp>
    </p:spTree>
    <p:extLst>
      <p:ext uri="{BB962C8B-B14F-4D97-AF65-F5344CB8AC3E}">
        <p14:creationId xmlns:p14="http://schemas.microsoft.com/office/powerpoint/2010/main" val="884646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867A-7E16-1643-910E-6C49AE0E4F48}"/>
              </a:ext>
            </a:extLst>
          </p:cNvPr>
          <p:cNvSpPr>
            <a:spLocks noGrp="1"/>
          </p:cNvSpPr>
          <p:nvPr>
            <p:ph type="title"/>
          </p:nvPr>
        </p:nvSpPr>
        <p:spPr>
          <a:xfrm>
            <a:off x="0" y="0"/>
            <a:ext cx="12192000" cy="688769"/>
          </a:xfrm>
        </p:spPr>
        <p:txBody>
          <a:bodyPr>
            <a:normAutofit fontScale="90000"/>
          </a:bodyPr>
          <a:lstStyle/>
          <a:p>
            <a:r>
              <a:rPr lang="en-ZW" dirty="0"/>
              <a:t>Seven Plagues (Revelation 16)</a:t>
            </a:r>
            <a:endParaRPr lang="en-US" dirty="0"/>
          </a:p>
        </p:txBody>
      </p:sp>
      <p:sp>
        <p:nvSpPr>
          <p:cNvPr id="3" name="Content Placeholder 2">
            <a:extLst>
              <a:ext uri="{FF2B5EF4-FFF2-40B4-BE49-F238E27FC236}">
                <a16:creationId xmlns:a16="http://schemas.microsoft.com/office/drawing/2014/main" id="{89989B2B-23AF-C747-8944-C1D08693A35D}"/>
              </a:ext>
            </a:extLst>
          </p:cNvPr>
          <p:cNvSpPr>
            <a:spLocks noGrp="1"/>
          </p:cNvSpPr>
          <p:nvPr>
            <p:ph idx="1"/>
          </p:nvPr>
        </p:nvSpPr>
        <p:spPr>
          <a:xfrm>
            <a:off x="0" y="688768"/>
            <a:ext cx="12192000" cy="6169231"/>
          </a:xfrm>
        </p:spPr>
        <p:txBody>
          <a:bodyPr>
            <a:normAutofit fontScale="92500" lnSpcReduction="20000"/>
          </a:bodyPr>
          <a:lstStyle/>
          <a:p>
            <a:r>
              <a:rPr lang="en-ZW" b="1" cap="all" dirty="0"/>
              <a:t>SIXTH PLAGUE: EUPHRATES DRIED UP</a:t>
            </a:r>
            <a:r>
              <a:rPr lang="en-ZW" dirty="0"/>
              <a:t> </a:t>
            </a:r>
          </a:p>
          <a:p>
            <a:r>
              <a:rPr lang="en-ZW" sz="4000" b="1" dirty="0"/>
              <a:t>This plague ushers in earth’s final struggle, the Battle of Armageddon. Scholars interpret this battle in various ways. </a:t>
            </a:r>
          </a:p>
          <a:p>
            <a:r>
              <a:rPr lang="en-ZW" sz="4000" b="1" dirty="0"/>
              <a:t>However, most everyone agrees that during the last days of Earth’s history, the whole world will be turned into a vast battlefield as the wicked attempt to destroy God and His people. </a:t>
            </a:r>
          </a:p>
          <a:p>
            <a:r>
              <a:rPr lang="en-ZW" sz="4000" b="1" dirty="0"/>
              <a:t>Armageddon symbolizes the final struggle between the forces of Satan and God. </a:t>
            </a:r>
          </a:p>
          <a:p>
            <a:r>
              <a:rPr lang="en-ZW" sz="4000" b="1" dirty="0"/>
              <a:t>The great controversy that began when sin first entered our world in the Garden of Eden is now coming to a climax. Earth’s inhabitants have made their decisions for God or for Satan. Armageddon makes the fundamental issue very graphic: Whose side will you be on? Whom will you serve?</a:t>
            </a:r>
          </a:p>
          <a:p>
            <a:endParaRPr lang="en-US" dirty="0"/>
          </a:p>
        </p:txBody>
      </p:sp>
    </p:spTree>
    <p:extLst>
      <p:ext uri="{BB962C8B-B14F-4D97-AF65-F5344CB8AC3E}">
        <p14:creationId xmlns:p14="http://schemas.microsoft.com/office/powerpoint/2010/main" val="4076937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867A-7E16-1643-910E-6C49AE0E4F48}"/>
              </a:ext>
            </a:extLst>
          </p:cNvPr>
          <p:cNvSpPr>
            <a:spLocks noGrp="1"/>
          </p:cNvSpPr>
          <p:nvPr>
            <p:ph type="title"/>
          </p:nvPr>
        </p:nvSpPr>
        <p:spPr>
          <a:xfrm>
            <a:off x="0" y="0"/>
            <a:ext cx="12192000" cy="688769"/>
          </a:xfrm>
        </p:spPr>
        <p:txBody>
          <a:bodyPr>
            <a:normAutofit fontScale="90000"/>
          </a:bodyPr>
          <a:lstStyle/>
          <a:p>
            <a:r>
              <a:rPr lang="en-ZW" dirty="0"/>
              <a:t>Seven Plagues (Revelation 16)</a:t>
            </a:r>
            <a:endParaRPr lang="en-US" dirty="0"/>
          </a:p>
        </p:txBody>
      </p:sp>
      <p:sp>
        <p:nvSpPr>
          <p:cNvPr id="3" name="Content Placeholder 2">
            <a:extLst>
              <a:ext uri="{FF2B5EF4-FFF2-40B4-BE49-F238E27FC236}">
                <a16:creationId xmlns:a16="http://schemas.microsoft.com/office/drawing/2014/main" id="{89989B2B-23AF-C747-8944-C1D08693A35D}"/>
              </a:ext>
            </a:extLst>
          </p:cNvPr>
          <p:cNvSpPr>
            <a:spLocks noGrp="1"/>
          </p:cNvSpPr>
          <p:nvPr>
            <p:ph idx="1"/>
          </p:nvPr>
        </p:nvSpPr>
        <p:spPr>
          <a:xfrm>
            <a:off x="0" y="688768"/>
            <a:ext cx="12192000" cy="6169231"/>
          </a:xfrm>
        </p:spPr>
        <p:txBody>
          <a:bodyPr>
            <a:normAutofit fontScale="92500" lnSpcReduction="20000"/>
          </a:bodyPr>
          <a:lstStyle/>
          <a:p>
            <a:r>
              <a:rPr lang="en-ZW" b="1" cap="all" dirty="0"/>
              <a:t>SEVENTH PLAGUE: THE EARTH IS SHAKEN</a:t>
            </a:r>
            <a:endParaRPr lang="en-ZW" dirty="0"/>
          </a:p>
          <a:p>
            <a:r>
              <a:rPr lang="en-ZW" sz="4000" b="1" dirty="0"/>
              <a:t>Then the seventh angel poured out his bowl into the air, and a loud voice came out of the temple in heaven, from the throne, saying, ‘It is done!’ And there were noises and </a:t>
            </a:r>
            <a:r>
              <a:rPr lang="en-ZW" sz="4000" b="1" dirty="0" err="1"/>
              <a:t>thunderings</a:t>
            </a:r>
            <a:r>
              <a:rPr lang="en-ZW" sz="4000" b="1" dirty="0"/>
              <a:t> and lightnings; and there was a great earthquake (vss. 17, 18).</a:t>
            </a:r>
          </a:p>
          <a:p>
            <a:r>
              <a:rPr lang="en-ZW" sz="4000" b="1" dirty="0"/>
              <a:t>When the blood of Jesus was flowing at the cross, and His humiliation and suffering were drawing to a close, the </a:t>
            </a:r>
            <a:r>
              <a:rPr lang="en-ZW" sz="4000" b="1" dirty="0" err="1"/>
              <a:t>Savior</a:t>
            </a:r>
            <a:r>
              <a:rPr lang="en-ZW" sz="4000" b="1" dirty="0"/>
              <a:t> cried, “It is finished” (John 19:30). </a:t>
            </a:r>
          </a:p>
          <a:p>
            <a:r>
              <a:rPr lang="en-ZW" sz="4000" b="1" dirty="0"/>
              <a:t>The same phrase rings out at the end of this final struggle with sin. </a:t>
            </a:r>
          </a:p>
          <a:p>
            <a:r>
              <a:rPr lang="en-ZW" sz="4000" b="1" dirty="0"/>
              <a:t>A loud voice proclaims, “It is done!” (Revelation 16:17). Sin and suffering are gone forever. Love has fully triumphed at last. What beautiful words these will be!</a:t>
            </a:r>
          </a:p>
          <a:p>
            <a:endParaRPr lang="en-US" dirty="0"/>
          </a:p>
        </p:txBody>
      </p:sp>
    </p:spTree>
    <p:extLst>
      <p:ext uri="{BB962C8B-B14F-4D97-AF65-F5344CB8AC3E}">
        <p14:creationId xmlns:p14="http://schemas.microsoft.com/office/powerpoint/2010/main" val="3443244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867A-7E16-1643-910E-6C49AE0E4F48}"/>
              </a:ext>
            </a:extLst>
          </p:cNvPr>
          <p:cNvSpPr>
            <a:spLocks noGrp="1"/>
          </p:cNvSpPr>
          <p:nvPr>
            <p:ph type="title"/>
          </p:nvPr>
        </p:nvSpPr>
        <p:spPr>
          <a:xfrm>
            <a:off x="0" y="0"/>
            <a:ext cx="12192000" cy="688769"/>
          </a:xfrm>
        </p:spPr>
        <p:txBody>
          <a:bodyPr>
            <a:normAutofit fontScale="90000"/>
          </a:bodyPr>
          <a:lstStyle/>
          <a:p>
            <a:r>
              <a:rPr lang="en-ZW" dirty="0"/>
              <a:t>Seven Plagues (Revelation 16)</a:t>
            </a:r>
            <a:endParaRPr lang="en-US" dirty="0"/>
          </a:p>
        </p:txBody>
      </p:sp>
      <p:sp>
        <p:nvSpPr>
          <p:cNvPr id="3" name="Content Placeholder 2">
            <a:extLst>
              <a:ext uri="{FF2B5EF4-FFF2-40B4-BE49-F238E27FC236}">
                <a16:creationId xmlns:a16="http://schemas.microsoft.com/office/drawing/2014/main" id="{89989B2B-23AF-C747-8944-C1D08693A35D}"/>
              </a:ext>
            </a:extLst>
          </p:cNvPr>
          <p:cNvSpPr>
            <a:spLocks noGrp="1"/>
          </p:cNvSpPr>
          <p:nvPr>
            <p:ph idx="1"/>
          </p:nvPr>
        </p:nvSpPr>
        <p:spPr>
          <a:xfrm>
            <a:off x="0" y="688768"/>
            <a:ext cx="12192000" cy="6169231"/>
          </a:xfrm>
        </p:spPr>
        <p:txBody>
          <a:bodyPr>
            <a:normAutofit fontScale="92500"/>
          </a:bodyPr>
          <a:lstStyle/>
          <a:p>
            <a:r>
              <a:rPr lang="en-ZW" sz="3600" b="1" dirty="0"/>
              <a:t>Widespread disasters are unleashed upon the earth under the seventh plague. “Great Babylon was remembered before God, to give her the cup of the wine of the fierceness of His wrath. </a:t>
            </a:r>
          </a:p>
          <a:p>
            <a:r>
              <a:rPr lang="en-ZW" sz="3600" b="1" dirty="0"/>
              <a:t>Then every island fled away, and the mountains were not found. And great hail from heaven fell upon men, each hailstone about the weight of a talent. Men blasphemed God because of the plague of the hail, since that plague was exceedingly great” (vss. 19-21).</a:t>
            </a:r>
          </a:p>
          <a:p>
            <a:r>
              <a:rPr lang="en-ZW" sz="3600" b="1" cap="all" dirty="0"/>
              <a:t>THOUGHT QUESTION: </a:t>
            </a:r>
            <a:r>
              <a:rPr lang="en-ZW" sz="3600" b="1" dirty="0"/>
              <a:t>The Battle of Armageddon occurs under the sixth plague; it symbolizes the final struggle between God and Satan. (False or  True)</a:t>
            </a:r>
          </a:p>
          <a:p>
            <a:r>
              <a:rPr lang="en-ZW" sz="3600" b="1" dirty="0"/>
              <a:t>These plagues are literal, physical calamities; they have no spiritual meaning at all. (True or False)</a:t>
            </a:r>
          </a:p>
          <a:p>
            <a:endParaRPr lang="en-US" dirty="0"/>
          </a:p>
        </p:txBody>
      </p:sp>
    </p:spTree>
    <p:extLst>
      <p:ext uri="{BB962C8B-B14F-4D97-AF65-F5344CB8AC3E}">
        <p14:creationId xmlns:p14="http://schemas.microsoft.com/office/powerpoint/2010/main" val="2774642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A053-696C-1C42-8D77-30E1878E4C07}"/>
              </a:ext>
            </a:extLst>
          </p:cNvPr>
          <p:cNvSpPr>
            <a:spLocks noGrp="1"/>
          </p:cNvSpPr>
          <p:nvPr>
            <p:ph type="title"/>
          </p:nvPr>
        </p:nvSpPr>
        <p:spPr>
          <a:xfrm>
            <a:off x="0" y="0"/>
            <a:ext cx="12192000" cy="653143"/>
          </a:xfrm>
        </p:spPr>
        <p:txBody>
          <a:bodyPr>
            <a:normAutofit fontScale="90000"/>
          </a:bodyPr>
          <a:lstStyle/>
          <a:p>
            <a:r>
              <a:rPr lang="en-ZW" dirty="0"/>
              <a:t>The End is Near</a:t>
            </a:r>
            <a:endParaRPr lang="en-US" dirty="0"/>
          </a:p>
        </p:txBody>
      </p:sp>
      <p:sp>
        <p:nvSpPr>
          <p:cNvPr id="3" name="Content Placeholder 2">
            <a:extLst>
              <a:ext uri="{FF2B5EF4-FFF2-40B4-BE49-F238E27FC236}">
                <a16:creationId xmlns:a16="http://schemas.microsoft.com/office/drawing/2014/main" id="{35A592E5-F34A-9C42-8764-42CBFF3A257F}"/>
              </a:ext>
            </a:extLst>
          </p:cNvPr>
          <p:cNvSpPr>
            <a:spLocks noGrp="1"/>
          </p:cNvSpPr>
          <p:nvPr>
            <p:ph idx="1"/>
          </p:nvPr>
        </p:nvSpPr>
        <p:spPr>
          <a:xfrm>
            <a:off x="0" y="653142"/>
            <a:ext cx="12192000" cy="6204857"/>
          </a:xfrm>
        </p:spPr>
        <p:txBody>
          <a:bodyPr>
            <a:normAutofit fontScale="92500" lnSpcReduction="10000"/>
          </a:bodyPr>
          <a:lstStyle/>
          <a:p>
            <a:r>
              <a:rPr lang="en-ZW" sz="4000" b="1" dirty="0"/>
              <a:t>We have had our last chance. If we do not devise some greater and more equitable system, Armageddon will be at our door.” </a:t>
            </a:r>
          </a:p>
          <a:p>
            <a:r>
              <a:rPr lang="en-ZW" sz="4000" b="1" dirty="0"/>
              <a:t>These words were spoken by General Douglas MacArthur September 2, 1945, as he stood on the battleship Missouri after the Japanese surrender. </a:t>
            </a:r>
          </a:p>
          <a:p>
            <a:r>
              <a:rPr lang="en-ZW" sz="4000" b="1" dirty="0"/>
              <a:t>Less than a month before, at 8:15 a.m. on a sunny Monday morning, August 6, a B-29 bomber, nicknamed Enola Gay, had dropped the first atomic bomb and changed the course of history. </a:t>
            </a:r>
          </a:p>
          <a:p>
            <a:r>
              <a:rPr lang="en-ZW" sz="4000" b="1" dirty="0"/>
              <a:t>In the aftermath of this new kind of devastation, MacArthur felt compelled to warn the world about a future apocalypse.</a:t>
            </a:r>
          </a:p>
          <a:p>
            <a:endParaRPr lang="en-US" dirty="0"/>
          </a:p>
        </p:txBody>
      </p:sp>
    </p:spTree>
    <p:extLst>
      <p:ext uri="{BB962C8B-B14F-4D97-AF65-F5344CB8AC3E}">
        <p14:creationId xmlns:p14="http://schemas.microsoft.com/office/powerpoint/2010/main" val="2267115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579D-6199-E647-B0F8-F2E16135BB60}"/>
              </a:ext>
            </a:extLst>
          </p:cNvPr>
          <p:cNvSpPr>
            <a:spLocks noGrp="1"/>
          </p:cNvSpPr>
          <p:nvPr>
            <p:ph type="title"/>
          </p:nvPr>
        </p:nvSpPr>
        <p:spPr>
          <a:xfrm>
            <a:off x="0" y="1"/>
            <a:ext cx="12192000" cy="629392"/>
          </a:xfrm>
        </p:spPr>
        <p:txBody>
          <a:bodyPr>
            <a:normAutofit fontScale="90000"/>
          </a:bodyPr>
          <a:lstStyle/>
          <a:p>
            <a:r>
              <a:rPr lang="en-ZW" dirty="0"/>
              <a:t>Satan's Counterfeit</a:t>
            </a:r>
            <a:endParaRPr lang="en-US" dirty="0"/>
          </a:p>
        </p:txBody>
      </p:sp>
      <p:sp>
        <p:nvSpPr>
          <p:cNvPr id="3" name="Content Placeholder 2">
            <a:extLst>
              <a:ext uri="{FF2B5EF4-FFF2-40B4-BE49-F238E27FC236}">
                <a16:creationId xmlns:a16="http://schemas.microsoft.com/office/drawing/2014/main" id="{D13EF07C-1B29-AB4D-BC61-5BDA54503850}"/>
              </a:ext>
            </a:extLst>
          </p:cNvPr>
          <p:cNvSpPr>
            <a:spLocks noGrp="1"/>
          </p:cNvSpPr>
          <p:nvPr>
            <p:ph idx="1"/>
          </p:nvPr>
        </p:nvSpPr>
        <p:spPr>
          <a:xfrm>
            <a:off x="0" y="629392"/>
            <a:ext cx="12192000" cy="6228607"/>
          </a:xfrm>
        </p:spPr>
        <p:txBody>
          <a:bodyPr>
            <a:normAutofit fontScale="92500"/>
          </a:bodyPr>
          <a:lstStyle/>
          <a:p>
            <a:r>
              <a:rPr lang="en-ZW" sz="4400" b="1" dirty="0"/>
              <a:t>Satan has always tried to confuse and deceive God’s people with counterfeits. </a:t>
            </a:r>
          </a:p>
          <a:p>
            <a:r>
              <a:rPr lang="en-ZW" sz="4400" b="1" dirty="0"/>
              <a:t>Here are some of the ones we’ve seen in Revelation. All these culminate in the seven plagues.</a:t>
            </a:r>
          </a:p>
          <a:p>
            <a:r>
              <a:rPr lang="en-ZW" sz="4400" b="1" dirty="0"/>
              <a:t>The Godhead is made up of a trinity—Father, Son, and Holy Spirit. Satan has his trinity, identified in Revelation 16 as the dragon, the beast, and the false prophet.</a:t>
            </a:r>
          </a:p>
          <a:p>
            <a:r>
              <a:rPr lang="en-ZW" sz="4400" b="1" dirty="0"/>
              <a:t>Revelation describes God Almighty seated on a throne. The beast also sits on a throne.</a:t>
            </a:r>
          </a:p>
          <a:p>
            <a:endParaRPr lang="en-US" dirty="0"/>
          </a:p>
        </p:txBody>
      </p:sp>
    </p:spTree>
    <p:extLst>
      <p:ext uri="{BB962C8B-B14F-4D97-AF65-F5344CB8AC3E}">
        <p14:creationId xmlns:p14="http://schemas.microsoft.com/office/powerpoint/2010/main" val="3634032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579D-6199-E647-B0F8-F2E16135BB60}"/>
              </a:ext>
            </a:extLst>
          </p:cNvPr>
          <p:cNvSpPr>
            <a:spLocks noGrp="1"/>
          </p:cNvSpPr>
          <p:nvPr>
            <p:ph type="title"/>
          </p:nvPr>
        </p:nvSpPr>
        <p:spPr>
          <a:xfrm>
            <a:off x="0" y="1"/>
            <a:ext cx="12192000" cy="629392"/>
          </a:xfrm>
        </p:spPr>
        <p:txBody>
          <a:bodyPr>
            <a:normAutofit fontScale="90000"/>
          </a:bodyPr>
          <a:lstStyle/>
          <a:p>
            <a:r>
              <a:rPr lang="en-ZW" dirty="0"/>
              <a:t>Satan's Counterfeit</a:t>
            </a:r>
            <a:endParaRPr lang="en-US" dirty="0"/>
          </a:p>
        </p:txBody>
      </p:sp>
      <p:sp>
        <p:nvSpPr>
          <p:cNvPr id="3" name="Content Placeholder 2">
            <a:extLst>
              <a:ext uri="{FF2B5EF4-FFF2-40B4-BE49-F238E27FC236}">
                <a16:creationId xmlns:a16="http://schemas.microsoft.com/office/drawing/2014/main" id="{D13EF07C-1B29-AB4D-BC61-5BDA54503850}"/>
              </a:ext>
            </a:extLst>
          </p:cNvPr>
          <p:cNvSpPr>
            <a:spLocks noGrp="1"/>
          </p:cNvSpPr>
          <p:nvPr>
            <p:ph idx="1"/>
          </p:nvPr>
        </p:nvSpPr>
        <p:spPr>
          <a:xfrm>
            <a:off x="0" y="629392"/>
            <a:ext cx="12192000" cy="6228607"/>
          </a:xfrm>
        </p:spPr>
        <p:txBody>
          <a:bodyPr>
            <a:normAutofit/>
          </a:bodyPr>
          <a:lstStyle/>
          <a:p>
            <a:r>
              <a:rPr lang="en-ZW" sz="4000" b="1" dirty="0"/>
              <a:t>Jesus received a mortal wound on Calvary and was resurrected. The leopard-beast receives a mortal wound and is healed.</a:t>
            </a:r>
          </a:p>
          <a:p>
            <a:r>
              <a:rPr lang="en-ZW" sz="4000" b="1" dirty="0"/>
              <a:t>The Holy Spirit leads people into all truth. </a:t>
            </a:r>
          </a:p>
          <a:p>
            <a:r>
              <a:rPr lang="en-ZW" sz="4000" b="1" dirty="0"/>
              <a:t>The lamb-horned beast leads people into falsehood; he’s called the false prophet.</a:t>
            </a:r>
          </a:p>
          <a:p>
            <a:r>
              <a:rPr lang="en-ZW" sz="4000" b="1" dirty="0"/>
              <a:t>God created man in His own image. Satan gives encouragement to the image of the beast.</a:t>
            </a:r>
          </a:p>
          <a:p>
            <a:r>
              <a:rPr lang="en-ZW" sz="4000" b="1" dirty="0"/>
              <a:t>God breathed into man the breath of life. Satan breathed life into the image of the beast.</a:t>
            </a:r>
          </a:p>
          <a:p>
            <a:endParaRPr lang="en-US" dirty="0"/>
          </a:p>
        </p:txBody>
      </p:sp>
    </p:spTree>
    <p:extLst>
      <p:ext uri="{BB962C8B-B14F-4D97-AF65-F5344CB8AC3E}">
        <p14:creationId xmlns:p14="http://schemas.microsoft.com/office/powerpoint/2010/main" val="2109360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579D-6199-E647-B0F8-F2E16135BB60}"/>
              </a:ext>
            </a:extLst>
          </p:cNvPr>
          <p:cNvSpPr>
            <a:spLocks noGrp="1"/>
          </p:cNvSpPr>
          <p:nvPr>
            <p:ph type="title"/>
          </p:nvPr>
        </p:nvSpPr>
        <p:spPr>
          <a:xfrm>
            <a:off x="0" y="1"/>
            <a:ext cx="12192000" cy="629392"/>
          </a:xfrm>
        </p:spPr>
        <p:txBody>
          <a:bodyPr>
            <a:normAutofit fontScale="90000"/>
          </a:bodyPr>
          <a:lstStyle/>
          <a:p>
            <a:r>
              <a:rPr lang="en-ZW" dirty="0"/>
              <a:t>Satan's Counterfeit</a:t>
            </a:r>
            <a:endParaRPr lang="en-US" dirty="0"/>
          </a:p>
        </p:txBody>
      </p:sp>
      <p:sp>
        <p:nvSpPr>
          <p:cNvPr id="3" name="Content Placeholder 2">
            <a:extLst>
              <a:ext uri="{FF2B5EF4-FFF2-40B4-BE49-F238E27FC236}">
                <a16:creationId xmlns:a16="http://schemas.microsoft.com/office/drawing/2014/main" id="{D13EF07C-1B29-AB4D-BC61-5BDA54503850}"/>
              </a:ext>
            </a:extLst>
          </p:cNvPr>
          <p:cNvSpPr>
            <a:spLocks noGrp="1"/>
          </p:cNvSpPr>
          <p:nvPr>
            <p:ph idx="1"/>
          </p:nvPr>
        </p:nvSpPr>
        <p:spPr>
          <a:xfrm>
            <a:off x="0" y="629392"/>
            <a:ext cx="12192000" cy="6228607"/>
          </a:xfrm>
        </p:spPr>
        <p:txBody>
          <a:bodyPr>
            <a:normAutofit fontScale="92500" lnSpcReduction="10000"/>
          </a:bodyPr>
          <a:lstStyle/>
          <a:p>
            <a:r>
              <a:rPr lang="en-ZW" sz="4400" b="1" dirty="0"/>
              <a:t>God sends three angels to proclaim His final messages to every nation, tongue, and people. Satan sends out “three unclean spirits like frogs” (Revelation 16:13) to assemble people for the final great battle against God.</a:t>
            </a:r>
          </a:p>
          <a:p>
            <a:r>
              <a:rPr lang="en-ZW" sz="4400" b="1" dirty="0"/>
              <a:t>God bestows the seal of God. Satan bestows the mark of the beast.</a:t>
            </a:r>
          </a:p>
          <a:p>
            <a:r>
              <a:rPr lang="en-ZW" sz="4400" b="1" dirty="0"/>
              <a:t>God has a remnant in the last days who have faith in Jesus, obey His commandments, have the testimony of Jesus, and sing praises on a sea of glass. </a:t>
            </a:r>
          </a:p>
          <a:p>
            <a:r>
              <a:rPr lang="en-ZW" sz="4400" b="1" dirty="0"/>
              <a:t>Satan has a group who choose to believe his lies and corrupt doctrines and end up in the lake of fire.</a:t>
            </a:r>
          </a:p>
          <a:p>
            <a:endParaRPr lang="en-US" dirty="0"/>
          </a:p>
        </p:txBody>
      </p:sp>
    </p:spTree>
    <p:extLst>
      <p:ext uri="{BB962C8B-B14F-4D97-AF65-F5344CB8AC3E}">
        <p14:creationId xmlns:p14="http://schemas.microsoft.com/office/powerpoint/2010/main" val="1609259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579D-6199-E647-B0F8-F2E16135BB60}"/>
              </a:ext>
            </a:extLst>
          </p:cNvPr>
          <p:cNvSpPr>
            <a:spLocks noGrp="1"/>
          </p:cNvSpPr>
          <p:nvPr>
            <p:ph type="title"/>
          </p:nvPr>
        </p:nvSpPr>
        <p:spPr>
          <a:xfrm>
            <a:off x="0" y="1"/>
            <a:ext cx="12192000" cy="629392"/>
          </a:xfrm>
        </p:spPr>
        <p:txBody>
          <a:bodyPr>
            <a:normAutofit fontScale="90000"/>
          </a:bodyPr>
          <a:lstStyle/>
          <a:p>
            <a:r>
              <a:rPr lang="en-ZW" dirty="0"/>
              <a:t>Satan's Counterfeit</a:t>
            </a:r>
            <a:endParaRPr lang="en-US" dirty="0"/>
          </a:p>
        </p:txBody>
      </p:sp>
      <p:sp>
        <p:nvSpPr>
          <p:cNvPr id="3" name="Content Placeholder 2">
            <a:extLst>
              <a:ext uri="{FF2B5EF4-FFF2-40B4-BE49-F238E27FC236}">
                <a16:creationId xmlns:a16="http://schemas.microsoft.com/office/drawing/2014/main" id="{D13EF07C-1B29-AB4D-BC61-5BDA54503850}"/>
              </a:ext>
            </a:extLst>
          </p:cNvPr>
          <p:cNvSpPr>
            <a:spLocks noGrp="1"/>
          </p:cNvSpPr>
          <p:nvPr>
            <p:ph idx="1"/>
          </p:nvPr>
        </p:nvSpPr>
        <p:spPr>
          <a:xfrm>
            <a:off x="0" y="629392"/>
            <a:ext cx="12192000" cy="6228607"/>
          </a:xfrm>
        </p:spPr>
        <p:txBody>
          <a:bodyPr>
            <a:normAutofit lnSpcReduction="10000"/>
          </a:bodyPr>
          <a:lstStyle/>
          <a:p>
            <a:r>
              <a:rPr lang="en-ZW" sz="4000" b="1" dirty="0"/>
              <a:t>All of Satan’s counterfeits are part of his covert operation to drag people down to destruction. He doesn’t want you to say “Yes” to Jesus and follow Him. </a:t>
            </a:r>
          </a:p>
          <a:p>
            <a:r>
              <a:rPr lang="en-ZW" sz="4000" b="1" dirty="0"/>
              <a:t>Satan doesn’t want you to realize that suffering, tragedy, and death ultimately come from him. He wants you to believe that God is the enemy. </a:t>
            </a:r>
          </a:p>
          <a:p>
            <a:r>
              <a:rPr lang="en-ZW" sz="4000" b="1" dirty="0"/>
              <a:t>But you don’t have to fall for Satan’s lies. You have God’s Word to the contrary. </a:t>
            </a:r>
          </a:p>
          <a:p>
            <a:r>
              <a:rPr lang="en-ZW" sz="4000" b="1" dirty="0"/>
              <a:t>In fact, you have God’s promise that He will deliver you when sin’s final fury envelops the Earth. God is with you to protect you from the plagues.</a:t>
            </a:r>
          </a:p>
          <a:p>
            <a:endParaRPr lang="en-US" dirty="0"/>
          </a:p>
        </p:txBody>
      </p:sp>
    </p:spTree>
    <p:extLst>
      <p:ext uri="{BB962C8B-B14F-4D97-AF65-F5344CB8AC3E}">
        <p14:creationId xmlns:p14="http://schemas.microsoft.com/office/powerpoint/2010/main" val="3759142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579D-6199-E647-B0F8-F2E16135BB60}"/>
              </a:ext>
            </a:extLst>
          </p:cNvPr>
          <p:cNvSpPr>
            <a:spLocks noGrp="1"/>
          </p:cNvSpPr>
          <p:nvPr>
            <p:ph type="title"/>
          </p:nvPr>
        </p:nvSpPr>
        <p:spPr>
          <a:xfrm>
            <a:off x="0" y="1"/>
            <a:ext cx="12192000" cy="629392"/>
          </a:xfrm>
        </p:spPr>
        <p:txBody>
          <a:bodyPr>
            <a:normAutofit fontScale="90000"/>
          </a:bodyPr>
          <a:lstStyle/>
          <a:p>
            <a:r>
              <a:rPr lang="en-ZW" dirty="0"/>
              <a:t>Satan's Counterfeit</a:t>
            </a:r>
            <a:endParaRPr lang="en-US" dirty="0"/>
          </a:p>
        </p:txBody>
      </p:sp>
      <p:sp>
        <p:nvSpPr>
          <p:cNvPr id="3" name="Content Placeholder 2">
            <a:extLst>
              <a:ext uri="{FF2B5EF4-FFF2-40B4-BE49-F238E27FC236}">
                <a16:creationId xmlns:a16="http://schemas.microsoft.com/office/drawing/2014/main" id="{D13EF07C-1B29-AB4D-BC61-5BDA54503850}"/>
              </a:ext>
            </a:extLst>
          </p:cNvPr>
          <p:cNvSpPr>
            <a:spLocks noGrp="1"/>
          </p:cNvSpPr>
          <p:nvPr>
            <p:ph idx="1"/>
          </p:nvPr>
        </p:nvSpPr>
        <p:spPr>
          <a:xfrm>
            <a:off x="0" y="629392"/>
            <a:ext cx="12192000" cy="6228607"/>
          </a:xfrm>
        </p:spPr>
        <p:txBody>
          <a:bodyPr>
            <a:normAutofit fontScale="85000" lnSpcReduction="10000"/>
          </a:bodyPr>
          <a:lstStyle/>
          <a:p>
            <a:r>
              <a:rPr lang="en-ZW" sz="4400" b="1" dirty="0"/>
              <a:t>Listen carefully to this wonderful assurance in Psalm 91:</a:t>
            </a:r>
          </a:p>
          <a:p>
            <a:r>
              <a:rPr lang="en-ZW" sz="4400" b="1" dirty="0"/>
              <a:t>He who dwells in the secret place of the Most High shall abide under the shadow of the Almighty. </a:t>
            </a:r>
          </a:p>
          <a:p>
            <a:r>
              <a:rPr lang="en-ZW" sz="4400" b="1" dirty="0"/>
              <a:t>I will say of the Lord, ‘He is my refuge and my fortress; my God, in Him I will trust.’ </a:t>
            </a:r>
          </a:p>
          <a:p>
            <a:r>
              <a:rPr lang="en-ZW" sz="4400" b="1" dirty="0"/>
              <a:t>Surely He shall deliver you from the snare of the fowler and from the perilous pestilence. He shall cover you with His feathers, and under His wings you shall take refuge; His truth shall be your shield and buckler. </a:t>
            </a:r>
          </a:p>
          <a:p>
            <a:r>
              <a:rPr lang="en-ZW" sz="4400" b="1" dirty="0"/>
              <a:t>You shall not be afraid of the terror by night, nor of the arrow that flies by day, nor of the pestilence that walks in darkness, nor of the destruction that lays waste at noonday.</a:t>
            </a:r>
          </a:p>
          <a:p>
            <a:endParaRPr lang="en-US" dirty="0"/>
          </a:p>
        </p:txBody>
      </p:sp>
    </p:spTree>
    <p:extLst>
      <p:ext uri="{BB962C8B-B14F-4D97-AF65-F5344CB8AC3E}">
        <p14:creationId xmlns:p14="http://schemas.microsoft.com/office/powerpoint/2010/main" val="29770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579D-6199-E647-B0F8-F2E16135BB60}"/>
              </a:ext>
            </a:extLst>
          </p:cNvPr>
          <p:cNvSpPr>
            <a:spLocks noGrp="1"/>
          </p:cNvSpPr>
          <p:nvPr>
            <p:ph type="title"/>
          </p:nvPr>
        </p:nvSpPr>
        <p:spPr>
          <a:xfrm>
            <a:off x="0" y="1"/>
            <a:ext cx="12192000" cy="629392"/>
          </a:xfrm>
        </p:spPr>
        <p:txBody>
          <a:bodyPr>
            <a:normAutofit fontScale="90000"/>
          </a:bodyPr>
          <a:lstStyle/>
          <a:p>
            <a:r>
              <a:rPr lang="en-ZW" dirty="0"/>
              <a:t>Satan's Counterfeit</a:t>
            </a:r>
            <a:endParaRPr lang="en-US" dirty="0"/>
          </a:p>
        </p:txBody>
      </p:sp>
      <p:sp>
        <p:nvSpPr>
          <p:cNvPr id="3" name="Content Placeholder 2">
            <a:extLst>
              <a:ext uri="{FF2B5EF4-FFF2-40B4-BE49-F238E27FC236}">
                <a16:creationId xmlns:a16="http://schemas.microsoft.com/office/drawing/2014/main" id="{D13EF07C-1B29-AB4D-BC61-5BDA54503850}"/>
              </a:ext>
            </a:extLst>
          </p:cNvPr>
          <p:cNvSpPr>
            <a:spLocks noGrp="1"/>
          </p:cNvSpPr>
          <p:nvPr>
            <p:ph idx="1"/>
          </p:nvPr>
        </p:nvSpPr>
        <p:spPr>
          <a:xfrm>
            <a:off x="0" y="629392"/>
            <a:ext cx="12192000" cy="6228607"/>
          </a:xfrm>
        </p:spPr>
        <p:txBody>
          <a:bodyPr>
            <a:normAutofit fontScale="92500" lnSpcReduction="10000"/>
          </a:bodyPr>
          <a:lstStyle/>
          <a:p>
            <a:r>
              <a:rPr lang="en-ZW" sz="4000" b="1" dirty="0"/>
              <a:t>A thousand may fall at your side, and ten thousand at your right hand; but it shall not come near you. Only with your eyes shall you look, and see the reward of the wicked. </a:t>
            </a:r>
          </a:p>
          <a:p>
            <a:r>
              <a:rPr lang="en-ZW" sz="4000" b="1" dirty="0"/>
              <a:t>Because you have made the Lord, who is my refuge, even the Most High, your habitation, no evil shall befall you, nor shall any plague come near your dwelling; for </a:t>
            </a:r>
          </a:p>
          <a:p>
            <a:r>
              <a:rPr lang="en-ZW" sz="4000" b="1" dirty="0"/>
              <a:t>He shall give His angels charge over you, to keep you in all your ways. </a:t>
            </a:r>
          </a:p>
          <a:p>
            <a:r>
              <a:rPr lang="en-ZW" sz="4000" b="1" dirty="0"/>
              <a:t>They shall bear you up in their hands, lest you dash your foot against a stone. </a:t>
            </a:r>
          </a:p>
          <a:p>
            <a:r>
              <a:rPr lang="en-ZW" sz="4000" b="1" dirty="0"/>
              <a:t>You shall tread upon the lion and the cobra, the young lion and the serpent you shall trample under foot.</a:t>
            </a:r>
          </a:p>
          <a:p>
            <a:endParaRPr lang="en-US" dirty="0"/>
          </a:p>
        </p:txBody>
      </p:sp>
    </p:spTree>
    <p:extLst>
      <p:ext uri="{BB962C8B-B14F-4D97-AF65-F5344CB8AC3E}">
        <p14:creationId xmlns:p14="http://schemas.microsoft.com/office/powerpoint/2010/main" val="643376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579D-6199-E647-B0F8-F2E16135BB60}"/>
              </a:ext>
            </a:extLst>
          </p:cNvPr>
          <p:cNvSpPr>
            <a:spLocks noGrp="1"/>
          </p:cNvSpPr>
          <p:nvPr>
            <p:ph type="title"/>
          </p:nvPr>
        </p:nvSpPr>
        <p:spPr>
          <a:xfrm>
            <a:off x="0" y="1"/>
            <a:ext cx="12192000" cy="629392"/>
          </a:xfrm>
        </p:spPr>
        <p:txBody>
          <a:bodyPr>
            <a:normAutofit fontScale="90000"/>
          </a:bodyPr>
          <a:lstStyle/>
          <a:p>
            <a:r>
              <a:rPr lang="en-ZW" dirty="0"/>
              <a:t>Satan's Counterfeit</a:t>
            </a:r>
            <a:endParaRPr lang="en-US" dirty="0"/>
          </a:p>
        </p:txBody>
      </p:sp>
      <p:sp>
        <p:nvSpPr>
          <p:cNvPr id="3" name="Content Placeholder 2">
            <a:extLst>
              <a:ext uri="{FF2B5EF4-FFF2-40B4-BE49-F238E27FC236}">
                <a16:creationId xmlns:a16="http://schemas.microsoft.com/office/drawing/2014/main" id="{D13EF07C-1B29-AB4D-BC61-5BDA54503850}"/>
              </a:ext>
            </a:extLst>
          </p:cNvPr>
          <p:cNvSpPr>
            <a:spLocks noGrp="1"/>
          </p:cNvSpPr>
          <p:nvPr>
            <p:ph idx="1"/>
          </p:nvPr>
        </p:nvSpPr>
        <p:spPr>
          <a:xfrm>
            <a:off x="0" y="629392"/>
            <a:ext cx="12192000" cy="6228607"/>
          </a:xfrm>
        </p:spPr>
        <p:txBody>
          <a:bodyPr>
            <a:normAutofit fontScale="92500" lnSpcReduction="20000"/>
          </a:bodyPr>
          <a:lstStyle/>
          <a:p>
            <a:r>
              <a:rPr lang="en-ZW" sz="4800" b="1" dirty="0"/>
              <a:t>Because he has set his love upon Me, therefore I will deliver him; I will set him on high, because he has known My name. </a:t>
            </a:r>
          </a:p>
          <a:p>
            <a:r>
              <a:rPr lang="en-ZW" sz="4800" b="1" dirty="0"/>
              <a:t>He shall call upon Me, and I will answer him; I will be with him in trouble; I will deliver him and </a:t>
            </a:r>
            <a:r>
              <a:rPr lang="en-ZW" sz="4800" b="1" dirty="0" err="1"/>
              <a:t>honor</a:t>
            </a:r>
            <a:r>
              <a:rPr lang="en-ZW" sz="4800" b="1" dirty="0"/>
              <a:t> him. With long life I will satisfy him, and show him My salvation (vss. 1–16).</a:t>
            </a:r>
          </a:p>
          <a:p>
            <a:r>
              <a:rPr lang="en-ZW" sz="4800" b="1" i="1" dirty="0"/>
              <a:t>Which phrase in this wonderful psalm is most comforting to you?</a:t>
            </a:r>
            <a:endParaRPr lang="en-ZW" sz="4800" b="1" dirty="0"/>
          </a:p>
          <a:p>
            <a:r>
              <a:rPr lang="en-ZW" sz="4800" b="1" cap="all" dirty="0"/>
              <a:t>THOUGHT QUESTION </a:t>
            </a:r>
            <a:r>
              <a:rPr lang="en-ZW" sz="4800" b="1" dirty="0"/>
              <a:t>Satan’s deceptions are usually counterfeits of some blessing or characteristic that belongs to God. (False or True)</a:t>
            </a:r>
          </a:p>
          <a:p>
            <a:endParaRPr lang="en-US" dirty="0"/>
          </a:p>
        </p:txBody>
      </p:sp>
    </p:spTree>
    <p:extLst>
      <p:ext uri="{BB962C8B-B14F-4D97-AF65-F5344CB8AC3E}">
        <p14:creationId xmlns:p14="http://schemas.microsoft.com/office/powerpoint/2010/main" val="1374780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B304-A4A2-2547-BDA6-8358C9C997D9}"/>
              </a:ext>
            </a:extLst>
          </p:cNvPr>
          <p:cNvSpPr>
            <a:spLocks noGrp="1"/>
          </p:cNvSpPr>
          <p:nvPr>
            <p:ph type="title"/>
          </p:nvPr>
        </p:nvSpPr>
        <p:spPr>
          <a:xfrm>
            <a:off x="0" y="0"/>
            <a:ext cx="12192000" cy="581891"/>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2E6548FD-0B06-8941-837B-E771DA69AA51}"/>
              </a:ext>
            </a:extLst>
          </p:cNvPr>
          <p:cNvSpPr>
            <a:spLocks noGrp="1"/>
          </p:cNvSpPr>
          <p:nvPr>
            <p:ph idx="1"/>
          </p:nvPr>
        </p:nvSpPr>
        <p:spPr>
          <a:xfrm>
            <a:off x="0" y="581890"/>
            <a:ext cx="12192000" cy="6276109"/>
          </a:xfrm>
        </p:spPr>
        <p:txBody>
          <a:bodyPr>
            <a:normAutofit lnSpcReduction="10000"/>
          </a:bodyPr>
          <a:lstStyle/>
          <a:p>
            <a:r>
              <a:rPr lang="en-ZW" sz="3200" b="1" i="1" dirty="0"/>
              <a:t>As you think about the seven last plagues and the final events on Earth before Jesus comes, how do you feel?</a:t>
            </a:r>
            <a:endParaRPr lang="en-ZW" sz="3200" b="1" dirty="0"/>
          </a:p>
          <a:p>
            <a:r>
              <a:rPr lang="en-ZW" sz="3200" b="1" dirty="0"/>
              <a:t>Remember that in Jesus you are safe from the plagues. Though times will be difficult, you can rest in His sheltering arms. R. A. Anderson tells of a farmer in Australia who returned home one day to find that his house and barn had burned to the ground. </a:t>
            </a:r>
          </a:p>
          <a:p>
            <a:r>
              <a:rPr lang="en-ZW" sz="3200" b="1" dirty="0"/>
              <a:t>The man couldn’t help weeping as he looked over the charred ruins and realized he’d lost all his possessions. But something caught his eye as he came to the chicken coop. </a:t>
            </a:r>
          </a:p>
          <a:p>
            <a:r>
              <a:rPr lang="en-ZW" sz="3200" b="1" dirty="0"/>
              <a:t>He spotted a mound of charred feathers. It was the body of a hen. He idly nudged it with his boot. To his amazement four fluffy baby chicks came out scampering and chirping. This mother hen had stayed there with her chicks safely beneath her as the fire raged. In the ruins of his farm this man had seen a remarkable picture of sacrificial love.</a:t>
            </a:r>
          </a:p>
          <a:p>
            <a:endParaRPr lang="en-US" dirty="0"/>
          </a:p>
        </p:txBody>
      </p:sp>
    </p:spTree>
    <p:extLst>
      <p:ext uri="{BB962C8B-B14F-4D97-AF65-F5344CB8AC3E}">
        <p14:creationId xmlns:p14="http://schemas.microsoft.com/office/powerpoint/2010/main" val="820568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B304-A4A2-2547-BDA6-8358C9C997D9}"/>
              </a:ext>
            </a:extLst>
          </p:cNvPr>
          <p:cNvSpPr>
            <a:spLocks noGrp="1"/>
          </p:cNvSpPr>
          <p:nvPr>
            <p:ph type="title"/>
          </p:nvPr>
        </p:nvSpPr>
        <p:spPr>
          <a:xfrm>
            <a:off x="0" y="0"/>
            <a:ext cx="12192000" cy="581891"/>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2E6548FD-0B06-8941-837B-E771DA69AA51}"/>
              </a:ext>
            </a:extLst>
          </p:cNvPr>
          <p:cNvSpPr>
            <a:spLocks noGrp="1"/>
          </p:cNvSpPr>
          <p:nvPr>
            <p:ph idx="1"/>
          </p:nvPr>
        </p:nvSpPr>
        <p:spPr>
          <a:xfrm>
            <a:off x="0" y="581890"/>
            <a:ext cx="12192000" cy="6276109"/>
          </a:xfrm>
        </p:spPr>
        <p:txBody>
          <a:bodyPr>
            <a:normAutofit lnSpcReduction="10000"/>
          </a:bodyPr>
          <a:lstStyle/>
          <a:p>
            <a:r>
              <a:rPr lang="en-ZW" sz="3200" b="1" i="1" dirty="0"/>
              <a:t>As you think about the seven last plagues and the final events on Earth before Jesus comes, how do you feel?</a:t>
            </a:r>
            <a:endParaRPr lang="en-ZW" sz="3200" b="1" dirty="0"/>
          </a:p>
          <a:p>
            <a:r>
              <a:rPr lang="en-ZW" sz="3200" b="1" dirty="0"/>
              <a:t>Remember that in Jesus you are safe from the plagues. Though times will be difficult, you can rest in His sheltering arms. R. A. Anderson tells of a farmer in Australia who returned home one day to find that his house and barn had burned to the ground. </a:t>
            </a:r>
          </a:p>
          <a:p>
            <a:r>
              <a:rPr lang="en-ZW" sz="3200" b="1" dirty="0"/>
              <a:t>The man couldn’t help weeping as he looked over the charred ruins and realized he’d lost all his possessions. But something caught his eye as he came to the chicken coop. He spotted a mound of charred feathers. It was the body of a hen. </a:t>
            </a:r>
          </a:p>
          <a:p>
            <a:r>
              <a:rPr lang="en-ZW" sz="3200" b="1" dirty="0"/>
              <a:t>He idly nudged it with his boot. To his amazement four fluffy baby chicks came out scampering and chirping. This mother hen had stayed there with her chicks safely beneath her as the fire raged. In the ruins of his farm this man had seen a remarkable picture of sacrificial love.</a:t>
            </a:r>
          </a:p>
          <a:p>
            <a:endParaRPr lang="en-US" dirty="0"/>
          </a:p>
        </p:txBody>
      </p:sp>
    </p:spTree>
    <p:extLst>
      <p:ext uri="{BB962C8B-B14F-4D97-AF65-F5344CB8AC3E}">
        <p14:creationId xmlns:p14="http://schemas.microsoft.com/office/powerpoint/2010/main" val="740322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B304-A4A2-2547-BDA6-8358C9C997D9}"/>
              </a:ext>
            </a:extLst>
          </p:cNvPr>
          <p:cNvSpPr>
            <a:spLocks noGrp="1"/>
          </p:cNvSpPr>
          <p:nvPr>
            <p:ph type="title"/>
          </p:nvPr>
        </p:nvSpPr>
        <p:spPr>
          <a:xfrm>
            <a:off x="0" y="0"/>
            <a:ext cx="12192000" cy="581891"/>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2E6548FD-0B06-8941-837B-E771DA69AA51}"/>
              </a:ext>
            </a:extLst>
          </p:cNvPr>
          <p:cNvSpPr>
            <a:spLocks noGrp="1"/>
          </p:cNvSpPr>
          <p:nvPr>
            <p:ph idx="1"/>
          </p:nvPr>
        </p:nvSpPr>
        <p:spPr>
          <a:xfrm>
            <a:off x="0" y="581890"/>
            <a:ext cx="12192000" cy="6276109"/>
          </a:xfrm>
        </p:spPr>
        <p:txBody>
          <a:bodyPr>
            <a:normAutofit lnSpcReduction="10000"/>
          </a:bodyPr>
          <a:lstStyle/>
          <a:p>
            <a:r>
              <a:rPr lang="en-ZW" sz="4000" b="1" dirty="0"/>
              <a:t>I am thankful that Jesus has the kind of love that will cover us as the final fire rages. I am thankful for that scene of exultant worship in Revelation 15 that precedes the seven plagues. </a:t>
            </a:r>
          </a:p>
          <a:p>
            <a:r>
              <a:rPr lang="en-ZW" sz="4000" b="1" dirty="0"/>
              <a:t>I look forward to raising my voice along with other victorious believers who stand on a sea of glass and shout: “Great and </a:t>
            </a:r>
            <a:r>
              <a:rPr lang="en-ZW" sz="4000" b="1" dirty="0" err="1"/>
              <a:t>marvelous</a:t>
            </a:r>
            <a:r>
              <a:rPr lang="en-ZW" sz="4000" b="1" dirty="0"/>
              <a:t> are Your works, Lord God Almighty! Just and true are Your ways, O King of the saints!” (Revelation 15:3).</a:t>
            </a:r>
          </a:p>
          <a:p>
            <a:r>
              <a:rPr lang="en-ZW" sz="4000" b="1" dirty="0"/>
              <a:t>Right now won’t you make your decision to be there with that joyous group? Won’t you make your decision to follow Jesus?</a:t>
            </a:r>
          </a:p>
          <a:p>
            <a:endParaRPr lang="en-US" dirty="0"/>
          </a:p>
        </p:txBody>
      </p:sp>
    </p:spTree>
    <p:extLst>
      <p:ext uri="{BB962C8B-B14F-4D97-AF65-F5344CB8AC3E}">
        <p14:creationId xmlns:p14="http://schemas.microsoft.com/office/powerpoint/2010/main" val="2767304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A053-696C-1C42-8D77-30E1878E4C07}"/>
              </a:ext>
            </a:extLst>
          </p:cNvPr>
          <p:cNvSpPr>
            <a:spLocks noGrp="1"/>
          </p:cNvSpPr>
          <p:nvPr>
            <p:ph type="title"/>
          </p:nvPr>
        </p:nvSpPr>
        <p:spPr>
          <a:xfrm>
            <a:off x="0" y="0"/>
            <a:ext cx="12192000" cy="653143"/>
          </a:xfrm>
        </p:spPr>
        <p:txBody>
          <a:bodyPr>
            <a:normAutofit fontScale="90000"/>
          </a:bodyPr>
          <a:lstStyle/>
          <a:p>
            <a:r>
              <a:rPr lang="en-ZW" dirty="0"/>
              <a:t>The End is Near</a:t>
            </a:r>
            <a:endParaRPr lang="en-US" dirty="0"/>
          </a:p>
        </p:txBody>
      </p:sp>
      <p:sp>
        <p:nvSpPr>
          <p:cNvPr id="3" name="Content Placeholder 2">
            <a:extLst>
              <a:ext uri="{FF2B5EF4-FFF2-40B4-BE49-F238E27FC236}">
                <a16:creationId xmlns:a16="http://schemas.microsoft.com/office/drawing/2014/main" id="{35A592E5-F34A-9C42-8764-42CBFF3A257F}"/>
              </a:ext>
            </a:extLst>
          </p:cNvPr>
          <p:cNvSpPr>
            <a:spLocks noGrp="1"/>
          </p:cNvSpPr>
          <p:nvPr>
            <p:ph idx="1"/>
          </p:nvPr>
        </p:nvSpPr>
        <p:spPr>
          <a:xfrm>
            <a:off x="0" y="653142"/>
            <a:ext cx="12192000" cy="6204857"/>
          </a:xfrm>
        </p:spPr>
        <p:txBody>
          <a:bodyPr>
            <a:normAutofit/>
          </a:bodyPr>
          <a:lstStyle/>
          <a:p>
            <a:r>
              <a:rPr lang="en-ZW" sz="4000" b="1" dirty="0"/>
              <a:t>Winston Churchill had a similar reaction after he read about the horrors inflicted on Nagasaki and Hiroshima. He spoke these stark words: </a:t>
            </a:r>
          </a:p>
          <a:p>
            <a:r>
              <a:rPr lang="en-ZW" sz="4000" b="1" dirty="0"/>
              <a:t>“Death stands at attention, obedient, expectant, ready to serve, ready to shear away the peoples </a:t>
            </a:r>
            <a:r>
              <a:rPr lang="en-ZW" sz="4000" b="1" dirty="0" err="1"/>
              <a:t>en</a:t>
            </a:r>
            <a:r>
              <a:rPr lang="en-ZW" sz="4000" b="1" dirty="0"/>
              <a:t> masse; ready, if called on, to pulverize, without hope of repair, what is left of civilization. </a:t>
            </a:r>
          </a:p>
          <a:p>
            <a:r>
              <a:rPr lang="en-ZW" sz="4000" b="1" dirty="0"/>
              <a:t>He awaits only the word of command. He awaits it from a frail, bewildered being, long his victim, now—for one occasion only—his Master.”</a:t>
            </a:r>
          </a:p>
          <a:p>
            <a:endParaRPr lang="en-US" dirty="0"/>
          </a:p>
        </p:txBody>
      </p:sp>
    </p:spTree>
    <p:extLst>
      <p:ext uri="{BB962C8B-B14F-4D97-AF65-F5344CB8AC3E}">
        <p14:creationId xmlns:p14="http://schemas.microsoft.com/office/powerpoint/2010/main" val="1740283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B304-A4A2-2547-BDA6-8358C9C997D9}"/>
              </a:ext>
            </a:extLst>
          </p:cNvPr>
          <p:cNvSpPr>
            <a:spLocks noGrp="1"/>
          </p:cNvSpPr>
          <p:nvPr>
            <p:ph type="title"/>
          </p:nvPr>
        </p:nvSpPr>
        <p:spPr>
          <a:xfrm>
            <a:off x="0" y="0"/>
            <a:ext cx="12192000" cy="581891"/>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2E6548FD-0B06-8941-837B-E771DA69AA51}"/>
              </a:ext>
            </a:extLst>
          </p:cNvPr>
          <p:cNvSpPr>
            <a:spLocks noGrp="1"/>
          </p:cNvSpPr>
          <p:nvPr>
            <p:ph idx="1"/>
          </p:nvPr>
        </p:nvSpPr>
        <p:spPr>
          <a:xfrm>
            <a:off x="0" y="581890"/>
            <a:ext cx="12192000" cy="6276109"/>
          </a:xfrm>
        </p:spPr>
        <p:txBody>
          <a:bodyPr>
            <a:normAutofit lnSpcReduction="10000"/>
          </a:bodyPr>
          <a:lstStyle/>
          <a:p>
            <a:r>
              <a:rPr lang="en-ZW" sz="4400" b="1" dirty="0"/>
              <a:t>During World War II, Kata </a:t>
            </a:r>
            <a:r>
              <a:rPr lang="en-ZW" sz="4400" b="1" dirty="0" err="1"/>
              <a:t>Ragoso</a:t>
            </a:r>
            <a:r>
              <a:rPr lang="en-ZW" sz="4400" b="1" dirty="0"/>
              <a:t>, a native chief on the Solomon Islands, led hundreds of military personnel to safety through enemy territory. Kata claimed that his courage came from Jesus. </a:t>
            </a:r>
          </a:p>
          <a:p>
            <a:r>
              <a:rPr lang="en-ZW" sz="4400" b="1" dirty="0"/>
              <a:t>He’d been born of cannibal parents, but missionaries had led him to accept Christ as his </a:t>
            </a:r>
            <a:r>
              <a:rPr lang="en-ZW" sz="4400" b="1" dirty="0" err="1"/>
              <a:t>Savior</a:t>
            </a:r>
            <a:r>
              <a:rPr lang="en-ZW" sz="4400" b="1" dirty="0"/>
              <a:t>. </a:t>
            </a:r>
          </a:p>
          <a:p>
            <a:r>
              <a:rPr lang="en-ZW" sz="4400" b="1" dirty="0"/>
              <a:t>Toward the end of the war in the Pacific, one of the officers ordered Kata to engage in tasks that violated his conscience and his commitment to Jesus. He refused to obey.</a:t>
            </a:r>
          </a:p>
          <a:p>
            <a:endParaRPr lang="en-US" dirty="0"/>
          </a:p>
        </p:txBody>
      </p:sp>
    </p:spTree>
    <p:extLst>
      <p:ext uri="{BB962C8B-B14F-4D97-AF65-F5344CB8AC3E}">
        <p14:creationId xmlns:p14="http://schemas.microsoft.com/office/powerpoint/2010/main" val="4034706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B304-A4A2-2547-BDA6-8358C9C997D9}"/>
              </a:ext>
            </a:extLst>
          </p:cNvPr>
          <p:cNvSpPr>
            <a:spLocks noGrp="1"/>
          </p:cNvSpPr>
          <p:nvPr>
            <p:ph type="title"/>
          </p:nvPr>
        </p:nvSpPr>
        <p:spPr>
          <a:xfrm>
            <a:off x="0" y="0"/>
            <a:ext cx="12192000" cy="581891"/>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2E6548FD-0B06-8941-837B-E771DA69AA51}"/>
              </a:ext>
            </a:extLst>
          </p:cNvPr>
          <p:cNvSpPr>
            <a:spLocks noGrp="1"/>
          </p:cNvSpPr>
          <p:nvPr>
            <p:ph idx="1"/>
          </p:nvPr>
        </p:nvSpPr>
        <p:spPr>
          <a:xfrm>
            <a:off x="0" y="581890"/>
            <a:ext cx="12192000" cy="6276109"/>
          </a:xfrm>
        </p:spPr>
        <p:txBody>
          <a:bodyPr>
            <a:normAutofit fontScale="85000" lnSpcReduction="10000"/>
          </a:bodyPr>
          <a:lstStyle/>
          <a:p>
            <a:r>
              <a:rPr lang="en-ZW" sz="4000" b="1" dirty="0"/>
              <a:t>The officer ordered Kata flogged. This Christian chief was laid face down over a gasoline drum and beaten with a cane until his back was bloodied. Again the brutal officer ordered Kata to obey, and again he refused. </a:t>
            </a:r>
          </a:p>
          <a:p>
            <a:r>
              <a:rPr lang="en-ZW" sz="4000" b="1" dirty="0"/>
              <a:t>Enraged at what he perceived to be defiance, the officer drew his revolver and rained blows on Kata’s head until he fell to the ground unconscious. </a:t>
            </a:r>
          </a:p>
          <a:p>
            <a:r>
              <a:rPr lang="en-ZW" sz="4000" b="1" dirty="0"/>
              <a:t>Determined to teach the other islanders a lesson, the officer ordered Kata to stand before a firing squad.</a:t>
            </a:r>
          </a:p>
          <a:p>
            <a:r>
              <a:rPr lang="en-ZW" sz="4000" b="1" dirty="0"/>
              <a:t>After soldiers had tied Kata against a tree, the officer told the squad to fire on the count of three. He started counting, “One, two...” but the word “three” just wouldn’t come out. Three times the officer started counting; three times he failed to speak the fatal word. Finally, he turned on his heels and stalked off.</a:t>
            </a:r>
          </a:p>
          <a:p>
            <a:endParaRPr lang="en-US" dirty="0"/>
          </a:p>
        </p:txBody>
      </p:sp>
    </p:spTree>
    <p:extLst>
      <p:ext uri="{BB962C8B-B14F-4D97-AF65-F5344CB8AC3E}">
        <p14:creationId xmlns:p14="http://schemas.microsoft.com/office/powerpoint/2010/main" val="973821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B304-A4A2-2547-BDA6-8358C9C997D9}"/>
              </a:ext>
            </a:extLst>
          </p:cNvPr>
          <p:cNvSpPr>
            <a:spLocks noGrp="1"/>
          </p:cNvSpPr>
          <p:nvPr>
            <p:ph type="title"/>
          </p:nvPr>
        </p:nvSpPr>
        <p:spPr>
          <a:xfrm>
            <a:off x="0" y="0"/>
            <a:ext cx="12192000" cy="581891"/>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2E6548FD-0B06-8941-837B-E771DA69AA51}"/>
              </a:ext>
            </a:extLst>
          </p:cNvPr>
          <p:cNvSpPr>
            <a:spLocks noGrp="1"/>
          </p:cNvSpPr>
          <p:nvPr>
            <p:ph idx="1"/>
          </p:nvPr>
        </p:nvSpPr>
        <p:spPr>
          <a:xfrm>
            <a:off x="0" y="581890"/>
            <a:ext cx="12192000" cy="6276109"/>
          </a:xfrm>
        </p:spPr>
        <p:txBody>
          <a:bodyPr>
            <a:normAutofit/>
          </a:bodyPr>
          <a:lstStyle/>
          <a:p>
            <a:r>
              <a:rPr lang="en-ZW" sz="5400" b="1" dirty="0"/>
              <a:t>Kata </a:t>
            </a:r>
            <a:r>
              <a:rPr lang="en-ZW" sz="5400" b="1" dirty="0" err="1"/>
              <a:t>Ragoso</a:t>
            </a:r>
            <a:r>
              <a:rPr lang="en-ZW" sz="5400" b="1" dirty="0"/>
              <a:t> was taken to the prison compound and locked up with his most faithful assistant, a man named </a:t>
            </a:r>
            <a:r>
              <a:rPr lang="en-ZW" sz="5400" b="1" dirty="0" err="1"/>
              <a:t>Ludi</a:t>
            </a:r>
            <a:r>
              <a:rPr lang="en-ZW" sz="5400" b="1" dirty="0"/>
              <a:t>. Local church members began to pray. </a:t>
            </a:r>
          </a:p>
          <a:p>
            <a:r>
              <a:rPr lang="en-ZW" sz="5400" b="1" dirty="0"/>
              <a:t>They knew they were outnumbered by soldiers with guns and bayonets, but they believed that prayer was the most powerful weapon.</a:t>
            </a:r>
          </a:p>
          <a:p>
            <a:endParaRPr lang="en-US" dirty="0"/>
          </a:p>
        </p:txBody>
      </p:sp>
    </p:spTree>
    <p:extLst>
      <p:ext uri="{BB962C8B-B14F-4D97-AF65-F5344CB8AC3E}">
        <p14:creationId xmlns:p14="http://schemas.microsoft.com/office/powerpoint/2010/main" val="3482988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B304-A4A2-2547-BDA6-8358C9C997D9}"/>
              </a:ext>
            </a:extLst>
          </p:cNvPr>
          <p:cNvSpPr>
            <a:spLocks noGrp="1"/>
          </p:cNvSpPr>
          <p:nvPr>
            <p:ph type="title"/>
          </p:nvPr>
        </p:nvSpPr>
        <p:spPr>
          <a:xfrm>
            <a:off x="0" y="0"/>
            <a:ext cx="12192000" cy="581891"/>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2E6548FD-0B06-8941-837B-E771DA69AA51}"/>
              </a:ext>
            </a:extLst>
          </p:cNvPr>
          <p:cNvSpPr>
            <a:spLocks noGrp="1"/>
          </p:cNvSpPr>
          <p:nvPr>
            <p:ph idx="1"/>
          </p:nvPr>
        </p:nvSpPr>
        <p:spPr>
          <a:xfrm>
            <a:off x="0" y="581890"/>
            <a:ext cx="12192000" cy="6276109"/>
          </a:xfrm>
        </p:spPr>
        <p:txBody>
          <a:bodyPr>
            <a:normAutofit fontScale="85000" lnSpcReduction="20000"/>
          </a:bodyPr>
          <a:lstStyle/>
          <a:p>
            <a:r>
              <a:rPr lang="en-ZW" sz="4800" b="1" dirty="0"/>
              <a:t>The moon rose just before ten that night. The prayer meeting began. At about the same time a tall man holding a bunch of keys walked to the prison gate, selected the proper key, opened the padlock, and then the prison gate. </a:t>
            </a:r>
          </a:p>
          <a:p>
            <a:r>
              <a:rPr lang="en-ZW" sz="4800" b="1" dirty="0"/>
              <a:t>He called Kata </a:t>
            </a:r>
            <a:r>
              <a:rPr lang="en-ZW" sz="4800" b="1" dirty="0" err="1"/>
              <a:t>Ragoso</a:t>
            </a:r>
            <a:r>
              <a:rPr lang="en-ZW" sz="4800" b="1" dirty="0"/>
              <a:t> and </a:t>
            </a:r>
            <a:r>
              <a:rPr lang="en-ZW" sz="4800" b="1" dirty="0" err="1"/>
              <a:t>Ludi</a:t>
            </a:r>
            <a:r>
              <a:rPr lang="en-ZW" sz="4800" b="1" dirty="0"/>
              <a:t> to him, took each by the arm and led them outside and along a path toward the sea. </a:t>
            </a:r>
          </a:p>
          <a:p>
            <a:r>
              <a:rPr lang="en-ZW" sz="4800" b="1" dirty="0"/>
              <a:t>Overlooking the beach, he pointed, “You will find a canoe there. Take it and go home.”</a:t>
            </a:r>
          </a:p>
          <a:p>
            <a:r>
              <a:rPr lang="en-ZW" sz="4800" b="1" dirty="0"/>
              <a:t>The two men walked to the water’s edge, and there they found a canoe with two paddles. They turned to thank their rescuer, but no one was there.</a:t>
            </a:r>
          </a:p>
          <a:p>
            <a:endParaRPr lang="en-US" dirty="0"/>
          </a:p>
        </p:txBody>
      </p:sp>
    </p:spTree>
    <p:extLst>
      <p:ext uri="{BB962C8B-B14F-4D97-AF65-F5344CB8AC3E}">
        <p14:creationId xmlns:p14="http://schemas.microsoft.com/office/powerpoint/2010/main" val="3731231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B304-A4A2-2547-BDA6-8358C9C997D9}"/>
              </a:ext>
            </a:extLst>
          </p:cNvPr>
          <p:cNvSpPr>
            <a:spLocks noGrp="1"/>
          </p:cNvSpPr>
          <p:nvPr>
            <p:ph type="title"/>
          </p:nvPr>
        </p:nvSpPr>
        <p:spPr>
          <a:xfrm>
            <a:off x="0" y="0"/>
            <a:ext cx="12192000" cy="581891"/>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2E6548FD-0B06-8941-837B-E771DA69AA51}"/>
              </a:ext>
            </a:extLst>
          </p:cNvPr>
          <p:cNvSpPr>
            <a:spLocks noGrp="1"/>
          </p:cNvSpPr>
          <p:nvPr>
            <p:ph idx="1"/>
          </p:nvPr>
        </p:nvSpPr>
        <p:spPr>
          <a:xfrm>
            <a:off x="0" y="581890"/>
            <a:ext cx="12192000" cy="6276109"/>
          </a:xfrm>
        </p:spPr>
        <p:txBody>
          <a:bodyPr>
            <a:normAutofit fontScale="70000" lnSpcReduction="20000"/>
          </a:bodyPr>
          <a:lstStyle/>
          <a:p>
            <a:r>
              <a:rPr lang="en-ZW" sz="5400" b="1" dirty="0"/>
              <a:t>Subsequent investigation proved that the original bunch of keys had hung on its peg in plain sight of a sentry all that night.</a:t>
            </a:r>
          </a:p>
          <a:p>
            <a:r>
              <a:rPr lang="en-ZW" sz="5400" b="1" dirty="0"/>
              <a:t>God is there for us in the darkest hour. God is there for us when the final fire rages. He will keep us in his sheltering arms. </a:t>
            </a:r>
          </a:p>
          <a:p>
            <a:r>
              <a:rPr lang="en-ZW" sz="5400" b="1" dirty="0"/>
              <a:t>He will send His angels to deliver us. He will watch over you then. He will watch over you right now as you live each day for Him. </a:t>
            </a:r>
          </a:p>
          <a:p>
            <a:r>
              <a:rPr lang="en-ZW" sz="5400" b="1" dirty="0"/>
              <a:t>Have you accepted Christ’s free gift of eternal life? Have you accepted His plan for a better life right now? </a:t>
            </a:r>
          </a:p>
          <a:p>
            <a:r>
              <a:rPr lang="en-ZW" sz="5400" b="1" dirty="0"/>
              <a:t>If you haven’t, please bow your head right now and tell Him you choose Him as your Lord and </a:t>
            </a:r>
            <a:r>
              <a:rPr lang="en-ZW" sz="5400" b="1" dirty="0" err="1"/>
              <a:t>Savior</a:t>
            </a:r>
            <a:r>
              <a:rPr lang="en-ZW" sz="5400" b="1" dirty="0"/>
              <a:t>.</a:t>
            </a:r>
          </a:p>
          <a:p>
            <a:endParaRPr lang="en-US" dirty="0"/>
          </a:p>
        </p:txBody>
      </p:sp>
    </p:spTree>
    <p:extLst>
      <p:ext uri="{BB962C8B-B14F-4D97-AF65-F5344CB8AC3E}">
        <p14:creationId xmlns:p14="http://schemas.microsoft.com/office/powerpoint/2010/main" val="312306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A053-696C-1C42-8D77-30E1878E4C07}"/>
              </a:ext>
            </a:extLst>
          </p:cNvPr>
          <p:cNvSpPr>
            <a:spLocks noGrp="1"/>
          </p:cNvSpPr>
          <p:nvPr>
            <p:ph type="title"/>
          </p:nvPr>
        </p:nvSpPr>
        <p:spPr>
          <a:xfrm>
            <a:off x="0" y="0"/>
            <a:ext cx="12192000" cy="653143"/>
          </a:xfrm>
        </p:spPr>
        <p:txBody>
          <a:bodyPr>
            <a:normAutofit fontScale="90000"/>
          </a:bodyPr>
          <a:lstStyle/>
          <a:p>
            <a:r>
              <a:rPr lang="en-ZW" dirty="0"/>
              <a:t>The End is Near</a:t>
            </a:r>
            <a:endParaRPr lang="en-US" dirty="0"/>
          </a:p>
        </p:txBody>
      </p:sp>
      <p:sp>
        <p:nvSpPr>
          <p:cNvPr id="3" name="Content Placeholder 2">
            <a:extLst>
              <a:ext uri="{FF2B5EF4-FFF2-40B4-BE49-F238E27FC236}">
                <a16:creationId xmlns:a16="http://schemas.microsoft.com/office/drawing/2014/main" id="{35A592E5-F34A-9C42-8764-42CBFF3A257F}"/>
              </a:ext>
            </a:extLst>
          </p:cNvPr>
          <p:cNvSpPr>
            <a:spLocks noGrp="1"/>
          </p:cNvSpPr>
          <p:nvPr>
            <p:ph idx="1"/>
          </p:nvPr>
        </p:nvSpPr>
        <p:spPr>
          <a:xfrm>
            <a:off x="0" y="653142"/>
            <a:ext cx="12192000" cy="6204857"/>
          </a:xfrm>
        </p:spPr>
        <p:txBody>
          <a:bodyPr>
            <a:normAutofit fontScale="92500"/>
          </a:bodyPr>
          <a:lstStyle/>
          <a:p>
            <a:r>
              <a:rPr lang="en-ZW" sz="4400" b="1" dirty="0"/>
              <a:t>Decades after the birth of the atomic age, wars are still raging around our world, and “death” still stands at attention. </a:t>
            </a:r>
          </a:p>
          <a:p>
            <a:r>
              <a:rPr lang="en-ZW" sz="4400" b="1" dirty="0"/>
              <a:t>The great battle of Armageddon, which MacArthur referred to, hasn’t yet broken out. But the Bible tells us it’s coming. </a:t>
            </a:r>
          </a:p>
          <a:p>
            <a:r>
              <a:rPr lang="en-ZW" sz="4400" b="1" dirty="0"/>
              <a:t>It’s going to break out just before Jesus returns to Earth. </a:t>
            </a:r>
          </a:p>
          <a:p>
            <a:r>
              <a:rPr lang="en-ZW" sz="4400" b="1" dirty="0"/>
              <a:t>Revelation 15 and 16 show us how Armageddon fits into last-day events as one of the seven last plagues.</a:t>
            </a:r>
          </a:p>
          <a:p>
            <a:endParaRPr lang="en-US" dirty="0"/>
          </a:p>
        </p:txBody>
      </p:sp>
    </p:spTree>
    <p:extLst>
      <p:ext uri="{BB962C8B-B14F-4D97-AF65-F5344CB8AC3E}">
        <p14:creationId xmlns:p14="http://schemas.microsoft.com/office/powerpoint/2010/main" val="4139067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9245-BCD8-A84B-B0C9-00AA74ED0248}"/>
              </a:ext>
            </a:extLst>
          </p:cNvPr>
          <p:cNvSpPr>
            <a:spLocks noGrp="1"/>
          </p:cNvSpPr>
          <p:nvPr>
            <p:ph type="title"/>
          </p:nvPr>
        </p:nvSpPr>
        <p:spPr>
          <a:xfrm>
            <a:off x="0" y="1"/>
            <a:ext cx="12192000" cy="605642"/>
          </a:xfrm>
        </p:spPr>
        <p:txBody>
          <a:bodyPr>
            <a:normAutofit fontScale="90000"/>
          </a:bodyPr>
          <a:lstStyle/>
          <a:p>
            <a:r>
              <a:rPr lang="en-ZW" dirty="0"/>
              <a:t>A God of Love</a:t>
            </a:r>
            <a:endParaRPr lang="en-US" dirty="0"/>
          </a:p>
        </p:txBody>
      </p:sp>
      <p:sp>
        <p:nvSpPr>
          <p:cNvPr id="3" name="Content Placeholder 2">
            <a:extLst>
              <a:ext uri="{FF2B5EF4-FFF2-40B4-BE49-F238E27FC236}">
                <a16:creationId xmlns:a16="http://schemas.microsoft.com/office/drawing/2014/main" id="{155F995F-41B0-3F46-A9EC-F2C404024EC7}"/>
              </a:ext>
            </a:extLst>
          </p:cNvPr>
          <p:cNvSpPr>
            <a:spLocks noGrp="1"/>
          </p:cNvSpPr>
          <p:nvPr>
            <p:ph idx="1"/>
          </p:nvPr>
        </p:nvSpPr>
        <p:spPr>
          <a:xfrm>
            <a:off x="0" y="605642"/>
            <a:ext cx="12192000" cy="6252357"/>
          </a:xfrm>
        </p:spPr>
        <p:txBody>
          <a:bodyPr>
            <a:normAutofit lnSpcReduction="10000"/>
          </a:bodyPr>
          <a:lstStyle/>
          <a:p>
            <a:r>
              <a:rPr lang="en-ZW" sz="3200" b="1" dirty="0"/>
              <a:t>As we begin our study, let’s set the stage. Revelation 14:6-13 portrays the final messages of the three angels that are being proclaimed right now in these last days of Earth’s history. </a:t>
            </a:r>
          </a:p>
          <a:p>
            <a:r>
              <a:rPr lang="en-ZW" sz="3200" b="1" dirty="0"/>
              <a:t>These messages are to be given before the “mark of the beast” and “seal of God” are given. Once the three angels’ messages have been proclaimed to all the world, humanity will face a big decision. Everyone must decide between following God and the Bible completely or following a belief system based on human traditions in addition to the Bible. </a:t>
            </a:r>
          </a:p>
          <a:p>
            <a:r>
              <a:rPr lang="en-ZW" sz="3200" b="1" dirty="0"/>
              <a:t>After earth’s inhabitants have decided whom they will follow, something tragic happens to those who reject God. The third angel’s message (vss. 9–13) tells us that those who receive the mark of the beast will receive the last plagues. They “drink of the wine of the wrath of God, which is poured out full strength into the cup of His indignation” (verse 10).</a:t>
            </a:r>
          </a:p>
        </p:txBody>
      </p:sp>
    </p:spTree>
    <p:extLst>
      <p:ext uri="{BB962C8B-B14F-4D97-AF65-F5344CB8AC3E}">
        <p14:creationId xmlns:p14="http://schemas.microsoft.com/office/powerpoint/2010/main" val="318055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9245-BCD8-A84B-B0C9-00AA74ED0248}"/>
              </a:ext>
            </a:extLst>
          </p:cNvPr>
          <p:cNvSpPr>
            <a:spLocks noGrp="1"/>
          </p:cNvSpPr>
          <p:nvPr>
            <p:ph type="title"/>
          </p:nvPr>
        </p:nvSpPr>
        <p:spPr>
          <a:xfrm>
            <a:off x="0" y="1"/>
            <a:ext cx="12192000" cy="605642"/>
          </a:xfrm>
        </p:spPr>
        <p:txBody>
          <a:bodyPr>
            <a:normAutofit fontScale="90000"/>
          </a:bodyPr>
          <a:lstStyle/>
          <a:p>
            <a:r>
              <a:rPr lang="en-ZW" dirty="0"/>
              <a:t>A God of Love</a:t>
            </a:r>
            <a:endParaRPr lang="en-US" dirty="0"/>
          </a:p>
        </p:txBody>
      </p:sp>
      <p:sp>
        <p:nvSpPr>
          <p:cNvPr id="3" name="Content Placeholder 2">
            <a:extLst>
              <a:ext uri="{FF2B5EF4-FFF2-40B4-BE49-F238E27FC236}">
                <a16:creationId xmlns:a16="http://schemas.microsoft.com/office/drawing/2014/main" id="{155F995F-41B0-3F46-A9EC-F2C404024EC7}"/>
              </a:ext>
            </a:extLst>
          </p:cNvPr>
          <p:cNvSpPr>
            <a:spLocks noGrp="1"/>
          </p:cNvSpPr>
          <p:nvPr>
            <p:ph idx="1"/>
          </p:nvPr>
        </p:nvSpPr>
        <p:spPr>
          <a:xfrm>
            <a:off x="0" y="605642"/>
            <a:ext cx="12192000" cy="6252357"/>
          </a:xfrm>
        </p:spPr>
        <p:txBody>
          <a:bodyPr>
            <a:normAutofit lnSpcReduction="10000"/>
          </a:bodyPr>
          <a:lstStyle/>
          <a:p>
            <a:r>
              <a:rPr lang="en-ZW" sz="3200" b="1" dirty="0"/>
              <a:t>Throughout our study of the book of Revelation we have uncovered messages that tell us God loves us and cares for us. </a:t>
            </a:r>
          </a:p>
          <a:p>
            <a:r>
              <a:rPr lang="en-ZW" sz="3200" b="1" dirty="0"/>
              <a:t>Even though at times vivid warnings of calamity and judgment must be given, the bottom line is always: God wants to be our Friend. He has chosen to be honest; He won’t cover up unpleasant facts, but above all, God wants us to understand there is great joy and peace in being His children. </a:t>
            </a:r>
          </a:p>
          <a:p>
            <a:r>
              <a:rPr lang="en-ZW" sz="3200" b="1" dirty="0"/>
              <a:t>So, before He gives us details about the seven plagues and the destruction they bring, God pauses again to remind us that He is a God of love. There is no need to be afraid of Him. </a:t>
            </a:r>
          </a:p>
          <a:p>
            <a:r>
              <a:rPr lang="en-ZW" sz="3200" b="1" dirty="0"/>
              <a:t>Ultimately, sin and its results must be eradicated. God wants to end suffering. God doesn’t want the pain of broken relationships to go on. God doesn’t want the agony of cancer or AIDS to go on. God doesn’t want the grief of losing a loved one to go on. </a:t>
            </a:r>
            <a:endParaRPr lang="en-US" sz="3200" b="1" dirty="0"/>
          </a:p>
        </p:txBody>
      </p:sp>
    </p:spTree>
    <p:extLst>
      <p:ext uri="{BB962C8B-B14F-4D97-AF65-F5344CB8AC3E}">
        <p14:creationId xmlns:p14="http://schemas.microsoft.com/office/powerpoint/2010/main" val="3977547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9245-BCD8-A84B-B0C9-00AA74ED0248}"/>
              </a:ext>
            </a:extLst>
          </p:cNvPr>
          <p:cNvSpPr>
            <a:spLocks noGrp="1"/>
          </p:cNvSpPr>
          <p:nvPr>
            <p:ph type="title"/>
          </p:nvPr>
        </p:nvSpPr>
        <p:spPr>
          <a:xfrm>
            <a:off x="0" y="1"/>
            <a:ext cx="12192000" cy="605642"/>
          </a:xfrm>
        </p:spPr>
        <p:txBody>
          <a:bodyPr>
            <a:normAutofit fontScale="90000"/>
          </a:bodyPr>
          <a:lstStyle/>
          <a:p>
            <a:r>
              <a:rPr lang="en-ZW" dirty="0"/>
              <a:t>A God of Love</a:t>
            </a:r>
            <a:endParaRPr lang="en-US" dirty="0"/>
          </a:p>
        </p:txBody>
      </p:sp>
      <p:sp>
        <p:nvSpPr>
          <p:cNvPr id="3" name="Content Placeholder 2">
            <a:extLst>
              <a:ext uri="{FF2B5EF4-FFF2-40B4-BE49-F238E27FC236}">
                <a16:creationId xmlns:a16="http://schemas.microsoft.com/office/drawing/2014/main" id="{155F995F-41B0-3F46-A9EC-F2C404024EC7}"/>
              </a:ext>
            </a:extLst>
          </p:cNvPr>
          <p:cNvSpPr>
            <a:spLocks noGrp="1"/>
          </p:cNvSpPr>
          <p:nvPr>
            <p:ph idx="1"/>
          </p:nvPr>
        </p:nvSpPr>
        <p:spPr>
          <a:xfrm>
            <a:off x="0" y="605642"/>
            <a:ext cx="12192000" cy="6252357"/>
          </a:xfrm>
        </p:spPr>
        <p:txBody>
          <a:bodyPr>
            <a:normAutofit lnSpcReduction="10000"/>
          </a:bodyPr>
          <a:lstStyle/>
          <a:p>
            <a:r>
              <a:rPr lang="en-ZW" sz="3200" b="1" dirty="0"/>
              <a:t>Sin must end. But it must end in a certain way. God wants to teach the whole universe something important by the way He puts an end to sin. Everyone must understand how destructive and tragic sin really is. </a:t>
            </a:r>
          </a:p>
          <a:p>
            <a:r>
              <a:rPr lang="en-ZW" sz="3200" b="1" dirty="0"/>
              <a:t>Created beings must see that when God withdraws His protective hand the results are terrible. </a:t>
            </a:r>
          </a:p>
          <a:p>
            <a:r>
              <a:rPr lang="en-ZW" sz="3200" b="1" dirty="0"/>
              <a:t>After the seven plagues are unleashed, no one will ever want sin to exist again. Out of love and compassion, God says, “Okay, it is time to expose sin at its ugliest and wrap up the problems of planet Earth.”</a:t>
            </a:r>
          </a:p>
          <a:p>
            <a:r>
              <a:rPr lang="en-ZW" sz="3200" b="1" cap="all" dirty="0"/>
              <a:t>THOUGHT QUESTION: </a:t>
            </a:r>
            <a:r>
              <a:rPr lang="en-ZW" sz="3200" b="1" dirty="0"/>
              <a:t>God brings the seven last plagues on Earth because He is angry at the way sinners have rejected Him. (False or True)</a:t>
            </a:r>
          </a:p>
          <a:p>
            <a:r>
              <a:rPr lang="en-ZW" sz="3200" b="1" dirty="0"/>
              <a:t>Those who receive the mark of the beast are those who will receive the seven last plagues. (False or True)</a:t>
            </a:r>
            <a:endParaRPr lang="en-US" sz="3200" b="1" dirty="0"/>
          </a:p>
        </p:txBody>
      </p:sp>
    </p:spTree>
    <p:extLst>
      <p:ext uri="{BB962C8B-B14F-4D97-AF65-F5344CB8AC3E}">
        <p14:creationId xmlns:p14="http://schemas.microsoft.com/office/powerpoint/2010/main" val="259092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5D948-6309-894E-BFD4-27E015BA1BD1}"/>
              </a:ext>
            </a:extLst>
          </p:cNvPr>
          <p:cNvSpPr>
            <a:spLocks noGrp="1"/>
          </p:cNvSpPr>
          <p:nvPr>
            <p:ph type="title"/>
          </p:nvPr>
        </p:nvSpPr>
        <p:spPr>
          <a:xfrm>
            <a:off x="0" y="1"/>
            <a:ext cx="12192000" cy="641268"/>
          </a:xfrm>
        </p:spPr>
        <p:txBody>
          <a:bodyPr>
            <a:normAutofit fontScale="90000"/>
          </a:bodyPr>
          <a:lstStyle/>
          <a:p>
            <a:r>
              <a:rPr lang="en-ZW" dirty="0"/>
              <a:t>Sea of Glass (Revelation 15)</a:t>
            </a:r>
            <a:endParaRPr lang="en-US" dirty="0"/>
          </a:p>
        </p:txBody>
      </p:sp>
      <p:sp>
        <p:nvSpPr>
          <p:cNvPr id="3" name="Content Placeholder 2">
            <a:extLst>
              <a:ext uri="{FF2B5EF4-FFF2-40B4-BE49-F238E27FC236}">
                <a16:creationId xmlns:a16="http://schemas.microsoft.com/office/drawing/2014/main" id="{C731D542-4B76-5B41-B9B8-D73BB90CC5F6}"/>
              </a:ext>
            </a:extLst>
          </p:cNvPr>
          <p:cNvSpPr>
            <a:spLocks noGrp="1"/>
          </p:cNvSpPr>
          <p:nvPr>
            <p:ph idx="1"/>
          </p:nvPr>
        </p:nvSpPr>
        <p:spPr>
          <a:xfrm>
            <a:off x="0" y="641268"/>
            <a:ext cx="12192000" cy="6216731"/>
          </a:xfrm>
        </p:spPr>
        <p:txBody>
          <a:bodyPr>
            <a:normAutofit lnSpcReduction="10000"/>
          </a:bodyPr>
          <a:lstStyle/>
          <a:p>
            <a:r>
              <a:rPr lang="en-ZW" sz="4800" b="1" dirty="0"/>
              <a:t>Before picturing how these plagues fall, God gives us an assurance. </a:t>
            </a:r>
          </a:p>
          <a:p>
            <a:r>
              <a:rPr lang="en-ZW" sz="4800" b="1" dirty="0"/>
              <a:t>He shows us that many people don’t have to worry about these calamities. </a:t>
            </a:r>
          </a:p>
          <a:p>
            <a:r>
              <a:rPr lang="en-ZW" sz="4800" b="1" dirty="0"/>
              <a:t>Those who’ve accepted Christ’s invitation to follow Him fully and completely are pictured in a different setting altogether. </a:t>
            </a:r>
          </a:p>
          <a:p>
            <a:r>
              <a:rPr lang="en-ZW" sz="4800" b="1" dirty="0"/>
              <a:t>They’re not huddled in fear. They’re celebrating victory, standing on a sea of glass.</a:t>
            </a:r>
          </a:p>
          <a:p>
            <a:endParaRPr lang="en-US" dirty="0"/>
          </a:p>
        </p:txBody>
      </p:sp>
    </p:spTree>
    <p:extLst>
      <p:ext uri="{BB962C8B-B14F-4D97-AF65-F5344CB8AC3E}">
        <p14:creationId xmlns:p14="http://schemas.microsoft.com/office/powerpoint/2010/main" val="1045917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5D948-6309-894E-BFD4-27E015BA1BD1}"/>
              </a:ext>
            </a:extLst>
          </p:cNvPr>
          <p:cNvSpPr>
            <a:spLocks noGrp="1"/>
          </p:cNvSpPr>
          <p:nvPr>
            <p:ph type="title"/>
          </p:nvPr>
        </p:nvSpPr>
        <p:spPr>
          <a:xfrm>
            <a:off x="0" y="1"/>
            <a:ext cx="12192000" cy="641268"/>
          </a:xfrm>
        </p:spPr>
        <p:txBody>
          <a:bodyPr>
            <a:normAutofit fontScale="90000"/>
          </a:bodyPr>
          <a:lstStyle/>
          <a:p>
            <a:r>
              <a:rPr lang="en-ZW" dirty="0"/>
              <a:t>Sea of Glass (Revelation 15)</a:t>
            </a:r>
            <a:endParaRPr lang="en-US" dirty="0"/>
          </a:p>
        </p:txBody>
      </p:sp>
      <p:sp>
        <p:nvSpPr>
          <p:cNvPr id="3" name="Content Placeholder 2">
            <a:extLst>
              <a:ext uri="{FF2B5EF4-FFF2-40B4-BE49-F238E27FC236}">
                <a16:creationId xmlns:a16="http://schemas.microsoft.com/office/drawing/2014/main" id="{C731D542-4B76-5B41-B9B8-D73BB90CC5F6}"/>
              </a:ext>
            </a:extLst>
          </p:cNvPr>
          <p:cNvSpPr>
            <a:spLocks noGrp="1"/>
          </p:cNvSpPr>
          <p:nvPr>
            <p:ph idx="1"/>
          </p:nvPr>
        </p:nvSpPr>
        <p:spPr>
          <a:xfrm>
            <a:off x="0" y="641268"/>
            <a:ext cx="12192000" cy="6216731"/>
          </a:xfrm>
        </p:spPr>
        <p:txBody>
          <a:bodyPr>
            <a:normAutofit fontScale="92500" lnSpcReduction="10000"/>
          </a:bodyPr>
          <a:lstStyle/>
          <a:p>
            <a:r>
              <a:rPr lang="en-ZW" sz="3600" b="1" dirty="0"/>
              <a:t>John writes, “I saw something like a sea of glass mingled with fire, and those who have the victory over the beast, over his image and over his mark and over the number of his name, standing on the sea of glass, having harps of God. </a:t>
            </a:r>
          </a:p>
          <a:p>
            <a:r>
              <a:rPr lang="en-ZW" sz="3600" b="1" dirty="0"/>
              <a:t>They sing the song of Moses, the servant of God, and the song of the Lamb” (Revelation 15:2, 3).</a:t>
            </a:r>
          </a:p>
          <a:p>
            <a:r>
              <a:rPr lang="en-ZW" sz="3600" b="1" dirty="0"/>
              <a:t>Moses and the Israelites lifted up a song of deliverance after God had given them safe passage through the Red Sea, enabling them to escape the Egyptian army. </a:t>
            </a:r>
          </a:p>
          <a:p>
            <a:r>
              <a:rPr lang="en-ZW" sz="3600" b="1" dirty="0"/>
              <a:t>God’s people will celebrate a deliverance equally dramatic. They sing “the song of Moses.” </a:t>
            </a:r>
          </a:p>
          <a:p>
            <a:r>
              <a:rPr lang="en-ZW" sz="3600" b="1" dirty="0"/>
              <a:t>They also sing “the song of the Lamb.” They are joyously thanking Jesus Christ for their great victory.</a:t>
            </a:r>
          </a:p>
          <a:p>
            <a:endParaRPr lang="en-US" dirty="0"/>
          </a:p>
        </p:txBody>
      </p:sp>
    </p:spTree>
    <p:extLst>
      <p:ext uri="{BB962C8B-B14F-4D97-AF65-F5344CB8AC3E}">
        <p14:creationId xmlns:p14="http://schemas.microsoft.com/office/powerpoint/2010/main" val="3608468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4270</Words>
  <Application>Microsoft Macintosh PowerPoint</Application>
  <PresentationFormat>Widescreen</PresentationFormat>
  <Paragraphs>173</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Focus on Prophecy GUIDE 17 </vt:lpstr>
      <vt:lpstr>The End is Near</vt:lpstr>
      <vt:lpstr>The End is Near</vt:lpstr>
      <vt:lpstr>The End is Near</vt:lpstr>
      <vt:lpstr>A God of Love</vt:lpstr>
      <vt:lpstr>A God of Love</vt:lpstr>
      <vt:lpstr>A God of Love</vt:lpstr>
      <vt:lpstr>Sea of Glass (Revelation 15)</vt:lpstr>
      <vt:lpstr>Sea of Glass (Revelation 15)</vt:lpstr>
      <vt:lpstr>Sea of Glass (Revelation 15)</vt:lpstr>
      <vt:lpstr>Seven Plagues (Revelation 16)</vt:lpstr>
      <vt:lpstr>Seven Plagues (Revelation 16)</vt:lpstr>
      <vt:lpstr>Seven Plagues (Revelation 16)</vt:lpstr>
      <vt:lpstr>Seven Plagues (Revelation 16)</vt:lpstr>
      <vt:lpstr>Seven Plagues (Revelation 16)</vt:lpstr>
      <vt:lpstr>Seven Plagues (Revelation 16)</vt:lpstr>
      <vt:lpstr>Seven Plagues (Revelation 16)</vt:lpstr>
      <vt:lpstr>Seven Plagues (Revelation 16)</vt:lpstr>
      <vt:lpstr>Seven Plagues (Revelation 16)</vt:lpstr>
      <vt:lpstr>Satan's Counterfeit</vt:lpstr>
      <vt:lpstr>Satan's Counterfeit</vt:lpstr>
      <vt:lpstr>Satan's Counterfeit</vt:lpstr>
      <vt:lpstr>Satan's Counterfeit</vt:lpstr>
      <vt:lpstr>Satan's Counterfeit</vt:lpstr>
      <vt:lpstr>Satan's Counterfeit</vt:lpstr>
      <vt:lpstr>Satan's Counterfeit</vt:lpstr>
      <vt:lpstr>Conclusion</vt:lpstr>
      <vt:lpstr>Conclusion</vt:lpstr>
      <vt:lpstr>Conclusion</vt:lpstr>
      <vt:lpstr>Conclusion</vt:lpstr>
      <vt:lpstr>Conclusion</vt:lpstr>
      <vt:lpstr>Conclusion</vt:lpstr>
      <vt:lpstr>Conclusion</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Prophecy Guide 17</dc:title>
  <dc:creator>Microsoft Office User</dc:creator>
  <cp:lastModifiedBy>Microsoft Office User</cp:lastModifiedBy>
  <cp:revision>6</cp:revision>
  <cp:lastPrinted>2020-04-21T15:25:23Z</cp:lastPrinted>
  <dcterms:created xsi:type="dcterms:W3CDTF">2020-04-15T11:42:24Z</dcterms:created>
  <dcterms:modified xsi:type="dcterms:W3CDTF">2020-06-06T18:31:41Z</dcterms:modified>
</cp:coreProperties>
</file>