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325" r:id="rId2"/>
    <p:sldId id="324" r:id="rId3"/>
    <p:sldId id="356" r:id="rId4"/>
    <p:sldId id="334" r:id="rId5"/>
    <p:sldId id="355" r:id="rId6"/>
    <p:sldId id="335" r:id="rId7"/>
    <p:sldId id="354" r:id="rId8"/>
    <p:sldId id="326" r:id="rId9"/>
    <p:sldId id="336" r:id="rId10"/>
    <p:sldId id="337" r:id="rId11"/>
    <p:sldId id="353" r:id="rId12"/>
    <p:sldId id="327" r:id="rId13"/>
    <p:sldId id="338" r:id="rId14"/>
    <p:sldId id="339" r:id="rId15"/>
    <p:sldId id="328" r:id="rId16"/>
    <p:sldId id="340" r:id="rId17"/>
    <p:sldId id="341" r:id="rId18"/>
    <p:sldId id="352" r:id="rId19"/>
    <p:sldId id="329" r:id="rId20"/>
    <p:sldId id="342" r:id="rId21"/>
    <p:sldId id="343" r:id="rId22"/>
    <p:sldId id="330" r:id="rId23"/>
    <p:sldId id="344" r:id="rId24"/>
    <p:sldId id="345" r:id="rId25"/>
    <p:sldId id="351" r:id="rId26"/>
    <p:sldId id="331" r:id="rId27"/>
    <p:sldId id="346" r:id="rId28"/>
    <p:sldId id="347" r:id="rId29"/>
    <p:sldId id="332" r:id="rId30"/>
    <p:sldId id="348" r:id="rId31"/>
    <p:sldId id="349" r:id="rId32"/>
    <p:sldId id="333" r:id="rId33"/>
    <p:sldId id="350"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681"/>
  </p:normalViewPr>
  <p:slideViewPr>
    <p:cSldViewPr snapToGrid="0" snapToObjects="1">
      <p:cViewPr varScale="1">
        <p:scale>
          <a:sx n="107" d="100"/>
          <a:sy n="107" d="100"/>
        </p:scale>
        <p:origin x="20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04930-D499-CC4C-8943-BCFC7495993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43EEB19-2AC9-6544-8FEF-43F1517C2B9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CEEBD78-DEE2-3A47-9B60-089F39E96539}"/>
              </a:ext>
            </a:extLst>
          </p:cNvPr>
          <p:cNvSpPr>
            <a:spLocks noGrp="1"/>
          </p:cNvSpPr>
          <p:nvPr>
            <p:ph type="dt" sz="half" idx="10"/>
          </p:nvPr>
        </p:nvSpPr>
        <p:spPr/>
        <p:txBody>
          <a:bodyPr/>
          <a:lstStyle/>
          <a:p>
            <a:fld id="{F8958042-7467-F247-9214-BBA26D7ACD69}" type="datetimeFigureOut">
              <a:rPr lang="en-US" smtClean="0"/>
              <a:t>4/28/20</a:t>
            </a:fld>
            <a:endParaRPr lang="en-US"/>
          </a:p>
        </p:txBody>
      </p:sp>
      <p:sp>
        <p:nvSpPr>
          <p:cNvPr id="5" name="Footer Placeholder 4">
            <a:extLst>
              <a:ext uri="{FF2B5EF4-FFF2-40B4-BE49-F238E27FC236}">
                <a16:creationId xmlns:a16="http://schemas.microsoft.com/office/drawing/2014/main" id="{FBEBCAD2-3E18-9D4D-B200-CE9C254CFF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EC4997-F469-EF43-9074-3A1AB437E873}"/>
              </a:ext>
            </a:extLst>
          </p:cNvPr>
          <p:cNvSpPr>
            <a:spLocks noGrp="1"/>
          </p:cNvSpPr>
          <p:nvPr>
            <p:ph type="sldNum" sz="quarter" idx="12"/>
          </p:nvPr>
        </p:nvSpPr>
        <p:spPr/>
        <p:txBody>
          <a:bodyPr/>
          <a:lstStyle/>
          <a:p>
            <a:fld id="{A5E46FB9-63BE-364A-AC6E-5F2E02BD95C7}" type="slidenum">
              <a:rPr lang="en-US" smtClean="0"/>
              <a:t>‹#›</a:t>
            </a:fld>
            <a:endParaRPr lang="en-US"/>
          </a:p>
        </p:txBody>
      </p:sp>
    </p:spTree>
    <p:extLst>
      <p:ext uri="{BB962C8B-B14F-4D97-AF65-F5344CB8AC3E}">
        <p14:creationId xmlns:p14="http://schemas.microsoft.com/office/powerpoint/2010/main" val="4253051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D8126-A798-5B4B-948C-9864721FE0B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D86BBD7-EF58-A549-B4DD-5921F54E820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5650BF-EDF0-C444-BA8D-D147E491D830}"/>
              </a:ext>
            </a:extLst>
          </p:cNvPr>
          <p:cNvSpPr>
            <a:spLocks noGrp="1"/>
          </p:cNvSpPr>
          <p:nvPr>
            <p:ph type="dt" sz="half" idx="10"/>
          </p:nvPr>
        </p:nvSpPr>
        <p:spPr/>
        <p:txBody>
          <a:bodyPr/>
          <a:lstStyle/>
          <a:p>
            <a:fld id="{F8958042-7467-F247-9214-BBA26D7ACD69}" type="datetimeFigureOut">
              <a:rPr lang="en-US" smtClean="0"/>
              <a:t>4/28/20</a:t>
            </a:fld>
            <a:endParaRPr lang="en-US"/>
          </a:p>
        </p:txBody>
      </p:sp>
      <p:sp>
        <p:nvSpPr>
          <p:cNvPr id="5" name="Footer Placeholder 4">
            <a:extLst>
              <a:ext uri="{FF2B5EF4-FFF2-40B4-BE49-F238E27FC236}">
                <a16:creationId xmlns:a16="http://schemas.microsoft.com/office/drawing/2014/main" id="{245E9E00-3C13-004B-8A9D-5E3F88CB42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DD8774-AE19-4D43-AE1F-7513F2C64024}"/>
              </a:ext>
            </a:extLst>
          </p:cNvPr>
          <p:cNvSpPr>
            <a:spLocks noGrp="1"/>
          </p:cNvSpPr>
          <p:nvPr>
            <p:ph type="sldNum" sz="quarter" idx="12"/>
          </p:nvPr>
        </p:nvSpPr>
        <p:spPr/>
        <p:txBody>
          <a:bodyPr/>
          <a:lstStyle/>
          <a:p>
            <a:fld id="{A5E46FB9-63BE-364A-AC6E-5F2E02BD95C7}" type="slidenum">
              <a:rPr lang="en-US" smtClean="0"/>
              <a:t>‹#›</a:t>
            </a:fld>
            <a:endParaRPr lang="en-US"/>
          </a:p>
        </p:txBody>
      </p:sp>
    </p:spTree>
    <p:extLst>
      <p:ext uri="{BB962C8B-B14F-4D97-AF65-F5344CB8AC3E}">
        <p14:creationId xmlns:p14="http://schemas.microsoft.com/office/powerpoint/2010/main" val="1317955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D6BAD8-5375-284B-BC22-C6093A75D88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CB40B36-41E6-D246-B5A9-E7F5F411020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844006-CEBD-DF45-8EDA-D4CA10115683}"/>
              </a:ext>
            </a:extLst>
          </p:cNvPr>
          <p:cNvSpPr>
            <a:spLocks noGrp="1"/>
          </p:cNvSpPr>
          <p:nvPr>
            <p:ph type="dt" sz="half" idx="10"/>
          </p:nvPr>
        </p:nvSpPr>
        <p:spPr/>
        <p:txBody>
          <a:bodyPr/>
          <a:lstStyle/>
          <a:p>
            <a:fld id="{F8958042-7467-F247-9214-BBA26D7ACD69}" type="datetimeFigureOut">
              <a:rPr lang="en-US" smtClean="0"/>
              <a:t>4/28/20</a:t>
            </a:fld>
            <a:endParaRPr lang="en-US"/>
          </a:p>
        </p:txBody>
      </p:sp>
      <p:sp>
        <p:nvSpPr>
          <p:cNvPr id="5" name="Footer Placeholder 4">
            <a:extLst>
              <a:ext uri="{FF2B5EF4-FFF2-40B4-BE49-F238E27FC236}">
                <a16:creationId xmlns:a16="http://schemas.microsoft.com/office/drawing/2014/main" id="{348CC854-D551-5841-93E8-F28A279F8F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3111C1-E014-5A48-8C7F-4B17F7646230}"/>
              </a:ext>
            </a:extLst>
          </p:cNvPr>
          <p:cNvSpPr>
            <a:spLocks noGrp="1"/>
          </p:cNvSpPr>
          <p:nvPr>
            <p:ph type="sldNum" sz="quarter" idx="12"/>
          </p:nvPr>
        </p:nvSpPr>
        <p:spPr/>
        <p:txBody>
          <a:bodyPr/>
          <a:lstStyle/>
          <a:p>
            <a:fld id="{A5E46FB9-63BE-364A-AC6E-5F2E02BD95C7}" type="slidenum">
              <a:rPr lang="en-US" smtClean="0"/>
              <a:t>‹#›</a:t>
            </a:fld>
            <a:endParaRPr lang="en-US"/>
          </a:p>
        </p:txBody>
      </p:sp>
    </p:spTree>
    <p:extLst>
      <p:ext uri="{BB962C8B-B14F-4D97-AF65-F5344CB8AC3E}">
        <p14:creationId xmlns:p14="http://schemas.microsoft.com/office/powerpoint/2010/main" val="2846905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0E7C2-0705-964E-A296-512A39D44E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144298-A4B3-5846-96F4-FA8A4C041E4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51C754-DF1A-3848-B34F-88781C534B25}"/>
              </a:ext>
            </a:extLst>
          </p:cNvPr>
          <p:cNvSpPr>
            <a:spLocks noGrp="1"/>
          </p:cNvSpPr>
          <p:nvPr>
            <p:ph type="dt" sz="half" idx="10"/>
          </p:nvPr>
        </p:nvSpPr>
        <p:spPr/>
        <p:txBody>
          <a:bodyPr/>
          <a:lstStyle/>
          <a:p>
            <a:fld id="{F8958042-7467-F247-9214-BBA26D7ACD69}" type="datetimeFigureOut">
              <a:rPr lang="en-US" smtClean="0"/>
              <a:t>4/28/20</a:t>
            </a:fld>
            <a:endParaRPr lang="en-US"/>
          </a:p>
        </p:txBody>
      </p:sp>
      <p:sp>
        <p:nvSpPr>
          <p:cNvPr id="5" name="Footer Placeholder 4">
            <a:extLst>
              <a:ext uri="{FF2B5EF4-FFF2-40B4-BE49-F238E27FC236}">
                <a16:creationId xmlns:a16="http://schemas.microsoft.com/office/drawing/2014/main" id="{F80B9674-C499-3942-AE24-E0D3518C0F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9BFEA5-992F-944F-90D3-7335B3A6DDFC}"/>
              </a:ext>
            </a:extLst>
          </p:cNvPr>
          <p:cNvSpPr>
            <a:spLocks noGrp="1"/>
          </p:cNvSpPr>
          <p:nvPr>
            <p:ph type="sldNum" sz="quarter" idx="12"/>
          </p:nvPr>
        </p:nvSpPr>
        <p:spPr/>
        <p:txBody>
          <a:bodyPr/>
          <a:lstStyle/>
          <a:p>
            <a:fld id="{A5E46FB9-63BE-364A-AC6E-5F2E02BD95C7}" type="slidenum">
              <a:rPr lang="en-US" smtClean="0"/>
              <a:t>‹#›</a:t>
            </a:fld>
            <a:endParaRPr lang="en-US"/>
          </a:p>
        </p:txBody>
      </p:sp>
    </p:spTree>
    <p:extLst>
      <p:ext uri="{BB962C8B-B14F-4D97-AF65-F5344CB8AC3E}">
        <p14:creationId xmlns:p14="http://schemas.microsoft.com/office/powerpoint/2010/main" val="3477780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275C8-0E5A-F04E-A5EE-92B1CDA7FD6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45419C3-F27C-D545-AD22-1353C3EB7BA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5568FCC-4C01-0042-B8A4-5D66EEC158AF}"/>
              </a:ext>
            </a:extLst>
          </p:cNvPr>
          <p:cNvSpPr>
            <a:spLocks noGrp="1"/>
          </p:cNvSpPr>
          <p:nvPr>
            <p:ph type="dt" sz="half" idx="10"/>
          </p:nvPr>
        </p:nvSpPr>
        <p:spPr/>
        <p:txBody>
          <a:bodyPr/>
          <a:lstStyle/>
          <a:p>
            <a:fld id="{F8958042-7467-F247-9214-BBA26D7ACD69}" type="datetimeFigureOut">
              <a:rPr lang="en-US" smtClean="0"/>
              <a:t>4/28/20</a:t>
            </a:fld>
            <a:endParaRPr lang="en-US"/>
          </a:p>
        </p:txBody>
      </p:sp>
      <p:sp>
        <p:nvSpPr>
          <p:cNvPr id="5" name="Footer Placeholder 4">
            <a:extLst>
              <a:ext uri="{FF2B5EF4-FFF2-40B4-BE49-F238E27FC236}">
                <a16:creationId xmlns:a16="http://schemas.microsoft.com/office/drawing/2014/main" id="{D5D81EC9-5075-964A-9995-8B613DFD8E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490FE2-9987-AB4E-9634-12E4E4F25B9A}"/>
              </a:ext>
            </a:extLst>
          </p:cNvPr>
          <p:cNvSpPr>
            <a:spLocks noGrp="1"/>
          </p:cNvSpPr>
          <p:nvPr>
            <p:ph type="sldNum" sz="quarter" idx="12"/>
          </p:nvPr>
        </p:nvSpPr>
        <p:spPr/>
        <p:txBody>
          <a:bodyPr/>
          <a:lstStyle/>
          <a:p>
            <a:fld id="{A5E46FB9-63BE-364A-AC6E-5F2E02BD95C7}" type="slidenum">
              <a:rPr lang="en-US" smtClean="0"/>
              <a:t>‹#›</a:t>
            </a:fld>
            <a:endParaRPr lang="en-US"/>
          </a:p>
        </p:txBody>
      </p:sp>
    </p:spTree>
    <p:extLst>
      <p:ext uri="{BB962C8B-B14F-4D97-AF65-F5344CB8AC3E}">
        <p14:creationId xmlns:p14="http://schemas.microsoft.com/office/powerpoint/2010/main" val="38620549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A19A9-8A1D-2147-B669-2A03F7E4D3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F5EF73A-02DC-5245-A261-7591C60D4B2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ED9C5A0-D759-7E4E-96F2-30C780265FA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5B29F4-5C59-F043-B495-D0976BEA1BF4}"/>
              </a:ext>
            </a:extLst>
          </p:cNvPr>
          <p:cNvSpPr>
            <a:spLocks noGrp="1"/>
          </p:cNvSpPr>
          <p:nvPr>
            <p:ph type="dt" sz="half" idx="10"/>
          </p:nvPr>
        </p:nvSpPr>
        <p:spPr/>
        <p:txBody>
          <a:bodyPr/>
          <a:lstStyle/>
          <a:p>
            <a:fld id="{F8958042-7467-F247-9214-BBA26D7ACD69}" type="datetimeFigureOut">
              <a:rPr lang="en-US" smtClean="0"/>
              <a:t>4/28/20</a:t>
            </a:fld>
            <a:endParaRPr lang="en-US"/>
          </a:p>
        </p:txBody>
      </p:sp>
      <p:sp>
        <p:nvSpPr>
          <p:cNvPr id="6" name="Footer Placeholder 5">
            <a:extLst>
              <a:ext uri="{FF2B5EF4-FFF2-40B4-BE49-F238E27FC236}">
                <a16:creationId xmlns:a16="http://schemas.microsoft.com/office/drawing/2014/main" id="{C1781294-FA43-9A48-838C-DAD1A97219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26D590-F6AE-3740-9B72-EE38FFAF517D}"/>
              </a:ext>
            </a:extLst>
          </p:cNvPr>
          <p:cNvSpPr>
            <a:spLocks noGrp="1"/>
          </p:cNvSpPr>
          <p:nvPr>
            <p:ph type="sldNum" sz="quarter" idx="12"/>
          </p:nvPr>
        </p:nvSpPr>
        <p:spPr/>
        <p:txBody>
          <a:bodyPr/>
          <a:lstStyle/>
          <a:p>
            <a:fld id="{A5E46FB9-63BE-364A-AC6E-5F2E02BD95C7}" type="slidenum">
              <a:rPr lang="en-US" smtClean="0"/>
              <a:t>‹#›</a:t>
            </a:fld>
            <a:endParaRPr lang="en-US"/>
          </a:p>
        </p:txBody>
      </p:sp>
    </p:spTree>
    <p:extLst>
      <p:ext uri="{BB962C8B-B14F-4D97-AF65-F5344CB8AC3E}">
        <p14:creationId xmlns:p14="http://schemas.microsoft.com/office/powerpoint/2010/main" val="437841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78436-3D53-F140-8113-C17E9B104BF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5EC588B-C85F-2248-A654-939D62F608F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4591611-9A50-394F-92C3-FE089212DBB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8696000-B03F-C042-9263-4D0578BA0F6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9065477-9C7F-0748-804C-F70D4F3C196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16D83C0-960F-414E-87F1-ABE5C004A168}"/>
              </a:ext>
            </a:extLst>
          </p:cNvPr>
          <p:cNvSpPr>
            <a:spLocks noGrp="1"/>
          </p:cNvSpPr>
          <p:nvPr>
            <p:ph type="dt" sz="half" idx="10"/>
          </p:nvPr>
        </p:nvSpPr>
        <p:spPr/>
        <p:txBody>
          <a:bodyPr/>
          <a:lstStyle/>
          <a:p>
            <a:fld id="{F8958042-7467-F247-9214-BBA26D7ACD69}" type="datetimeFigureOut">
              <a:rPr lang="en-US" smtClean="0"/>
              <a:t>4/28/20</a:t>
            </a:fld>
            <a:endParaRPr lang="en-US"/>
          </a:p>
        </p:txBody>
      </p:sp>
      <p:sp>
        <p:nvSpPr>
          <p:cNvPr id="8" name="Footer Placeholder 7">
            <a:extLst>
              <a:ext uri="{FF2B5EF4-FFF2-40B4-BE49-F238E27FC236}">
                <a16:creationId xmlns:a16="http://schemas.microsoft.com/office/drawing/2014/main" id="{B43967EC-EC1E-524B-AE5E-D53CF3F4E11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69DE88A-4F5C-AE4E-93BE-97DEE2A442D4}"/>
              </a:ext>
            </a:extLst>
          </p:cNvPr>
          <p:cNvSpPr>
            <a:spLocks noGrp="1"/>
          </p:cNvSpPr>
          <p:nvPr>
            <p:ph type="sldNum" sz="quarter" idx="12"/>
          </p:nvPr>
        </p:nvSpPr>
        <p:spPr/>
        <p:txBody>
          <a:bodyPr/>
          <a:lstStyle/>
          <a:p>
            <a:fld id="{A5E46FB9-63BE-364A-AC6E-5F2E02BD95C7}" type="slidenum">
              <a:rPr lang="en-US" smtClean="0"/>
              <a:t>‹#›</a:t>
            </a:fld>
            <a:endParaRPr lang="en-US"/>
          </a:p>
        </p:txBody>
      </p:sp>
    </p:spTree>
    <p:extLst>
      <p:ext uri="{BB962C8B-B14F-4D97-AF65-F5344CB8AC3E}">
        <p14:creationId xmlns:p14="http://schemas.microsoft.com/office/powerpoint/2010/main" val="24162793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0F04A-0460-C546-809E-D0BC6921A9C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A17192C-057C-374A-BC69-064C4436941F}"/>
              </a:ext>
            </a:extLst>
          </p:cNvPr>
          <p:cNvSpPr>
            <a:spLocks noGrp="1"/>
          </p:cNvSpPr>
          <p:nvPr>
            <p:ph type="dt" sz="half" idx="10"/>
          </p:nvPr>
        </p:nvSpPr>
        <p:spPr/>
        <p:txBody>
          <a:bodyPr/>
          <a:lstStyle/>
          <a:p>
            <a:fld id="{F8958042-7467-F247-9214-BBA26D7ACD69}" type="datetimeFigureOut">
              <a:rPr lang="en-US" smtClean="0"/>
              <a:t>4/28/20</a:t>
            </a:fld>
            <a:endParaRPr lang="en-US"/>
          </a:p>
        </p:txBody>
      </p:sp>
      <p:sp>
        <p:nvSpPr>
          <p:cNvPr id="4" name="Footer Placeholder 3">
            <a:extLst>
              <a:ext uri="{FF2B5EF4-FFF2-40B4-BE49-F238E27FC236}">
                <a16:creationId xmlns:a16="http://schemas.microsoft.com/office/drawing/2014/main" id="{FFE5C785-0CB9-4E43-BF47-463A2A369A8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721DAEC-FE1F-A642-BAC7-E9D490BFF3AA}"/>
              </a:ext>
            </a:extLst>
          </p:cNvPr>
          <p:cNvSpPr>
            <a:spLocks noGrp="1"/>
          </p:cNvSpPr>
          <p:nvPr>
            <p:ph type="sldNum" sz="quarter" idx="12"/>
          </p:nvPr>
        </p:nvSpPr>
        <p:spPr/>
        <p:txBody>
          <a:bodyPr/>
          <a:lstStyle/>
          <a:p>
            <a:fld id="{A5E46FB9-63BE-364A-AC6E-5F2E02BD95C7}" type="slidenum">
              <a:rPr lang="en-US" smtClean="0"/>
              <a:t>‹#›</a:t>
            </a:fld>
            <a:endParaRPr lang="en-US"/>
          </a:p>
        </p:txBody>
      </p:sp>
    </p:spTree>
    <p:extLst>
      <p:ext uri="{BB962C8B-B14F-4D97-AF65-F5344CB8AC3E}">
        <p14:creationId xmlns:p14="http://schemas.microsoft.com/office/powerpoint/2010/main" val="3729871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1CBA29E-171F-7D40-821C-C3323226A5B9}"/>
              </a:ext>
            </a:extLst>
          </p:cNvPr>
          <p:cNvSpPr>
            <a:spLocks noGrp="1"/>
          </p:cNvSpPr>
          <p:nvPr>
            <p:ph type="dt" sz="half" idx="10"/>
          </p:nvPr>
        </p:nvSpPr>
        <p:spPr/>
        <p:txBody>
          <a:bodyPr/>
          <a:lstStyle/>
          <a:p>
            <a:fld id="{F8958042-7467-F247-9214-BBA26D7ACD69}" type="datetimeFigureOut">
              <a:rPr lang="en-US" smtClean="0"/>
              <a:t>4/28/20</a:t>
            </a:fld>
            <a:endParaRPr lang="en-US"/>
          </a:p>
        </p:txBody>
      </p:sp>
      <p:sp>
        <p:nvSpPr>
          <p:cNvPr id="3" name="Footer Placeholder 2">
            <a:extLst>
              <a:ext uri="{FF2B5EF4-FFF2-40B4-BE49-F238E27FC236}">
                <a16:creationId xmlns:a16="http://schemas.microsoft.com/office/drawing/2014/main" id="{857532BB-380F-0646-A3AD-E02DB647E4F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BE1C751-9FF1-CC46-9898-628EE63DDFB6}"/>
              </a:ext>
            </a:extLst>
          </p:cNvPr>
          <p:cNvSpPr>
            <a:spLocks noGrp="1"/>
          </p:cNvSpPr>
          <p:nvPr>
            <p:ph type="sldNum" sz="quarter" idx="12"/>
          </p:nvPr>
        </p:nvSpPr>
        <p:spPr/>
        <p:txBody>
          <a:bodyPr/>
          <a:lstStyle/>
          <a:p>
            <a:fld id="{A5E46FB9-63BE-364A-AC6E-5F2E02BD95C7}" type="slidenum">
              <a:rPr lang="en-US" smtClean="0"/>
              <a:t>‹#›</a:t>
            </a:fld>
            <a:endParaRPr lang="en-US"/>
          </a:p>
        </p:txBody>
      </p:sp>
    </p:spTree>
    <p:extLst>
      <p:ext uri="{BB962C8B-B14F-4D97-AF65-F5344CB8AC3E}">
        <p14:creationId xmlns:p14="http://schemas.microsoft.com/office/powerpoint/2010/main" val="26727202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DC32F-E59B-2B42-AA44-A3ADD258445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1B7827D-A8FE-8D40-9E78-A942CE386E1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005392E-5611-1942-9C49-14F24A2FD1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9D72661-F47F-1B4A-AB75-9DFDF85AEDBA}"/>
              </a:ext>
            </a:extLst>
          </p:cNvPr>
          <p:cNvSpPr>
            <a:spLocks noGrp="1"/>
          </p:cNvSpPr>
          <p:nvPr>
            <p:ph type="dt" sz="half" idx="10"/>
          </p:nvPr>
        </p:nvSpPr>
        <p:spPr/>
        <p:txBody>
          <a:bodyPr/>
          <a:lstStyle/>
          <a:p>
            <a:fld id="{F8958042-7467-F247-9214-BBA26D7ACD69}" type="datetimeFigureOut">
              <a:rPr lang="en-US" smtClean="0"/>
              <a:t>4/28/20</a:t>
            </a:fld>
            <a:endParaRPr lang="en-US"/>
          </a:p>
        </p:txBody>
      </p:sp>
      <p:sp>
        <p:nvSpPr>
          <p:cNvPr id="6" name="Footer Placeholder 5">
            <a:extLst>
              <a:ext uri="{FF2B5EF4-FFF2-40B4-BE49-F238E27FC236}">
                <a16:creationId xmlns:a16="http://schemas.microsoft.com/office/drawing/2014/main" id="{040C4692-5ABA-E24C-A245-EDD9E93590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737966-D176-594E-9F47-527E6C3C36E2}"/>
              </a:ext>
            </a:extLst>
          </p:cNvPr>
          <p:cNvSpPr>
            <a:spLocks noGrp="1"/>
          </p:cNvSpPr>
          <p:nvPr>
            <p:ph type="sldNum" sz="quarter" idx="12"/>
          </p:nvPr>
        </p:nvSpPr>
        <p:spPr/>
        <p:txBody>
          <a:bodyPr/>
          <a:lstStyle/>
          <a:p>
            <a:fld id="{A5E46FB9-63BE-364A-AC6E-5F2E02BD95C7}" type="slidenum">
              <a:rPr lang="en-US" smtClean="0"/>
              <a:t>‹#›</a:t>
            </a:fld>
            <a:endParaRPr lang="en-US"/>
          </a:p>
        </p:txBody>
      </p:sp>
    </p:spTree>
    <p:extLst>
      <p:ext uri="{BB962C8B-B14F-4D97-AF65-F5344CB8AC3E}">
        <p14:creationId xmlns:p14="http://schemas.microsoft.com/office/powerpoint/2010/main" val="12363145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D5336-DF2D-3C49-9580-AFDEA4311E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C3B5426-BA4A-0743-B30D-763F172D2B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4F58EC8-3892-6B4F-B8A2-AC55442E0D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F2144A6-8765-C440-A6BA-00C6DB0526CE}"/>
              </a:ext>
            </a:extLst>
          </p:cNvPr>
          <p:cNvSpPr>
            <a:spLocks noGrp="1"/>
          </p:cNvSpPr>
          <p:nvPr>
            <p:ph type="dt" sz="half" idx="10"/>
          </p:nvPr>
        </p:nvSpPr>
        <p:spPr/>
        <p:txBody>
          <a:bodyPr/>
          <a:lstStyle/>
          <a:p>
            <a:fld id="{F8958042-7467-F247-9214-BBA26D7ACD69}" type="datetimeFigureOut">
              <a:rPr lang="en-US" smtClean="0"/>
              <a:t>4/28/20</a:t>
            </a:fld>
            <a:endParaRPr lang="en-US"/>
          </a:p>
        </p:txBody>
      </p:sp>
      <p:sp>
        <p:nvSpPr>
          <p:cNvPr id="6" name="Footer Placeholder 5">
            <a:extLst>
              <a:ext uri="{FF2B5EF4-FFF2-40B4-BE49-F238E27FC236}">
                <a16:creationId xmlns:a16="http://schemas.microsoft.com/office/drawing/2014/main" id="{BB4397A5-D2A4-B945-93F9-F072337929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87A80A1-9DD1-7B4B-B2A6-06C519145498}"/>
              </a:ext>
            </a:extLst>
          </p:cNvPr>
          <p:cNvSpPr>
            <a:spLocks noGrp="1"/>
          </p:cNvSpPr>
          <p:nvPr>
            <p:ph type="sldNum" sz="quarter" idx="12"/>
          </p:nvPr>
        </p:nvSpPr>
        <p:spPr/>
        <p:txBody>
          <a:bodyPr/>
          <a:lstStyle/>
          <a:p>
            <a:fld id="{A5E46FB9-63BE-364A-AC6E-5F2E02BD95C7}" type="slidenum">
              <a:rPr lang="en-US" smtClean="0"/>
              <a:t>‹#›</a:t>
            </a:fld>
            <a:endParaRPr lang="en-US"/>
          </a:p>
        </p:txBody>
      </p:sp>
    </p:spTree>
    <p:extLst>
      <p:ext uri="{BB962C8B-B14F-4D97-AF65-F5344CB8AC3E}">
        <p14:creationId xmlns:p14="http://schemas.microsoft.com/office/powerpoint/2010/main" val="23826858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1B5E32E-3BAF-7A4A-9B82-06669BD11E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DCC2C18-3C0F-A14D-8988-6DD77B8589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DA0165-0FB1-DC41-AC1A-1CD26D9A889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958042-7467-F247-9214-BBA26D7ACD69}" type="datetimeFigureOut">
              <a:rPr lang="en-US" smtClean="0"/>
              <a:t>4/28/20</a:t>
            </a:fld>
            <a:endParaRPr lang="en-US"/>
          </a:p>
        </p:txBody>
      </p:sp>
      <p:sp>
        <p:nvSpPr>
          <p:cNvPr id="5" name="Footer Placeholder 4">
            <a:extLst>
              <a:ext uri="{FF2B5EF4-FFF2-40B4-BE49-F238E27FC236}">
                <a16:creationId xmlns:a16="http://schemas.microsoft.com/office/drawing/2014/main" id="{6BE199D7-31ED-2A44-B652-5B85BB1BBE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323048F-3E20-A94A-8D04-89E262E01C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E46FB9-63BE-364A-AC6E-5F2E02BD95C7}" type="slidenum">
              <a:rPr lang="en-US" smtClean="0"/>
              <a:t>‹#›</a:t>
            </a:fld>
            <a:endParaRPr lang="en-US"/>
          </a:p>
        </p:txBody>
      </p:sp>
    </p:spTree>
    <p:extLst>
      <p:ext uri="{BB962C8B-B14F-4D97-AF65-F5344CB8AC3E}">
        <p14:creationId xmlns:p14="http://schemas.microsoft.com/office/powerpoint/2010/main" val="26970695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032DB-CA41-504D-87E0-47A634DA99F2}"/>
              </a:ext>
            </a:extLst>
          </p:cNvPr>
          <p:cNvSpPr>
            <a:spLocks noGrp="1"/>
          </p:cNvSpPr>
          <p:nvPr>
            <p:ph type="ctrTitle"/>
          </p:nvPr>
        </p:nvSpPr>
        <p:spPr>
          <a:xfrm>
            <a:off x="0" y="617518"/>
            <a:ext cx="5334000" cy="4017158"/>
          </a:xfrm>
        </p:spPr>
        <p:txBody>
          <a:bodyPr>
            <a:normAutofit fontScale="90000"/>
          </a:bodyPr>
          <a:lstStyle/>
          <a:p>
            <a:br>
              <a:rPr lang="en-ZW" dirty="0"/>
            </a:br>
            <a:br>
              <a:rPr lang="en-ZW" dirty="0"/>
            </a:br>
            <a:r>
              <a:rPr lang="en-ZW" sz="8000" b="1" dirty="0"/>
              <a:t>Focus on Prophecy</a:t>
            </a:r>
            <a:br>
              <a:rPr lang="en-ZW" sz="8000" b="1" dirty="0"/>
            </a:br>
            <a:r>
              <a:rPr lang="en-ZW" sz="8000" b="1" cap="all" dirty="0"/>
              <a:t>GUIDE 9</a:t>
            </a:r>
            <a:br>
              <a:rPr lang="en-ZW" sz="8000" b="1" cap="all" dirty="0"/>
            </a:br>
            <a:endParaRPr lang="en-US" sz="8000" b="1" dirty="0"/>
          </a:p>
        </p:txBody>
      </p:sp>
      <p:pic>
        <p:nvPicPr>
          <p:cNvPr id="4" name="Picture 3">
            <a:extLst>
              <a:ext uri="{FF2B5EF4-FFF2-40B4-BE49-F238E27FC236}">
                <a16:creationId xmlns:a16="http://schemas.microsoft.com/office/drawing/2014/main" id="{919E40FB-46E1-CC41-BD9F-F6292ED01A1C}"/>
              </a:ext>
            </a:extLst>
          </p:cNvPr>
          <p:cNvPicPr>
            <a:picLocks noChangeAspect="1"/>
          </p:cNvPicPr>
          <p:nvPr/>
        </p:nvPicPr>
        <p:blipFill>
          <a:blip r:embed="rId2"/>
          <a:stretch>
            <a:fillRect/>
          </a:stretch>
        </p:blipFill>
        <p:spPr>
          <a:xfrm>
            <a:off x="5334000" y="0"/>
            <a:ext cx="6858000" cy="6858000"/>
          </a:xfrm>
          <a:prstGeom prst="rect">
            <a:avLst/>
          </a:prstGeom>
        </p:spPr>
      </p:pic>
    </p:spTree>
    <p:extLst>
      <p:ext uri="{BB962C8B-B14F-4D97-AF65-F5344CB8AC3E}">
        <p14:creationId xmlns:p14="http://schemas.microsoft.com/office/powerpoint/2010/main" val="18714892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A5C1A-111F-4948-BF93-9E9F42F34083}"/>
              </a:ext>
            </a:extLst>
          </p:cNvPr>
          <p:cNvSpPr>
            <a:spLocks noGrp="1"/>
          </p:cNvSpPr>
          <p:nvPr>
            <p:ph type="title"/>
          </p:nvPr>
        </p:nvSpPr>
        <p:spPr>
          <a:xfrm>
            <a:off x="0" y="0"/>
            <a:ext cx="12192000" cy="712519"/>
          </a:xfrm>
        </p:spPr>
        <p:txBody>
          <a:bodyPr/>
          <a:lstStyle/>
          <a:p>
            <a:r>
              <a:rPr lang="en-ZW" dirty="0"/>
              <a:t>The Church at Ephesus</a:t>
            </a:r>
            <a:endParaRPr lang="en-US" dirty="0"/>
          </a:p>
        </p:txBody>
      </p:sp>
      <p:sp>
        <p:nvSpPr>
          <p:cNvPr id="3" name="Content Placeholder 2">
            <a:extLst>
              <a:ext uri="{FF2B5EF4-FFF2-40B4-BE49-F238E27FC236}">
                <a16:creationId xmlns:a16="http://schemas.microsoft.com/office/drawing/2014/main" id="{C6AFD147-AAC2-8848-ADE5-F92E85AEE2AD}"/>
              </a:ext>
            </a:extLst>
          </p:cNvPr>
          <p:cNvSpPr>
            <a:spLocks noGrp="1"/>
          </p:cNvSpPr>
          <p:nvPr>
            <p:ph idx="1"/>
          </p:nvPr>
        </p:nvSpPr>
        <p:spPr>
          <a:xfrm>
            <a:off x="0" y="712518"/>
            <a:ext cx="12192000" cy="6145481"/>
          </a:xfrm>
        </p:spPr>
        <p:txBody>
          <a:bodyPr>
            <a:normAutofit fontScale="92500" lnSpcReduction="20000"/>
          </a:bodyPr>
          <a:lstStyle/>
          <a:p>
            <a:r>
              <a:rPr lang="en-ZW" sz="3200" b="1" dirty="0"/>
              <a:t>The Nicolaitans, mentioned in these verses, claimed to be Christians but believed obedience to God’s law was unnecessary. Jesus used strong language about the Nicolaitans, saying He hated their “works” or lifestyle. </a:t>
            </a:r>
          </a:p>
          <a:p>
            <a:r>
              <a:rPr lang="en-ZW" sz="3200" b="1" dirty="0"/>
              <a:t>Irenaeus, a second-century minister, said they called themselves Christians, but they considered it “a matter of indifference to practice adultery, and to eat things sacrificed to idols.”</a:t>
            </a:r>
          </a:p>
          <a:p>
            <a:r>
              <a:rPr lang="en-ZW" sz="3200" b="1" dirty="0"/>
              <a:t>Jesus used strong language in other books of the Bible on this same topic. Jesus said, “He who says ‘I know Him,’ and does not keep His commandments, is a liar, and the truth is not in him” (1 John 2:4). Jesus also said, “Not everyone who says to Me, ‘Lord, Lord,’ shall enter the kingdom of heaven, but he who does the will of My Father in heaven” (Matthew 7:21). </a:t>
            </a:r>
          </a:p>
          <a:p>
            <a:r>
              <a:rPr lang="en-ZW" sz="3200" b="1" dirty="0"/>
              <a:t>You see, it is important to God that Christians are not hypocrites. His Word should be important to them because they love Him and have chosen to have a relationship with Him. It is like a husband and wife. </a:t>
            </a:r>
          </a:p>
          <a:p>
            <a:r>
              <a:rPr lang="en-ZW" sz="3200" b="1" dirty="0"/>
              <a:t>They do things for each other because they want to, not because they have to.</a:t>
            </a:r>
          </a:p>
          <a:p>
            <a:endParaRPr lang="en-US" dirty="0"/>
          </a:p>
        </p:txBody>
      </p:sp>
    </p:spTree>
    <p:extLst>
      <p:ext uri="{BB962C8B-B14F-4D97-AF65-F5344CB8AC3E}">
        <p14:creationId xmlns:p14="http://schemas.microsoft.com/office/powerpoint/2010/main" val="35563040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A5C1A-111F-4948-BF93-9E9F42F34083}"/>
              </a:ext>
            </a:extLst>
          </p:cNvPr>
          <p:cNvSpPr>
            <a:spLocks noGrp="1"/>
          </p:cNvSpPr>
          <p:nvPr>
            <p:ph type="title"/>
          </p:nvPr>
        </p:nvSpPr>
        <p:spPr>
          <a:xfrm>
            <a:off x="0" y="0"/>
            <a:ext cx="12192000" cy="712519"/>
          </a:xfrm>
        </p:spPr>
        <p:txBody>
          <a:bodyPr/>
          <a:lstStyle/>
          <a:p>
            <a:r>
              <a:rPr lang="en-ZW" dirty="0"/>
              <a:t>The Church at Ephesus</a:t>
            </a:r>
            <a:endParaRPr lang="en-US" dirty="0"/>
          </a:p>
        </p:txBody>
      </p:sp>
      <p:sp>
        <p:nvSpPr>
          <p:cNvPr id="3" name="Content Placeholder 2">
            <a:extLst>
              <a:ext uri="{FF2B5EF4-FFF2-40B4-BE49-F238E27FC236}">
                <a16:creationId xmlns:a16="http://schemas.microsoft.com/office/drawing/2014/main" id="{C6AFD147-AAC2-8848-ADE5-F92E85AEE2AD}"/>
              </a:ext>
            </a:extLst>
          </p:cNvPr>
          <p:cNvSpPr>
            <a:spLocks noGrp="1"/>
          </p:cNvSpPr>
          <p:nvPr>
            <p:ph idx="1"/>
          </p:nvPr>
        </p:nvSpPr>
        <p:spPr>
          <a:xfrm>
            <a:off x="0" y="712518"/>
            <a:ext cx="12192000" cy="6145481"/>
          </a:xfrm>
        </p:spPr>
        <p:txBody>
          <a:bodyPr>
            <a:normAutofit/>
          </a:bodyPr>
          <a:lstStyle/>
          <a:p>
            <a:r>
              <a:rPr lang="en-ZW" sz="4400" b="1" i="1" dirty="0"/>
              <a:t>As you think about your own relationship with Jesus how do you feel at this moment?</a:t>
            </a:r>
            <a:endParaRPr lang="en-ZW" sz="4400" b="1" dirty="0"/>
          </a:p>
          <a:p>
            <a:r>
              <a:rPr lang="en-ZW" sz="4400" b="1" cap="all" dirty="0"/>
              <a:t>THOUGHT QUESTION: </a:t>
            </a:r>
            <a:r>
              <a:rPr lang="en-ZW" sz="4400" b="1" dirty="0"/>
              <a:t>Christians obey God because they want to—not because they have to in order to go to heaven. (False or True) </a:t>
            </a:r>
          </a:p>
          <a:p>
            <a:r>
              <a:rPr lang="en-ZW" sz="4400" b="1" dirty="0"/>
              <a:t>Jesus says that those who claim to keep His commandments, but who do not do so, are liars. (False or True)</a:t>
            </a:r>
          </a:p>
          <a:p>
            <a:endParaRPr lang="en-US" dirty="0"/>
          </a:p>
        </p:txBody>
      </p:sp>
    </p:spTree>
    <p:extLst>
      <p:ext uri="{BB962C8B-B14F-4D97-AF65-F5344CB8AC3E}">
        <p14:creationId xmlns:p14="http://schemas.microsoft.com/office/powerpoint/2010/main" val="37164563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08EEA-5218-5A45-9C37-717C57CA308F}"/>
              </a:ext>
            </a:extLst>
          </p:cNvPr>
          <p:cNvSpPr>
            <a:spLocks noGrp="1"/>
          </p:cNvSpPr>
          <p:nvPr>
            <p:ph type="title"/>
          </p:nvPr>
        </p:nvSpPr>
        <p:spPr>
          <a:xfrm>
            <a:off x="0" y="1"/>
            <a:ext cx="12192000" cy="665018"/>
          </a:xfrm>
        </p:spPr>
        <p:txBody>
          <a:bodyPr>
            <a:normAutofit fontScale="90000"/>
          </a:bodyPr>
          <a:lstStyle/>
          <a:p>
            <a:r>
              <a:rPr lang="en-ZW" dirty="0"/>
              <a:t>The Church at Smyrna</a:t>
            </a:r>
            <a:endParaRPr lang="en-US" dirty="0"/>
          </a:p>
        </p:txBody>
      </p:sp>
      <p:sp>
        <p:nvSpPr>
          <p:cNvPr id="3" name="Content Placeholder 2">
            <a:extLst>
              <a:ext uri="{FF2B5EF4-FFF2-40B4-BE49-F238E27FC236}">
                <a16:creationId xmlns:a16="http://schemas.microsoft.com/office/drawing/2014/main" id="{36D14F19-59E6-0740-BFB0-8670BC5001F4}"/>
              </a:ext>
            </a:extLst>
          </p:cNvPr>
          <p:cNvSpPr>
            <a:spLocks noGrp="1"/>
          </p:cNvSpPr>
          <p:nvPr>
            <p:ph idx="1"/>
          </p:nvPr>
        </p:nvSpPr>
        <p:spPr>
          <a:xfrm>
            <a:off x="0" y="665018"/>
            <a:ext cx="12192000" cy="6192981"/>
          </a:xfrm>
        </p:spPr>
        <p:txBody>
          <a:bodyPr>
            <a:normAutofit fontScale="92500" lnSpcReduction="20000"/>
          </a:bodyPr>
          <a:lstStyle/>
          <a:p>
            <a:r>
              <a:rPr lang="en-ZW" sz="3000" b="1" i="1" dirty="0"/>
              <a:t>The Persecuted Church, A.D. 100-313</a:t>
            </a:r>
            <a:endParaRPr lang="en-ZW" sz="3000" b="1" dirty="0"/>
          </a:p>
          <a:p>
            <a:r>
              <a:rPr lang="en-ZW" sz="3000" b="1" dirty="0"/>
              <a:t>The city of Smyrna was about forty miles north of Ephesus on a beautiful inlet of the Aegean Sea. Smyrna means “sweet smelling,” and still exists today under the name of Izmir, the third largest city in Turkey. </a:t>
            </a:r>
          </a:p>
          <a:p>
            <a:r>
              <a:rPr lang="en-ZW" sz="3000" b="1" dirty="0"/>
              <a:t>The citizens of Smyrna built a modern three-level shopping mall. </a:t>
            </a:r>
          </a:p>
          <a:p>
            <a:r>
              <a:rPr lang="en-ZW" sz="3000" b="1" dirty="0"/>
              <a:t>This church also passed through bitter persecution, but stood faithful to God. </a:t>
            </a:r>
          </a:p>
          <a:p>
            <a:r>
              <a:rPr lang="en-ZW" sz="3000" b="1" dirty="0"/>
              <a:t>The persecution finally ended when the Roman emperor Constantine became a Christian.</a:t>
            </a:r>
          </a:p>
          <a:p>
            <a:r>
              <a:rPr lang="en-ZW" sz="3000" b="1" cap="all" dirty="0"/>
              <a:t>READ REVELATION 2:8-11.: </a:t>
            </a:r>
            <a:r>
              <a:rPr lang="en-ZW" sz="3000" b="1" dirty="0"/>
              <a:t>Smyrna is called the “persecuted church.” Jesus says to it, “I know your works, tribulation, and poverty (but you are rich); and I know the blasphemy of those who say they are Jews and are not, but are a synagogue of Satan. </a:t>
            </a:r>
          </a:p>
          <a:p>
            <a:r>
              <a:rPr lang="en-ZW" sz="3000" b="1" dirty="0"/>
              <a:t>Do not fear any of those things which you are about to suffer. Indeed, the devil is about to throw some of you into prison, that you may be tested. . . . Be faithful unto death, and I will give you the crown of life. . . . He who overcomes shall not be hurt by the second death” (vss. 9-11).</a:t>
            </a:r>
            <a:br>
              <a:rPr lang="en-ZW" dirty="0"/>
            </a:br>
            <a:endParaRPr lang="en-ZW" dirty="0"/>
          </a:p>
          <a:p>
            <a:endParaRPr lang="en-US" dirty="0"/>
          </a:p>
        </p:txBody>
      </p:sp>
    </p:spTree>
    <p:extLst>
      <p:ext uri="{BB962C8B-B14F-4D97-AF65-F5344CB8AC3E}">
        <p14:creationId xmlns:p14="http://schemas.microsoft.com/office/powerpoint/2010/main" val="12070857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08EEA-5218-5A45-9C37-717C57CA308F}"/>
              </a:ext>
            </a:extLst>
          </p:cNvPr>
          <p:cNvSpPr>
            <a:spLocks noGrp="1"/>
          </p:cNvSpPr>
          <p:nvPr>
            <p:ph type="title"/>
          </p:nvPr>
        </p:nvSpPr>
        <p:spPr>
          <a:xfrm>
            <a:off x="0" y="1"/>
            <a:ext cx="12192000" cy="665018"/>
          </a:xfrm>
        </p:spPr>
        <p:txBody>
          <a:bodyPr>
            <a:normAutofit fontScale="90000"/>
          </a:bodyPr>
          <a:lstStyle/>
          <a:p>
            <a:r>
              <a:rPr lang="en-ZW" dirty="0"/>
              <a:t>The Church at Smyrna</a:t>
            </a:r>
            <a:endParaRPr lang="en-US" dirty="0"/>
          </a:p>
        </p:txBody>
      </p:sp>
      <p:sp>
        <p:nvSpPr>
          <p:cNvPr id="3" name="Content Placeholder 2">
            <a:extLst>
              <a:ext uri="{FF2B5EF4-FFF2-40B4-BE49-F238E27FC236}">
                <a16:creationId xmlns:a16="http://schemas.microsoft.com/office/drawing/2014/main" id="{36D14F19-59E6-0740-BFB0-8670BC5001F4}"/>
              </a:ext>
            </a:extLst>
          </p:cNvPr>
          <p:cNvSpPr>
            <a:spLocks noGrp="1"/>
          </p:cNvSpPr>
          <p:nvPr>
            <p:ph idx="1"/>
          </p:nvPr>
        </p:nvSpPr>
        <p:spPr>
          <a:xfrm>
            <a:off x="0" y="665018"/>
            <a:ext cx="12192000" cy="6192981"/>
          </a:xfrm>
        </p:spPr>
        <p:txBody>
          <a:bodyPr>
            <a:normAutofit fontScale="92500" lnSpcReduction="10000"/>
          </a:bodyPr>
          <a:lstStyle/>
          <a:p>
            <a:r>
              <a:rPr lang="en-ZW" sz="3200" b="1" dirty="0"/>
              <a:t>Seventy years after this prophecy Smyrna became the death site of numerous martyrs. </a:t>
            </a:r>
          </a:p>
          <a:p>
            <a:r>
              <a:rPr lang="en-ZW" sz="3200" b="1" dirty="0"/>
              <a:t>It was a terrible time in the Roman Empire when Christians were thrown to lions and burned at the stake. </a:t>
            </a:r>
          </a:p>
          <a:p>
            <a:r>
              <a:rPr lang="en-ZW" sz="3200" b="1" dirty="0"/>
              <a:t>One of the last to die heroically was Polycarp, the leader of the church at Smyrna. </a:t>
            </a:r>
          </a:p>
          <a:p>
            <a:r>
              <a:rPr lang="en-ZW" sz="3200" b="1" dirty="0"/>
              <a:t>As he faced a bloodthirsty crowd in the city stadium, the Roman governor demanded that he swear by Caesar and curse Christ. </a:t>
            </a:r>
          </a:p>
          <a:p>
            <a:r>
              <a:rPr lang="en-ZW" sz="3200" b="1" dirty="0"/>
              <a:t>Polycarp replied calmly, “Eighty and six years have I served Him, and he did me no wrong. </a:t>
            </a:r>
          </a:p>
          <a:p>
            <a:r>
              <a:rPr lang="en-ZW" sz="3200" b="1" dirty="0"/>
              <a:t>How can I blaspheme my King, who saved me?”</a:t>
            </a:r>
          </a:p>
          <a:p>
            <a:r>
              <a:rPr lang="en-ZW" sz="3200" b="1" dirty="0"/>
              <a:t>Jesus promised the church at Smyrna a crown of life if its members remained faithful and that they would not be hurt by the “second death.”</a:t>
            </a:r>
          </a:p>
          <a:p>
            <a:r>
              <a:rPr lang="en-ZW" sz="3200" b="1" dirty="0"/>
              <a:t>Receiving the crown of life means that one lives forever with God.</a:t>
            </a:r>
            <a:endParaRPr lang="en-ZW" dirty="0"/>
          </a:p>
          <a:p>
            <a:endParaRPr lang="en-US" dirty="0"/>
          </a:p>
        </p:txBody>
      </p:sp>
    </p:spTree>
    <p:extLst>
      <p:ext uri="{BB962C8B-B14F-4D97-AF65-F5344CB8AC3E}">
        <p14:creationId xmlns:p14="http://schemas.microsoft.com/office/powerpoint/2010/main" val="7139660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08EEA-5218-5A45-9C37-717C57CA308F}"/>
              </a:ext>
            </a:extLst>
          </p:cNvPr>
          <p:cNvSpPr>
            <a:spLocks noGrp="1"/>
          </p:cNvSpPr>
          <p:nvPr>
            <p:ph type="title"/>
          </p:nvPr>
        </p:nvSpPr>
        <p:spPr>
          <a:xfrm>
            <a:off x="0" y="1"/>
            <a:ext cx="12192000" cy="665018"/>
          </a:xfrm>
        </p:spPr>
        <p:txBody>
          <a:bodyPr>
            <a:normAutofit fontScale="90000"/>
          </a:bodyPr>
          <a:lstStyle/>
          <a:p>
            <a:r>
              <a:rPr lang="en-ZW" dirty="0"/>
              <a:t>The Church at Smyrna</a:t>
            </a:r>
            <a:endParaRPr lang="en-US" dirty="0"/>
          </a:p>
        </p:txBody>
      </p:sp>
      <p:sp>
        <p:nvSpPr>
          <p:cNvPr id="3" name="Content Placeholder 2">
            <a:extLst>
              <a:ext uri="{FF2B5EF4-FFF2-40B4-BE49-F238E27FC236}">
                <a16:creationId xmlns:a16="http://schemas.microsoft.com/office/drawing/2014/main" id="{36D14F19-59E6-0740-BFB0-8670BC5001F4}"/>
              </a:ext>
            </a:extLst>
          </p:cNvPr>
          <p:cNvSpPr>
            <a:spLocks noGrp="1"/>
          </p:cNvSpPr>
          <p:nvPr>
            <p:ph idx="1"/>
          </p:nvPr>
        </p:nvSpPr>
        <p:spPr>
          <a:xfrm>
            <a:off x="0" y="665018"/>
            <a:ext cx="12192000" cy="6192981"/>
          </a:xfrm>
        </p:spPr>
        <p:txBody>
          <a:bodyPr>
            <a:normAutofit fontScale="92500"/>
          </a:bodyPr>
          <a:lstStyle/>
          <a:p>
            <a:r>
              <a:rPr lang="en-ZW" sz="3600" b="1" dirty="0"/>
              <a:t>The Bible calls the final destruction of the world with fire the second death. A later lesson will discuss this in depth.</a:t>
            </a:r>
          </a:p>
          <a:p>
            <a:r>
              <a:rPr lang="en-ZW" sz="3600" b="1" dirty="0"/>
              <a:t>These promises are to those who are “faithful” and “overcome.” </a:t>
            </a:r>
          </a:p>
          <a:p>
            <a:r>
              <a:rPr lang="en-ZW" sz="3600" b="1" dirty="0"/>
              <a:t>They are for those who through faith in Jesus would rather die than reject Jesus; would rather die than be dishonest or </a:t>
            </a:r>
            <a:r>
              <a:rPr lang="en-ZW" sz="3600" b="1" dirty="0" err="1"/>
              <a:t>dishonor</a:t>
            </a:r>
            <a:r>
              <a:rPr lang="en-ZW" sz="3600" b="1" dirty="0"/>
              <a:t> their parents or commit adultery or reject the Sabbath.</a:t>
            </a:r>
          </a:p>
          <a:p>
            <a:r>
              <a:rPr lang="en-ZW" sz="3600" b="1" cap="all" dirty="0"/>
              <a:t>TO THINK ABOUT: </a:t>
            </a:r>
            <a:r>
              <a:rPr lang="en-ZW" sz="3600" b="1" i="1" dirty="0"/>
              <a:t>If you were put on trial for your faith, what would happen?</a:t>
            </a:r>
            <a:endParaRPr lang="en-ZW" sz="3600" b="1" dirty="0"/>
          </a:p>
          <a:p>
            <a:r>
              <a:rPr lang="en-ZW" sz="3600" b="1" cap="all" dirty="0"/>
              <a:t>THOUGHT QUESTION: </a:t>
            </a:r>
            <a:r>
              <a:rPr lang="en-ZW" sz="3600" b="1" dirty="0"/>
              <a:t>God’s promises are for those who would rather die than to reject Jesus through </a:t>
            </a:r>
            <a:r>
              <a:rPr lang="en-ZW" sz="3600" b="1" dirty="0" err="1"/>
              <a:t>willful</a:t>
            </a:r>
            <a:r>
              <a:rPr lang="en-ZW" sz="3600" b="1" dirty="0"/>
              <a:t> disobedience. (False or True) </a:t>
            </a:r>
            <a:br>
              <a:rPr lang="en-ZW" dirty="0"/>
            </a:br>
            <a:endParaRPr lang="en-ZW" dirty="0"/>
          </a:p>
          <a:p>
            <a:endParaRPr lang="en-US" dirty="0"/>
          </a:p>
        </p:txBody>
      </p:sp>
    </p:spTree>
    <p:extLst>
      <p:ext uri="{BB962C8B-B14F-4D97-AF65-F5344CB8AC3E}">
        <p14:creationId xmlns:p14="http://schemas.microsoft.com/office/powerpoint/2010/main" val="6093871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513C2-9350-7E4E-B5AC-E57458CD1493}"/>
              </a:ext>
            </a:extLst>
          </p:cNvPr>
          <p:cNvSpPr>
            <a:spLocks noGrp="1"/>
          </p:cNvSpPr>
          <p:nvPr>
            <p:ph type="title"/>
          </p:nvPr>
        </p:nvSpPr>
        <p:spPr>
          <a:xfrm>
            <a:off x="0" y="1"/>
            <a:ext cx="12192000" cy="665018"/>
          </a:xfrm>
        </p:spPr>
        <p:txBody>
          <a:bodyPr>
            <a:normAutofit fontScale="90000"/>
          </a:bodyPr>
          <a:lstStyle/>
          <a:p>
            <a:r>
              <a:rPr lang="en-ZW" dirty="0"/>
              <a:t>The Church at Pergamos</a:t>
            </a:r>
            <a:endParaRPr lang="en-US" dirty="0"/>
          </a:p>
        </p:txBody>
      </p:sp>
      <p:sp>
        <p:nvSpPr>
          <p:cNvPr id="3" name="Content Placeholder 2">
            <a:extLst>
              <a:ext uri="{FF2B5EF4-FFF2-40B4-BE49-F238E27FC236}">
                <a16:creationId xmlns:a16="http://schemas.microsoft.com/office/drawing/2014/main" id="{05073DBB-84BA-A44F-92BD-EF66CD2C3989}"/>
              </a:ext>
            </a:extLst>
          </p:cNvPr>
          <p:cNvSpPr>
            <a:spLocks noGrp="1"/>
          </p:cNvSpPr>
          <p:nvPr>
            <p:ph idx="1"/>
          </p:nvPr>
        </p:nvSpPr>
        <p:spPr>
          <a:xfrm>
            <a:off x="0" y="665018"/>
            <a:ext cx="12192000" cy="6192981"/>
          </a:xfrm>
        </p:spPr>
        <p:txBody>
          <a:bodyPr>
            <a:normAutofit/>
          </a:bodyPr>
          <a:lstStyle/>
          <a:p>
            <a:r>
              <a:rPr lang="en-ZW" sz="3600" b="1" i="1" dirty="0"/>
              <a:t>The Exalted Church, A.D. 313-538</a:t>
            </a:r>
            <a:endParaRPr lang="en-ZW" sz="3600" b="1" dirty="0"/>
          </a:p>
          <a:p>
            <a:r>
              <a:rPr lang="en-ZW" sz="3600" b="1" dirty="0"/>
              <a:t>Pergamos (or Pergamum) means “citadel;” it was located on a mountain spur. </a:t>
            </a:r>
          </a:p>
          <a:p>
            <a:r>
              <a:rPr lang="en-ZW" sz="3600" b="1" dirty="0"/>
              <a:t>This splendid city was known for its many pagan temples and its great library of 200,000 scrolls. </a:t>
            </a:r>
          </a:p>
          <a:p>
            <a:r>
              <a:rPr lang="en-ZW" sz="3600" b="1" dirty="0"/>
              <a:t>Pergamos created the first cult worship of a living emperor. </a:t>
            </a:r>
          </a:p>
          <a:p>
            <a:r>
              <a:rPr lang="en-ZW" sz="3600" b="1" dirty="0"/>
              <a:t>That’s why it is referred to as the place “where Satan has his throne.” </a:t>
            </a:r>
          </a:p>
          <a:p>
            <a:r>
              <a:rPr lang="en-ZW" sz="3600" b="1" dirty="0"/>
              <a:t>The Christian church in Pergamos was firmly established, but believers there were bombarded with temptations from the sensual, pagan worship that surrounded them.</a:t>
            </a:r>
          </a:p>
          <a:p>
            <a:endParaRPr lang="en-US" dirty="0"/>
          </a:p>
        </p:txBody>
      </p:sp>
    </p:spTree>
    <p:extLst>
      <p:ext uri="{BB962C8B-B14F-4D97-AF65-F5344CB8AC3E}">
        <p14:creationId xmlns:p14="http://schemas.microsoft.com/office/powerpoint/2010/main" val="24226651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513C2-9350-7E4E-B5AC-E57458CD1493}"/>
              </a:ext>
            </a:extLst>
          </p:cNvPr>
          <p:cNvSpPr>
            <a:spLocks noGrp="1"/>
          </p:cNvSpPr>
          <p:nvPr>
            <p:ph type="title"/>
          </p:nvPr>
        </p:nvSpPr>
        <p:spPr>
          <a:xfrm>
            <a:off x="0" y="1"/>
            <a:ext cx="12192000" cy="665018"/>
          </a:xfrm>
        </p:spPr>
        <p:txBody>
          <a:bodyPr>
            <a:normAutofit fontScale="90000"/>
          </a:bodyPr>
          <a:lstStyle/>
          <a:p>
            <a:r>
              <a:rPr lang="en-ZW" dirty="0"/>
              <a:t>The Church at Pergamos</a:t>
            </a:r>
            <a:endParaRPr lang="en-US" dirty="0"/>
          </a:p>
        </p:txBody>
      </p:sp>
      <p:sp>
        <p:nvSpPr>
          <p:cNvPr id="3" name="Content Placeholder 2">
            <a:extLst>
              <a:ext uri="{FF2B5EF4-FFF2-40B4-BE49-F238E27FC236}">
                <a16:creationId xmlns:a16="http://schemas.microsoft.com/office/drawing/2014/main" id="{05073DBB-84BA-A44F-92BD-EF66CD2C3989}"/>
              </a:ext>
            </a:extLst>
          </p:cNvPr>
          <p:cNvSpPr>
            <a:spLocks noGrp="1"/>
          </p:cNvSpPr>
          <p:nvPr>
            <p:ph idx="1"/>
          </p:nvPr>
        </p:nvSpPr>
        <p:spPr>
          <a:xfrm>
            <a:off x="0" y="665018"/>
            <a:ext cx="12192000" cy="6192981"/>
          </a:xfrm>
        </p:spPr>
        <p:txBody>
          <a:bodyPr>
            <a:normAutofit fontScale="92500"/>
          </a:bodyPr>
          <a:lstStyle/>
          <a:p>
            <a:r>
              <a:rPr lang="en-ZW" b="1" cap="all" dirty="0"/>
              <a:t>READ REVELATION 2:12-17.</a:t>
            </a:r>
            <a:endParaRPr lang="en-ZW" dirty="0"/>
          </a:p>
          <a:p>
            <a:r>
              <a:rPr lang="en-ZW" sz="3200" b="1" dirty="0"/>
              <a:t>To the church at Pergamos, Jesus said, “I know your works, and where you dwell, where Satan’s throne is. And you hold fast to My name, and did not deny My faith even in the days in which Antipas was my faithful martyr” (vs. 13).</a:t>
            </a:r>
          </a:p>
          <a:p>
            <a:r>
              <a:rPr lang="en-ZW" sz="3200" b="1" dirty="0"/>
              <a:t>But the Pergamos church had some problems as well. “I have a few things against you, because you have there those who hold the doctrine of Balaam, who taught </a:t>
            </a:r>
            <a:r>
              <a:rPr lang="en-ZW" sz="3200" b="1" dirty="0" err="1"/>
              <a:t>Balak</a:t>
            </a:r>
            <a:r>
              <a:rPr lang="en-ZW" sz="3200" b="1" dirty="0"/>
              <a:t> to put a stumbling block before the children of Israel, to eat things sacrificed to idols, and to commit sexual immorality” (vss. 13, 14).</a:t>
            </a:r>
          </a:p>
          <a:p>
            <a:r>
              <a:rPr lang="en-ZW" sz="3200" b="1" dirty="0"/>
              <a:t>If its members repented and remained faithful, Jesus promised the church at Pergamos, “To him who overcomes I will give of the hidden manna to eat. And I will give him a white stone, and on the stone a new name written which no one knows except him who receives it” (vs. 17).</a:t>
            </a:r>
          </a:p>
          <a:p>
            <a:endParaRPr lang="en-US" dirty="0"/>
          </a:p>
        </p:txBody>
      </p:sp>
    </p:spTree>
    <p:extLst>
      <p:ext uri="{BB962C8B-B14F-4D97-AF65-F5344CB8AC3E}">
        <p14:creationId xmlns:p14="http://schemas.microsoft.com/office/powerpoint/2010/main" val="38946700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513C2-9350-7E4E-B5AC-E57458CD1493}"/>
              </a:ext>
            </a:extLst>
          </p:cNvPr>
          <p:cNvSpPr>
            <a:spLocks noGrp="1"/>
          </p:cNvSpPr>
          <p:nvPr>
            <p:ph type="title"/>
          </p:nvPr>
        </p:nvSpPr>
        <p:spPr>
          <a:xfrm>
            <a:off x="0" y="1"/>
            <a:ext cx="12192000" cy="665018"/>
          </a:xfrm>
        </p:spPr>
        <p:txBody>
          <a:bodyPr>
            <a:normAutofit fontScale="90000"/>
          </a:bodyPr>
          <a:lstStyle/>
          <a:p>
            <a:r>
              <a:rPr lang="en-ZW" dirty="0"/>
              <a:t>The Church at Pergamos</a:t>
            </a:r>
            <a:endParaRPr lang="en-US" dirty="0"/>
          </a:p>
        </p:txBody>
      </p:sp>
      <p:sp>
        <p:nvSpPr>
          <p:cNvPr id="3" name="Content Placeholder 2">
            <a:extLst>
              <a:ext uri="{FF2B5EF4-FFF2-40B4-BE49-F238E27FC236}">
                <a16:creationId xmlns:a16="http://schemas.microsoft.com/office/drawing/2014/main" id="{05073DBB-84BA-A44F-92BD-EF66CD2C3989}"/>
              </a:ext>
            </a:extLst>
          </p:cNvPr>
          <p:cNvSpPr>
            <a:spLocks noGrp="1"/>
          </p:cNvSpPr>
          <p:nvPr>
            <p:ph idx="1"/>
          </p:nvPr>
        </p:nvSpPr>
        <p:spPr>
          <a:xfrm>
            <a:off x="0" y="665018"/>
            <a:ext cx="12192000" cy="6192981"/>
          </a:xfrm>
        </p:spPr>
        <p:txBody>
          <a:bodyPr>
            <a:normAutofit lnSpcReduction="10000"/>
          </a:bodyPr>
          <a:lstStyle/>
          <a:p>
            <a:r>
              <a:rPr lang="en-ZW" sz="4400" b="1" dirty="0"/>
              <a:t>The courageous martyrdom of a believer named Antipas contrasts with “the teaching of Balaam.” </a:t>
            </a:r>
          </a:p>
          <a:p>
            <a:r>
              <a:rPr lang="en-ZW" sz="4400" b="1" dirty="0"/>
              <a:t>Balaam was a false prophet who led Israel into immorality and idolatry (Numbers 22-25). The Nicolaitans posed a similar threat. </a:t>
            </a:r>
          </a:p>
          <a:p>
            <a:r>
              <a:rPr lang="en-ZW" sz="4400" b="1" dirty="0"/>
              <a:t>The “hidden manna” promised to overcomers refers to the bread placed in the sacred ark (box) of the Most Holy Place inside Israel’s temple. </a:t>
            </a:r>
          </a:p>
          <a:p>
            <a:r>
              <a:rPr lang="en-ZW" sz="4400" b="1" dirty="0"/>
              <a:t>It represents Jesus as the Bread of Life. The “white stone” was an emblem of </a:t>
            </a:r>
            <a:r>
              <a:rPr lang="en-ZW" sz="4400" b="1" dirty="0" err="1"/>
              <a:t>honor</a:t>
            </a:r>
            <a:r>
              <a:rPr lang="en-ZW" sz="4400" b="1" dirty="0"/>
              <a:t>.</a:t>
            </a:r>
          </a:p>
          <a:p>
            <a:endParaRPr lang="en-US" dirty="0"/>
          </a:p>
        </p:txBody>
      </p:sp>
    </p:spTree>
    <p:extLst>
      <p:ext uri="{BB962C8B-B14F-4D97-AF65-F5344CB8AC3E}">
        <p14:creationId xmlns:p14="http://schemas.microsoft.com/office/powerpoint/2010/main" val="4676853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513C2-9350-7E4E-B5AC-E57458CD1493}"/>
              </a:ext>
            </a:extLst>
          </p:cNvPr>
          <p:cNvSpPr>
            <a:spLocks noGrp="1"/>
          </p:cNvSpPr>
          <p:nvPr>
            <p:ph type="title"/>
          </p:nvPr>
        </p:nvSpPr>
        <p:spPr>
          <a:xfrm>
            <a:off x="0" y="1"/>
            <a:ext cx="12192000" cy="665018"/>
          </a:xfrm>
        </p:spPr>
        <p:txBody>
          <a:bodyPr>
            <a:normAutofit fontScale="90000"/>
          </a:bodyPr>
          <a:lstStyle/>
          <a:p>
            <a:r>
              <a:rPr lang="en-ZW" dirty="0"/>
              <a:t>The Church at Pergamos</a:t>
            </a:r>
            <a:endParaRPr lang="en-US" dirty="0"/>
          </a:p>
        </p:txBody>
      </p:sp>
      <p:sp>
        <p:nvSpPr>
          <p:cNvPr id="3" name="Content Placeholder 2">
            <a:extLst>
              <a:ext uri="{FF2B5EF4-FFF2-40B4-BE49-F238E27FC236}">
                <a16:creationId xmlns:a16="http://schemas.microsoft.com/office/drawing/2014/main" id="{05073DBB-84BA-A44F-92BD-EF66CD2C3989}"/>
              </a:ext>
            </a:extLst>
          </p:cNvPr>
          <p:cNvSpPr>
            <a:spLocks noGrp="1"/>
          </p:cNvSpPr>
          <p:nvPr>
            <p:ph idx="1"/>
          </p:nvPr>
        </p:nvSpPr>
        <p:spPr>
          <a:xfrm>
            <a:off x="0" y="665018"/>
            <a:ext cx="12192000" cy="6192981"/>
          </a:xfrm>
        </p:spPr>
        <p:txBody>
          <a:bodyPr>
            <a:normAutofit fontScale="92500" lnSpcReduction="10000"/>
          </a:bodyPr>
          <a:lstStyle/>
          <a:p>
            <a:r>
              <a:rPr lang="en-ZW" sz="4000" b="1" dirty="0"/>
              <a:t>After Emperor Constantine made Christianity the official religion of the Roman Empire, the church rose to a position of unchallenged popularity and power. </a:t>
            </a:r>
          </a:p>
          <a:p>
            <a:r>
              <a:rPr lang="en-ZW" sz="4000" b="1" dirty="0"/>
              <a:t>Pergamos itself hosted a series of church councils. </a:t>
            </a:r>
          </a:p>
          <a:p>
            <a:r>
              <a:rPr lang="en-ZW" sz="4000" b="1" dirty="0"/>
              <a:t>The historian </a:t>
            </a:r>
            <a:r>
              <a:rPr lang="en-ZW" sz="4000" b="1" dirty="0" err="1"/>
              <a:t>Theodoret</a:t>
            </a:r>
            <a:r>
              <a:rPr lang="en-ZW" sz="4000" b="1" dirty="0"/>
              <a:t> tells us that some of the participating bishops arrived without eyes or arms from the days of persecution. </a:t>
            </a:r>
          </a:p>
          <a:p>
            <a:r>
              <a:rPr lang="en-ZW" sz="4000" b="1" dirty="0"/>
              <a:t>But now the church faced a different threat: pagan practices from the surrounding culture were beginning to seep into the church.</a:t>
            </a:r>
          </a:p>
          <a:p>
            <a:r>
              <a:rPr lang="en-ZW" sz="4000" b="1" i="1" dirty="0"/>
              <a:t>Have you ever felt that you were struggling to be a faithful Christian in an evil environment? If so, what did you do?</a:t>
            </a:r>
            <a:endParaRPr lang="en-ZW" sz="4000" b="1" dirty="0"/>
          </a:p>
          <a:p>
            <a:endParaRPr lang="en-US" dirty="0"/>
          </a:p>
        </p:txBody>
      </p:sp>
    </p:spTree>
    <p:extLst>
      <p:ext uri="{BB962C8B-B14F-4D97-AF65-F5344CB8AC3E}">
        <p14:creationId xmlns:p14="http://schemas.microsoft.com/office/powerpoint/2010/main" val="42407115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C6F05-E46A-3A45-B76A-E07C3AC04ADE}"/>
              </a:ext>
            </a:extLst>
          </p:cNvPr>
          <p:cNvSpPr>
            <a:spLocks noGrp="1"/>
          </p:cNvSpPr>
          <p:nvPr>
            <p:ph type="title"/>
          </p:nvPr>
        </p:nvSpPr>
        <p:spPr>
          <a:xfrm>
            <a:off x="0" y="1"/>
            <a:ext cx="12192000" cy="629392"/>
          </a:xfrm>
        </p:spPr>
        <p:txBody>
          <a:bodyPr>
            <a:normAutofit fontScale="90000"/>
          </a:bodyPr>
          <a:lstStyle/>
          <a:p>
            <a:r>
              <a:rPr lang="en-ZW" dirty="0"/>
              <a:t>The Church at Thyatira</a:t>
            </a:r>
            <a:endParaRPr lang="en-US" dirty="0"/>
          </a:p>
        </p:txBody>
      </p:sp>
      <p:sp>
        <p:nvSpPr>
          <p:cNvPr id="3" name="Content Placeholder 2">
            <a:extLst>
              <a:ext uri="{FF2B5EF4-FFF2-40B4-BE49-F238E27FC236}">
                <a16:creationId xmlns:a16="http://schemas.microsoft.com/office/drawing/2014/main" id="{D9825EEA-8F04-104C-A165-E522AD53E7CD}"/>
              </a:ext>
            </a:extLst>
          </p:cNvPr>
          <p:cNvSpPr>
            <a:spLocks noGrp="1"/>
          </p:cNvSpPr>
          <p:nvPr>
            <p:ph idx="1"/>
          </p:nvPr>
        </p:nvSpPr>
        <p:spPr>
          <a:xfrm>
            <a:off x="0" y="629392"/>
            <a:ext cx="12192000" cy="6228607"/>
          </a:xfrm>
        </p:spPr>
        <p:txBody>
          <a:bodyPr>
            <a:normAutofit/>
          </a:bodyPr>
          <a:lstStyle/>
          <a:p>
            <a:r>
              <a:rPr lang="en-ZW" sz="4400" b="1" i="1" dirty="0"/>
              <a:t>The Church in the Wilderness, A.D. 538-1500s</a:t>
            </a:r>
            <a:endParaRPr lang="en-ZW" sz="4400" b="1" dirty="0"/>
          </a:p>
          <a:p>
            <a:r>
              <a:rPr lang="en-ZW" sz="4400" b="1" dirty="0"/>
              <a:t>The city of Thyatira lay between two valleys on a principal trading route. </a:t>
            </a:r>
          </a:p>
          <a:p>
            <a:r>
              <a:rPr lang="en-ZW" sz="4400" b="1" dirty="0"/>
              <a:t>It was distinguished by the trades and crafts that flourished there, especially the dyeing of cloth. </a:t>
            </a:r>
          </a:p>
          <a:p>
            <a:r>
              <a:rPr lang="en-ZW" sz="4400" b="1" dirty="0"/>
              <a:t>Its Madder Root, which produced what was called a purple dye, was used in royal attire around the world. It was here that Lydia, one of Paul’s early converts, bought her dyes (Acts 16:11-15).</a:t>
            </a:r>
          </a:p>
          <a:p>
            <a:endParaRPr lang="en-US" dirty="0"/>
          </a:p>
        </p:txBody>
      </p:sp>
    </p:spTree>
    <p:extLst>
      <p:ext uri="{BB962C8B-B14F-4D97-AF65-F5344CB8AC3E}">
        <p14:creationId xmlns:p14="http://schemas.microsoft.com/office/powerpoint/2010/main" val="30135782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6C7D9-7225-3340-BB10-DD114AB5D321}"/>
              </a:ext>
            </a:extLst>
          </p:cNvPr>
          <p:cNvSpPr>
            <a:spLocks noGrp="1"/>
          </p:cNvSpPr>
          <p:nvPr>
            <p:ph type="title"/>
          </p:nvPr>
        </p:nvSpPr>
        <p:spPr>
          <a:xfrm>
            <a:off x="0" y="1"/>
            <a:ext cx="12192000" cy="665018"/>
          </a:xfrm>
        </p:spPr>
        <p:txBody>
          <a:bodyPr>
            <a:normAutofit fontScale="90000"/>
          </a:bodyPr>
          <a:lstStyle/>
          <a:p>
            <a:r>
              <a:rPr lang="en-ZW" dirty="0"/>
              <a:t>Someone Cares About You</a:t>
            </a:r>
            <a:endParaRPr lang="en-US" dirty="0"/>
          </a:p>
        </p:txBody>
      </p:sp>
      <p:sp>
        <p:nvSpPr>
          <p:cNvPr id="3" name="Content Placeholder 2">
            <a:extLst>
              <a:ext uri="{FF2B5EF4-FFF2-40B4-BE49-F238E27FC236}">
                <a16:creationId xmlns:a16="http://schemas.microsoft.com/office/drawing/2014/main" id="{36E4BFA6-A5D6-3842-B08C-09A46C696B88}"/>
              </a:ext>
            </a:extLst>
          </p:cNvPr>
          <p:cNvSpPr>
            <a:spLocks noGrp="1"/>
          </p:cNvSpPr>
          <p:nvPr>
            <p:ph idx="1"/>
          </p:nvPr>
        </p:nvSpPr>
        <p:spPr>
          <a:xfrm>
            <a:off x="0" y="665018"/>
            <a:ext cx="12192000" cy="6192981"/>
          </a:xfrm>
        </p:spPr>
        <p:txBody>
          <a:bodyPr>
            <a:normAutofit fontScale="92500" lnSpcReduction="10000"/>
          </a:bodyPr>
          <a:lstStyle/>
          <a:p>
            <a:r>
              <a:rPr lang="en-ZW" sz="4400" b="1" dirty="0"/>
              <a:t>Joe and his two grade-school sons, Brady and Cooper, were skiing some of Colorado’s finest slopes. </a:t>
            </a:r>
          </a:p>
          <a:p>
            <a:r>
              <a:rPr lang="en-ZW" sz="4400" b="1" dirty="0"/>
              <a:t>The snow was deep and powdery. The days were bright and crisp; the nights were full of stars. </a:t>
            </a:r>
          </a:p>
          <a:p>
            <a:r>
              <a:rPr lang="en-ZW" sz="4400" b="1" dirty="0"/>
              <a:t>One morning the two boys decided to make new ski trails through a forest that paralleled the slope. Joe told the boys he would meet them at the bottom of the hill. </a:t>
            </a:r>
          </a:p>
          <a:p>
            <a:r>
              <a:rPr lang="en-ZW" sz="4400" b="1" dirty="0"/>
              <a:t>Joe and Brady and one of their friends popped out of the end of the forest. But Cooper was nowhere to be found.</a:t>
            </a:r>
          </a:p>
          <a:p>
            <a:endParaRPr lang="en-US" dirty="0"/>
          </a:p>
        </p:txBody>
      </p:sp>
    </p:spTree>
    <p:extLst>
      <p:ext uri="{BB962C8B-B14F-4D97-AF65-F5344CB8AC3E}">
        <p14:creationId xmlns:p14="http://schemas.microsoft.com/office/powerpoint/2010/main" val="23076713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C6F05-E46A-3A45-B76A-E07C3AC04ADE}"/>
              </a:ext>
            </a:extLst>
          </p:cNvPr>
          <p:cNvSpPr>
            <a:spLocks noGrp="1"/>
          </p:cNvSpPr>
          <p:nvPr>
            <p:ph type="title"/>
          </p:nvPr>
        </p:nvSpPr>
        <p:spPr>
          <a:xfrm>
            <a:off x="0" y="1"/>
            <a:ext cx="12192000" cy="629392"/>
          </a:xfrm>
        </p:spPr>
        <p:txBody>
          <a:bodyPr>
            <a:normAutofit fontScale="90000"/>
          </a:bodyPr>
          <a:lstStyle/>
          <a:p>
            <a:r>
              <a:rPr lang="en-ZW" dirty="0"/>
              <a:t>The Church at Thyatira</a:t>
            </a:r>
            <a:endParaRPr lang="en-US" dirty="0"/>
          </a:p>
        </p:txBody>
      </p:sp>
      <p:sp>
        <p:nvSpPr>
          <p:cNvPr id="3" name="Content Placeholder 2">
            <a:extLst>
              <a:ext uri="{FF2B5EF4-FFF2-40B4-BE49-F238E27FC236}">
                <a16:creationId xmlns:a16="http://schemas.microsoft.com/office/drawing/2014/main" id="{D9825EEA-8F04-104C-A165-E522AD53E7CD}"/>
              </a:ext>
            </a:extLst>
          </p:cNvPr>
          <p:cNvSpPr>
            <a:spLocks noGrp="1"/>
          </p:cNvSpPr>
          <p:nvPr>
            <p:ph idx="1"/>
          </p:nvPr>
        </p:nvSpPr>
        <p:spPr>
          <a:xfrm>
            <a:off x="0" y="629392"/>
            <a:ext cx="12192000" cy="6228607"/>
          </a:xfrm>
        </p:spPr>
        <p:txBody>
          <a:bodyPr>
            <a:normAutofit fontScale="92500" lnSpcReduction="20000"/>
          </a:bodyPr>
          <a:lstStyle/>
          <a:p>
            <a:r>
              <a:rPr lang="en-ZW" b="1" cap="all" dirty="0"/>
              <a:t>READ REVELATION 2:18-29.: </a:t>
            </a:r>
            <a:r>
              <a:rPr lang="en-ZW" sz="3200" b="1" dirty="0"/>
              <a:t>Jesus praises the church members at Thyatira for their faithful deeds. “I know your works, love, service, faith, and your patience” (vs. 19). </a:t>
            </a:r>
          </a:p>
          <a:p>
            <a:r>
              <a:rPr lang="en-ZW" sz="3200" b="1" dirty="0"/>
              <a:t>The church there organized orphanages, hospitals, and mission outreach. It was a very caring congregation, dedicated to meeting people’s needs.</a:t>
            </a:r>
          </a:p>
          <a:p>
            <a:r>
              <a:rPr lang="en-ZW" sz="3200" b="1" dirty="0"/>
              <a:t>But He goes on to say, “Nevertheless I have a few things against you, because you allow that woman Jezebel, who calls herself a prophetess, to teach and seduce My servants to commit sexual immorality and eat things offered to idols” (vs. 20). </a:t>
            </a:r>
          </a:p>
          <a:p>
            <a:r>
              <a:rPr lang="en-ZW" sz="3200" b="1" dirty="0"/>
              <a:t>Jezebel was a princess and priestess of Baal, a pagan nature god. She promoted sun worship and helped lead Israel away from its special relationship with God. </a:t>
            </a:r>
          </a:p>
          <a:p>
            <a:r>
              <a:rPr lang="en-ZW" sz="3200" b="1" dirty="0"/>
              <a:t>Those who continued in her sins would be punished. “I will cast  . . . those who commit adultery with her into great tribulation, unless they repent of their deeds. . . . And I will give each one of you according to your works” (vss. 22, 23).</a:t>
            </a:r>
          </a:p>
          <a:p>
            <a:endParaRPr lang="en-US" dirty="0"/>
          </a:p>
        </p:txBody>
      </p:sp>
    </p:spTree>
    <p:extLst>
      <p:ext uri="{BB962C8B-B14F-4D97-AF65-F5344CB8AC3E}">
        <p14:creationId xmlns:p14="http://schemas.microsoft.com/office/powerpoint/2010/main" val="16287126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C6F05-E46A-3A45-B76A-E07C3AC04ADE}"/>
              </a:ext>
            </a:extLst>
          </p:cNvPr>
          <p:cNvSpPr>
            <a:spLocks noGrp="1"/>
          </p:cNvSpPr>
          <p:nvPr>
            <p:ph type="title"/>
          </p:nvPr>
        </p:nvSpPr>
        <p:spPr>
          <a:xfrm>
            <a:off x="0" y="1"/>
            <a:ext cx="12192000" cy="629392"/>
          </a:xfrm>
        </p:spPr>
        <p:txBody>
          <a:bodyPr>
            <a:normAutofit fontScale="90000"/>
          </a:bodyPr>
          <a:lstStyle/>
          <a:p>
            <a:r>
              <a:rPr lang="en-ZW" dirty="0"/>
              <a:t>The Church at Thyatira</a:t>
            </a:r>
            <a:endParaRPr lang="en-US" dirty="0"/>
          </a:p>
        </p:txBody>
      </p:sp>
      <p:sp>
        <p:nvSpPr>
          <p:cNvPr id="3" name="Content Placeholder 2">
            <a:extLst>
              <a:ext uri="{FF2B5EF4-FFF2-40B4-BE49-F238E27FC236}">
                <a16:creationId xmlns:a16="http://schemas.microsoft.com/office/drawing/2014/main" id="{D9825EEA-8F04-104C-A165-E522AD53E7CD}"/>
              </a:ext>
            </a:extLst>
          </p:cNvPr>
          <p:cNvSpPr>
            <a:spLocks noGrp="1"/>
          </p:cNvSpPr>
          <p:nvPr>
            <p:ph idx="1"/>
          </p:nvPr>
        </p:nvSpPr>
        <p:spPr>
          <a:xfrm>
            <a:off x="0" y="629392"/>
            <a:ext cx="12192000" cy="6228607"/>
          </a:xfrm>
        </p:spPr>
        <p:txBody>
          <a:bodyPr>
            <a:normAutofit/>
          </a:bodyPr>
          <a:lstStyle/>
          <a:p>
            <a:r>
              <a:rPr lang="en-ZW" sz="3600" b="1" i="1" dirty="0"/>
              <a:t>Why do you think God is so concerned when His truth is mixed with false teachings?</a:t>
            </a:r>
            <a:endParaRPr lang="en-ZW" sz="3600" b="1" dirty="0"/>
          </a:p>
          <a:p>
            <a:r>
              <a:rPr lang="en-ZW" sz="3600" b="1" dirty="0"/>
              <a:t>To those who remained faithful in Thyatira, Jesus said, “I will put on you no other burden. </a:t>
            </a:r>
          </a:p>
          <a:p>
            <a:r>
              <a:rPr lang="en-ZW" sz="3600" b="1" dirty="0"/>
              <a:t>But hold fast what you have till I come. </a:t>
            </a:r>
          </a:p>
          <a:p>
            <a:r>
              <a:rPr lang="en-ZW" sz="3600" b="1" dirty="0"/>
              <a:t>And he who overcomes, and keeps my works unto the end, to him I will give power over the nations . . . and I will give him the morning star” (vss. 24-28).</a:t>
            </a:r>
          </a:p>
          <a:p>
            <a:r>
              <a:rPr lang="en-ZW" sz="3600" b="1" i="1" dirty="0"/>
              <a:t>How could a church today be deceived by a false teaching or leader? What should you do so you won’t be deceived?</a:t>
            </a:r>
            <a:endParaRPr lang="en-ZW" sz="3600" b="1" dirty="0"/>
          </a:p>
          <a:p>
            <a:endParaRPr lang="en-US" dirty="0"/>
          </a:p>
        </p:txBody>
      </p:sp>
    </p:spTree>
    <p:extLst>
      <p:ext uri="{BB962C8B-B14F-4D97-AF65-F5344CB8AC3E}">
        <p14:creationId xmlns:p14="http://schemas.microsoft.com/office/powerpoint/2010/main" val="32715731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440FC-B411-D444-9937-ED6F5D1BC424}"/>
              </a:ext>
            </a:extLst>
          </p:cNvPr>
          <p:cNvSpPr>
            <a:spLocks noGrp="1"/>
          </p:cNvSpPr>
          <p:nvPr>
            <p:ph type="title"/>
          </p:nvPr>
        </p:nvSpPr>
        <p:spPr>
          <a:xfrm>
            <a:off x="0" y="0"/>
            <a:ext cx="12192000" cy="724395"/>
          </a:xfrm>
        </p:spPr>
        <p:txBody>
          <a:bodyPr/>
          <a:lstStyle/>
          <a:p>
            <a:r>
              <a:rPr lang="en-ZW" dirty="0"/>
              <a:t>The Church at Sardis</a:t>
            </a:r>
            <a:endParaRPr lang="en-US" dirty="0"/>
          </a:p>
        </p:txBody>
      </p:sp>
      <p:sp>
        <p:nvSpPr>
          <p:cNvPr id="3" name="Content Placeholder 2">
            <a:extLst>
              <a:ext uri="{FF2B5EF4-FFF2-40B4-BE49-F238E27FC236}">
                <a16:creationId xmlns:a16="http://schemas.microsoft.com/office/drawing/2014/main" id="{1AD5BE5F-827C-6A41-B7CD-160D296F562E}"/>
              </a:ext>
            </a:extLst>
          </p:cNvPr>
          <p:cNvSpPr>
            <a:spLocks noGrp="1"/>
          </p:cNvSpPr>
          <p:nvPr>
            <p:ph idx="1"/>
          </p:nvPr>
        </p:nvSpPr>
        <p:spPr>
          <a:xfrm>
            <a:off x="0" y="724394"/>
            <a:ext cx="12192000" cy="6133605"/>
          </a:xfrm>
        </p:spPr>
        <p:txBody>
          <a:bodyPr>
            <a:normAutofit lnSpcReduction="10000"/>
          </a:bodyPr>
          <a:lstStyle/>
          <a:p>
            <a:r>
              <a:rPr lang="en-ZW" sz="3600" b="1" i="1" dirty="0"/>
              <a:t>The Church of the Reformation, A.D. 1500s-1790s</a:t>
            </a:r>
            <a:endParaRPr lang="en-ZW" sz="3600" b="1" dirty="0"/>
          </a:p>
          <a:p>
            <a:r>
              <a:rPr lang="en-ZW" sz="3600" b="1" dirty="0"/>
              <a:t>Sardis means “that which remains.” </a:t>
            </a:r>
          </a:p>
          <a:p>
            <a:r>
              <a:rPr lang="en-ZW" sz="3600" b="1" dirty="0"/>
              <a:t>This </a:t>
            </a:r>
            <a:r>
              <a:rPr lang="en-ZW" sz="3600" b="1" dirty="0" err="1"/>
              <a:t>center</a:t>
            </a:r>
            <a:r>
              <a:rPr lang="en-ZW" sz="3600" b="1" dirty="0"/>
              <a:t> of textile manufacture and </a:t>
            </a:r>
            <a:r>
              <a:rPr lang="en-ZW" sz="3600" b="1" dirty="0" err="1"/>
              <a:t>jewelry</a:t>
            </a:r>
            <a:r>
              <a:rPr lang="en-ZW" sz="3600" b="1" dirty="0"/>
              <a:t> making was located on a plateau 1000 feet above the valley below and seemed impregnable. </a:t>
            </a:r>
          </a:p>
          <a:p>
            <a:r>
              <a:rPr lang="en-ZW" sz="3600" b="1" dirty="0"/>
              <a:t>But Cyrus the Great found a way inside. </a:t>
            </a:r>
          </a:p>
          <a:p>
            <a:r>
              <a:rPr lang="en-ZW" sz="3600" b="1" dirty="0"/>
              <a:t>One dark night in 547 B.C. he sent an agile soldier to scale the cliffs below Sardis. </a:t>
            </a:r>
          </a:p>
          <a:p>
            <a:r>
              <a:rPr lang="en-ZW" sz="3600" b="1" dirty="0"/>
              <a:t>While the city slept peacefully, the man opened the huge gates from the inside. </a:t>
            </a:r>
          </a:p>
          <a:p>
            <a:r>
              <a:rPr lang="en-ZW" sz="3600" b="1" dirty="0"/>
              <a:t>Almost 300 years later, Antiochus conquered the city in the same way again while everyone was sleeping.</a:t>
            </a:r>
          </a:p>
          <a:p>
            <a:endParaRPr lang="en-US" dirty="0"/>
          </a:p>
        </p:txBody>
      </p:sp>
    </p:spTree>
    <p:extLst>
      <p:ext uri="{BB962C8B-B14F-4D97-AF65-F5344CB8AC3E}">
        <p14:creationId xmlns:p14="http://schemas.microsoft.com/office/powerpoint/2010/main" val="40333534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440FC-B411-D444-9937-ED6F5D1BC424}"/>
              </a:ext>
            </a:extLst>
          </p:cNvPr>
          <p:cNvSpPr>
            <a:spLocks noGrp="1"/>
          </p:cNvSpPr>
          <p:nvPr>
            <p:ph type="title"/>
          </p:nvPr>
        </p:nvSpPr>
        <p:spPr>
          <a:xfrm>
            <a:off x="0" y="0"/>
            <a:ext cx="12192000" cy="724395"/>
          </a:xfrm>
        </p:spPr>
        <p:txBody>
          <a:bodyPr/>
          <a:lstStyle/>
          <a:p>
            <a:r>
              <a:rPr lang="en-ZW" dirty="0"/>
              <a:t>The Church at Sardis</a:t>
            </a:r>
            <a:endParaRPr lang="en-US" dirty="0"/>
          </a:p>
        </p:txBody>
      </p:sp>
      <p:sp>
        <p:nvSpPr>
          <p:cNvPr id="3" name="Content Placeholder 2">
            <a:extLst>
              <a:ext uri="{FF2B5EF4-FFF2-40B4-BE49-F238E27FC236}">
                <a16:creationId xmlns:a16="http://schemas.microsoft.com/office/drawing/2014/main" id="{1AD5BE5F-827C-6A41-B7CD-160D296F562E}"/>
              </a:ext>
            </a:extLst>
          </p:cNvPr>
          <p:cNvSpPr>
            <a:spLocks noGrp="1"/>
          </p:cNvSpPr>
          <p:nvPr>
            <p:ph idx="1"/>
          </p:nvPr>
        </p:nvSpPr>
        <p:spPr>
          <a:xfrm>
            <a:off x="0" y="724394"/>
            <a:ext cx="12192000" cy="6133605"/>
          </a:xfrm>
        </p:spPr>
        <p:txBody>
          <a:bodyPr>
            <a:normAutofit lnSpcReduction="10000"/>
          </a:bodyPr>
          <a:lstStyle/>
          <a:p>
            <a:r>
              <a:rPr lang="en-ZW" b="1" cap="all" dirty="0"/>
              <a:t>READ REVELATION 3:1-6.</a:t>
            </a:r>
            <a:endParaRPr lang="en-ZW" dirty="0"/>
          </a:p>
          <a:p>
            <a:r>
              <a:rPr lang="en-ZW" sz="3200" b="1" dirty="0"/>
              <a:t>Jesus described believers in Sardis as being alive but dead—sleeping “on the job” of being Christians! What do you think it means to be asleep as a believer?</a:t>
            </a:r>
          </a:p>
          <a:p>
            <a:r>
              <a:rPr lang="en-ZW" sz="3200" b="1" dirty="0"/>
              <a:t>Have you ever fallen asleep when you should have been awake? How did you feel about it?</a:t>
            </a:r>
          </a:p>
          <a:p>
            <a:r>
              <a:rPr lang="en-ZW" sz="3200" b="1" dirty="0"/>
              <a:t>What advice does Jesus give to the church members at Sardis? “Be watchful, and strengthen the things that remain, that are ready to die” (Revelation 3:2).</a:t>
            </a:r>
          </a:p>
          <a:p>
            <a:r>
              <a:rPr lang="en-ZW" sz="3200" b="1" dirty="0"/>
              <a:t>Sleeping believers are complacent believers. Sardis represents the time period of the Reformation. Unfortunately the Reformation’s descendants split into several </a:t>
            </a:r>
            <a:r>
              <a:rPr lang="en-ZW" sz="3200" b="1" dirty="0" err="1"/>
              <a:t>quarreling</a:t>
            </a:r>
            <a:r>
              <a:rPr lang="en-ZW" sz="3200" b="1" dirty="0"/>
              <a:t> factions. Believers came to experience religion only as a formal assent to the right creed. They fell asleep inside the safety of their “correct doctrine.”</a:t>
            </a:r>
          </a:p>
          <a:p>
            <a:endParaRPr lang="en-US" dirty="0"/>
          </a:p>
        </p:txBody>
      </p:sp>
    </p:spTree>
    <p:extLst>
      <p:ext uri="{BB962C8B-B14F-4D97-AF65-F5344CB8AC3E}">
        <p14:creationId xmlns:p14="http://schemas.microsoft.com/office/powerpoint/2010/main" val="19992883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440FC-B411-D444-9937-ED6F5D1BC424}"/>
              </a:ext>
            </a:extLst>
          </p:cNvPr>
          <p:cNvSpPr>
            <a:spLocks noGrp="1"/>
          </p:cNvSpPr>
          <p:nvPr>
            <p:ph type="title"/>
          </p:nvPr>
        </p:nvSpPr>
        <p:spPr>
          <a:xfrm>
            <a:off x="0" y="0"/>
            <a:ext cx="12192000" cy="724395"/>
          </a:xfrm>
        </p:spPr>
        <p:txBody>
          <a:bodyPr/>
          <a:lstStyle/>
          <a:p>
            <a:r>
              <a:rPr lang="en-ZW" dirty="0"/>
              <a:t>The Church at Sardis</a:t>
            </a:r>
            <a:endParaRPr lang="en-US" dirty="0"/>
          </a:p>
        </p:txBody>
      </p:sp>
      <p:sp>
        <p:nvSpPr>
          <p:cNvPr id="3" name="Content Placeholder 2">
            <a:extLst>
              <a:ext uri="{FF2B5EF4-FFF2-40B4-BE49-F238E27FC236}">
                <a16:creationId xmlns:a16="http://schemas.microsoft.com/office/drawing/2014/main" id="{1AD5BE5F-827C-6A41-B7CD-160D296F562E}"/>
              </a:ext>
            </a:extLst>
          </p:cNvPr>
          <p:cNvSpPr>
            <a:spLocks noGrp="1"/>
          </p:cNvSpPr>
          <p:nvPr>
            <p:ph idx="1"/>
          </p:nvPr>
        </p:nvSpPr>
        <p:spPr>
          <a:xfrm>
            <a:off x="0" y="724394"/>
            <a:ext cx="12192000" cy="6133605"/>
          </a:xfrm>
        </p:spPr>
        <p:txBody>
          <a:bodyPr>
            <a:normAutofit/>
          </a:bodyPr>
          <a:lstStyle/>
          <a:p>
            <a:r>
              <a:rPr lang="en-ZW" sz="4400" b="1" dirty="0"/>
              <a:t>“Remember therefore how you have received and heard; hold fast and repent. . . . You have a few names even in Sardis who have not defiled their garments; and they shall walk with Me in white, for they are worthy. </a:t>
            </a:r>
          </a:p>
          <a:p>
            <a:r>
              <a:rPr lang="en-ZW" sz="4400" b="1" dirty="0"/>
              <a:t>He who overcomes shall be clothed in white garments, and I will not blot out his name from the Book of Life; but I will confess his name before My Father and before His angels” (vss. 3-5).</a:t>
            </a:r>
          </a:p>
          <a:p>
            <a:endParaRPr lang="en-US" dirty="0"/>
          </a:p>
        </p:txBody>
      </p:sp>
    </p:spTree>
    <p:extLst>
      <p:ext uri="{BB962C8B-B14F-4D97-AF65-F5344CB8AC3E}">
        <p14:creationId xmlns:p14="http://schemas.microsoft.com/office/powerpoint/2010/main" val="19271300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440FC-B411-D444-9937-ED6F5D1BC424}"/>
              </a:ext>
            </a:extLst>
          </p:cNvPr>
          <p:cNvSpPr>
            <a:spLocks noGrp="1"/>
          </p:cNvSpPr>
          <p:nvPr>
            <p:ph type="title"/>
          </p:nvPr>
        </p:nvSpPr>
        <p:spPr>
          <a:xfrm>
            <a:off x="0" y="0"/>
            <a:ext cx="12192000" cy="724395"/>
          </a:xfrm>
        </p:spPr>
        <p:txBody>
          <a:bodyPr/>
          <a:lstStyle/>
          <a:p>
            <a:r>
              <a:rPr lang="en-ZW" dirty="0"/>
              <a:t>The Church at Sardis</a:t>
            </a:r>
            <a:endParaRPr lang="en-US" dirty="0"/>
          </a:p>
        </p:txBody>
      </p:sp>
      <p:sp>
        <p:nvSpPr>
          <p:cNvPr id="3" name="Content Placeholder 2">
            <a:extLst>
              <a:ext uri="{FF2B5EF4-FFF2-40B4-BE49-F238E27FC236}">
                <a16:creationId xmlns:a16="http://schemas.microsoft.com/office/drawing/2014/main" id="{1AD5BE5F-827C-6A41-B7CD-160D296F562E}"/>
              </a:ext>
            </a:extLst>
          </p:cNvPr>
          <p:cNvSpPr>
            <a:spLocks noGrp="1"/>
          </p:cNvSpPr>
          <p:nvPr>
            <p:ph idx="1"/>
          </p:nvPr>
        </p:nvSpPr>
        <p:spPr>
          <a:xfrm>
            <a:off x="0" y="724394"/>
            <a:ext cx="12192000" cy="6133605"/>
          </a:xfrm>
        </p:spPr>
        <p:txBody>
          <a:bodyPr>
            <a:normAutofit fontScale="92500"/>
          </a:bodyPr>
          <a:lstStyle/>
          <a:p>
            <a:r>
              <a:rPr lang="en-ZW" sz="3600" b="1" dirty="0"/>
              <a:t>In the Bible, white symbolizes spiritual purity. Christ’s perfect life is sometimes represented as a spotless, white garment. God promises to give that garment to everyone who accepts Christ as </a:t>
            </a:r>
            <a:r>
              <a:rPr lang="en-ZW" sz="3600" b="1" dirty="0" err="1"/>
              <a:t>Savior</a:t>
            </a:r>
            <a:r>
              <a:rPr lang="en-ZW" sz="3600" b="1" dirty="0"/>
              <a:t>. </a:t>
            </a:r>
          </a:p>
          <a:p>
            <a:r>
              <a:rPr lang="en-ZW" sz="3600" b="1" dirty="0"/>
              <a:t>That’s how we’re “dressed in white.” He exchanges our imperfect life for His perfect life. </a:t>
            </a:r>
          </a:p>
          <a:p>
            <a:r>
              <a:rPr lang="en-ZW" sz="3600" b="1" dirty="0"/>
              <a:t>The garment of Christ’s righteousness can cover our filthiest rags (Zechariah 3:1-5). Jesus provides that white robe, His perfect life, to all who will accept it.</a:t>
            </a:r>
          </a:p>
          <a:p>
            <a:r>
              <a:rPr lang="en-ZW" sz="3600" b="1" i="1" dirty="0"/>
              <a:t>Have you accepted Jesus? If not, why not tell Him you want Him as your friend and </a:t>
            </a:r>
            <a:r>
              <a:rPr lang="en-ZW" sz="3600" b="1" i="1" dirty="0" err="1"/>
              <a:t>Savior</a:t>
            </a:r>
            <a:r>
              <a:rPr lang="en-ZW" sz="3600" b="1" i="1" dirty="0"/>
              <a:t> today?</a:t>
            </a:r>
            <a:endParaRPr lang="en-ZW" sz="3600" b="1" dirty="0"/>
          </a:p>
          <a:p>
            <a:r>
              <a:rPr lang="en-ZW" sz="3600" b="1" cap="all" dirty="0"/>
              <a:t>THOUGHT QUESTION: </a:t>
            </a:r>
            <a:r>
              <a:rPr lang="en-ZW" sz="3600" b="1" dirty="0"/>
              <a:t>Christ’s perfect life is sometimes represented as a spotless, white garment. (False or True) </a:t>
            </a:r>
          </a:p>
          <a:p>
            <a:endParaRPr lang="en-US" dirty="0"/>
          </a:p>
        </p:txBody>
      </p:sp>
    </p:spTree>
    <p:extLst>
      <p:ext uri="{BB962C8B-B14F-4D97-AF65-F5344CB8AC3E}">
        <p14:creationId xmlns:p14="http://schemas.microsoft.com/office/powerpoint/2010/main" val="24596048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BC6A3-7812-144F-901A-AF8B3286879B}"/>
              </a:ext>
            </a:extLst>
          </p:cNvPr>
          <p:cNvSpPr>
            <a:spLocks noGrp="1"/>
          </p:cNvSpPr>
          <p:nvPr>
            <p:ph type="title"/>
          </p:nvPr>
        </p:nvSpPr>
        <p:spPr>
          <a:xfrm>
            <a:off x="0" y="0"/>
            <a:ext cx="12192000" cy="724395"/>
          </a:xfrm>
        </p:spPr>
        <p:txBody>
          <a:bodyPr/>
          <a:lstStyle/>
          <a:p>
            <a:r>
              <a:rPr lang="en-ZW" dirty="0"/>
              <a:t>The Church at Philadelphia</a:t>
            </a:r>
            <a:endParaRPr lang="en-US" dirty="0"/>
          </a:p>
        </p:txBody>
      </p:sp>
      <p:sp>
        <p:nvSpPr>
          <p:cNvPr id="3" name="Content Placeholder 2">
            <a:extLst>
              <a:ext uri="{FF2B5EF4-FFF2-40B4-BE49-F238E27FC236}">
                <a16:creationId xmlns:a16="http://schemas.microsoft.com/office/drawing/2014/main" id="{8998BE53-3107-0247-B124-5CD5ED516F9E}"/>
              </a:ext>
            </a:extLst>
          </p:cNvPr>
          <p:cNvSpPr>
            <a:spLocks noGrp="1"/>
          </p:cNvSpPr>
          <p:nvPr>
            <p:ph idx="1"/>
          </p:nvPr>
        </p:nvSpPr>
        <p:spPr>
          <a:xfrm>
            <a:off x="0" y="724394"/>
            <a:ext cx="12192000" cy="6133605"/>
          </a:xfrm>
        </p:spPr>
        <p:txBody>
          <a:bodyPr>
            <a:normAutofit/>
          </a:bodyPr>
          <a:lstStyle/>
          <a:p>
            <a:r>
              <a:rPr lang="en-ZW" sz="4000" b="1" i="1" dirty="0"/>
              <a:t>The Missionary Church, A.D. 1790s-1840s</a:t>
            </a:r>
            <a:endParaRPr lang="en-ZW" sz="4000" b="1" dirty="0"/>
          </a:p>
          <a:p>
            <a:r>
              <a:rPr lang="en-ZW" sz="4000" b="1" dirty="0"/>
              <a:t>Philadelphia, which means “brotherly love,” was built on a hill overlooking two valleys.</a:t>
            </a:r>
          </a:p>
          <a:p>
            <a:r>
              <a:rPr lang="en-ZW" sz="4000" b="1" dirty="0"/>
              <a:t> It was named for King Attalus II </a:t>
            </a:r>
            <a:r>
              <a:rPr lang="en-ZW" sz="4000" b="1" dirty="0" err="1"/>
              <a:t>Philadelphus</a:t>
            </a:r>
            <a:r>
              <a:rPr lang="en-ZW" sz="4000" b="1" dirty="0"/>
              <a:t> in </a:t>
            </a:r>
            <a:r>
              <a:rPr lang="en-ZW" sz="4000" b="1" dirty="0" err="1"/>
              <a:t>honor</a:t>
            </a:r>
            <a:r>
              <a:rPr lang="en-ZW" sz="4000" b="1" dirty="0"/>
              <a:t> of his loyalty to his elder brother who had preceded him on the throne. </a:t>
            </a:r>
          </a:p>
          <a:p>
            <a:r>
              <a:rPr lang="en-ZW" sz="4000" b="1" dirty="0"/>
              <a:t>Today the prosperous town of </a:t>
            </a:r>
            <a:r>
              <a:rPr lang="en-ZW" sz="4000" b="1" dirty="0" err="1"/>
              <a:t>Alasehir</a:t>
            </a:r>
            <a:r>
              <a:rPr lang="en-ZW" sz="4000" b="1" dirty="0"/>
              <a:t> stands on the site. </a:t>
            </a:r>
          </a:p>
          <a:p>
            <a:r>
              <a:rPr lang="en-ZW" sz="4000" b="1" dirty="0"/>
              <a:t>This church must have been remarkable. It received only commendations from Jesus—no rebukes!</a:t>
            </a:r>
          </a:p>
          <a:p>
            <a:endParaRPr lang="en-US" dirty="0"/>
          </a:p>
        </p:txBody>
      </p:sp>
    </p:spTree>
    <p:extLst>
      <p:ext uri="{BB962C8B-B14F-4D97-AF65-F5344CB8AC3E}">
        <p14:creationId xmlns:p14="http://schemas.microsoft.com/office/powerpoint/2010/main" val="8078852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BC6A3-7812-144F-901A-AF8B3286879B}"/>
              </a:ext>
            </a:extLst>
          </p:cNvPr>
          <p:cNvSpPr>
            <a:spLocks noGrp="1"/>
          </p:cNvSpPr>
          <p:nvPr>
            <p:ph type="title"/>
          </p:nvPr>
        </p:nvSpPr>
        <p:spPr>
          <a:xfrm>
            <a:off x="0" y="0"/>
            <a:ext cx="12192000" cy="724395"/>
          </a:xfrm>
        </p:spPr>
        <p:txBody>
          <a:bodyPr/>
          <a:lstStyle/>
          <a:p>
            <a:r>
              <a:rPr lang="en-ZW" dirty="0"/>
              <a:t>The Church at Philadelphia</a:t>
            </a:r>
            <a:endParaRPr lang="en-US" dirty="0"/>
          </a:p>
        </p:txBody>
      </p:sp>
      <p:sp>
        <p:nvSpPr>
          <p:cNvPr id="3" name="Content Placeholder 2">
            <a:extLst>
              <a:ext uri="{FF2B5EF4-FFF2-40B4-BE49-F238E27FC236}">
                <a16:creationId xmlns:a16="http://schemas.microsoft.com/office/drawing/2014/main" id="{8998BE53-3107-0247-B124-5CD5ED516F9E}"/>
              </a:ext>
            </a:extLst>
          </p:cNvPr>
          <p:cNvSpPr>
            <a:spLocks noGrp="1"/>
          </p:cNvSpPr>
          <p:nvPr>
            <p:ph idx="1"/>
          </p:nvPr>
        </p:nvSpPr>
        <p:spPr>
          <a:xfrm>
            <a:off x="0" y="724394"/>
            <a:ext cx="12192000" cy="6133605"/>
          </a:xfrm>
        </p:spPr>
        <p:txBody>
          <a:bodyPr>
            <a:normAutofit fontScale="92500" lnSpcReduction="10000"/>
          </a:bodyPr>
          <a:lstStyle/>
          <a:p>
            <a:r>
              <a:rPr lang="en-ZW" b="1" cap="all" dirty="0"/>
              <a:t>READ REVELATION 3:7-13.</a:t>
            </a:r>
            <a:endParaRPr lang="en-ZW" dirty="0"/>
          </a:p>
          <a:p>
            <a:r>
              <a:rPr lang="en-ZW" sz="3200" b="1" dirty="0"/>
              <a:t>Notice how Jesus describes Himself to the church at Philadelphia. “These things says He who is holy, He who is true, ‘He who has the key of David, He who opens and no one shuts, and shuts and no one opens” (vs. 7).</a:t>
            </a:r>
          </a:p>
          <a:p>
            <a:r>
              <a:rPr lang="en-ZW" sz="3200" b="1" dirty="0"/>
              <a:t>Philadelphia represents a time period in the nineteenth century when great evangelical and Advent movements revitalized the church. </a:t>
            </a:r>
          </a:p>
          <a:p>
            <a:r>
              <a:rPr lang="en-ZW" sz="3200" b="1" dirty="0"/>
              <a:t>Believers established the British Missionary Society, the British and Foreign Bible Society, and the Sunday School Movement. They also founded many private church colleges. Revival propelled the church forward as never before. </a:t>
            </a:r>
          </a:p>
          <a:p>
            <a:r>
              <a:rPr lang="en-ZW" sz="3200" b="1" dirty="0"/>
              <a:t>The church was able to present Jesus to tens of thousands—the opportunity was “an open door that no one can shut.” Also, the “open and shut door” symbolizes the beginning of the investigative judgment and Jesus’ ministry in the Most High Place of the sanctuary in heaven. (More on this in another lesson.)</a:t>
            </a:r>
          </a:p>
          <a:p>
            <a:endParaRPr lang="en-US" dirty="0"/>
          </a:p>
        </p:txBody>
      </p:sp>
    </p:spTree>
    <p:extLst>
      <p:ext uri="{BB962C8B-B14F-4D97-AF65-F5344CB8AC3E}">
        <p14:creationId xmlns:p14="http://schemas.microsoft.com/office/powerpoint/2010/main" val="11379877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BC6A3-7812-144F-901A-AF8B3286879B}"/>
              </a:ext>
            </a:extLst>
          </p:cNvPr>
          <p:cNvSpPr>
            <a:spLocks noGrp="1"/>
          </p:cNvSpPr>
          <p:nvPr>
            <p:ph type="title"/>
          </p:nvPr>
        </p:nvSpPr>
        <p:spPr>
          <a:xfrm>
            <a:off x="0" y="0"/>
            <a:ext cx="12192000" cy="724395"/>
          </a:xfrm>
        </p:spPr>
        <p:txBody>
          <a:bodyPr/>
          <a:lstStyle/>
          <a:p>
            <a:r>
              <a:rPr lang="en-ZW" dirty="0"/>
              <a:t>The Church at Philadelphia</a:t>
            </a:r>
            <a:endParaRPr lang="en-US" dirty="0"/>
          </a:p>
        </p:txBody>
      </p:sp>
      <p:sp>
        <p:nvSpPr>
          <p:cNvPr id="3" name="Content Placeholder 2">
            <a:extLst>
              <a:ext uri="{FF2B5EF4-FFF2-40B4-BE49-F238E27FC236}">
                <a16:creationId xmlns:a16="http://schemas.microsoft.com/office/drawing/2014/main" id="{8998BE53-3107-0247-B124-5CD5ED516F9E}"/>
              </a:ext>
            </a:extLst>
          </p:cNvPr>
          <p:cNvSpPr>
            <a:spLocks noGrp="1"/>
          </p:cNvSpPr>
          <p:nvPr>
            <p:ph idx="1"/>
          </p:nvPr>
        </p:nvSpPr>
        <p:spPr>
          <a:xfrm>
            <a:off x="0" y="724394"/>
            <a:ext cx="12192000" cy="6133605"/>
          </a:xfrm>
        </p:spPr>
        <p:txBody>
          <a:bodyPr>
            <a:normAutofit fontScale="92500"/>
          </a:bodyPr>
          <a:lstStyle/>
          <a:p>
            <a:r>
              <a:rPr lang="en-ZW" sz="3600" b="1" dirty="0"/>
              <a:t>Jesus praised the church at Philadelphia in these words, “I know your works. . . . You . . . have kept My word, and have not denied My name” (vs. 8). </a:t>
            </a:r>
          </a:p>
          <a:p>
            <a:r>
              <a:rPr lang="en-ZW" sz="3600" b="1" dirty="0"/>
              <a:t>And He promises to those who overcome, “I will make him a pillar in the temple of My God. . . . I will write on him the name of My God. . . . And I will write on him My new name” (vss. 11, 12).</a:t>
            </a:r>
          </a:p>
          <a:p>
            <a:r>
              <a:rPr lang="en-ZW" sz="3600" b="1" dirty="0"/>
              <a:t>Maybe at times you feel opposed by friends and family because you are a Christian. </a:t>
            </a:r>
          </a:p>
          <a:p>
            <a:r>
              <a:rPr lang="en-ZW" sz="3600" b="1" dirty="0"/>
              <a:t>If so, cling to God’s promise that He will give you a new name and a special place with Him in heaven! </a:t>
            </a:r>
          </a:p>
          <a:p>
            <a:r>
              <a:rPr lang="en-ZW" sz="3600" b="1" dirty="0"/>
              <a:t>What would you like to ask God to do for you in your Christian life? Pray and ask Him right now to answer your prayer.</a:t>
            </a:r>
          </a:p>
          <a:p>
            <a:endParaRPr lang="en-US" dirty="0"/>
          </a:p>
        </p:txBody>
      </p:sp>
    </p:spTree>
    <p:extLst>
      <p:ext uri="{BB962C8B-B14F-4D97-AF65-F5344CB8AC3E}">
        <p14:creationId xmlns:p14="http://schemas.microsoft.com/office/powerpoint/2010/main" val="26641439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0BE4E-1A40-F944-89AD-0BE4EF7614F6}"/>
              </a:ext>
            </a:extLst>
          </p:cNvPr>
          <p:cNvSpPr>
            <a:spLocks noGrp="1"/>
          </p:cNvSpPr>
          <p:nvPr>
            <p:ph type="title"/>
          </p:nvPr>
        </p:nvSpPr>
        <p:spPr>
          <a:xfrm>
            <a:off x="0" y="1"/>
            <a:ext cx="12192000" cy="665018"/>
          </a:xfrm>
        </p:spPr>
        <p:txBody>
          <a:bodyPr>
            <a:normAutofit fontScale="90000"/>
          </a:bodyPr>
          <a:lstStyle/>
          <a:p>
            <a:r>
              <a:rPr lang="en-ZW" dirty="0"/>
              <a:t>The Church at Laodicea</a:t>
            </a:r>
            <a:endParaRPr lang="en-US" dirty="0"/>
          </a:p>
        </p:txBody>
      </p:sp>
      <p:sp>
        <p:nvSpPr>
          <p:cNvPr id="3" name="Content Placeholder 2">
            <a:extLst>
              <a:ext uri="{FF2B5EF4-FFF2-40B4-BE49-F238E27FC236}">
                <a16:creationId xmlns:a16="http://schemas.microsoft.com/office/drawing/2014/main" id="{AA38B67E-2326-8948-9ACD-372B82D76D5D}"/>
              </a:ext>
            </a:extLst>
          </p:cNvPr>
          <p:cNvSpPr>
            <a:spLocks noGrp="1"/>
          </p:cNvSpPr>
          <p:nvPr>
            <p:ph idx="1"/>
          </p:nvPr>
        </p:nvSpPr>
        <p:spPr>
          <a:xfrm>
            <a:off x="0" y="665018"/>
            <a:ext cx="12192000" cy="6192981"/>
          </a:xfrm>
        </p:spPr>
        <p:txBody>
          <a:bodyPr>
            <a:normAutofit fontScale="92500" lnSpcReduction="10000"/>
          </a:bodyPr>
          <a:lstStyle/>
          <a:p>
            <a:r>
              <a:rPr lang="en-ZW" sz="4400" b="1" i="1" dirty="0"/>
              <a:t>The Lukewarm End-Time Church, A.D. 1840s-Second Coming of Jesus</a:t>
            </a:r>
            <a:endParaRPr lang="en-ZW" sz="4400" b="1" dirty="0"/>
          </a:p>
          <a:p>
            <a:r>
              <a:rPr lang="en-ZW" sz="4400" b="1" dirty="0"/>
              <a:t>The seventh and final church is Laodicea. This city was a wealthy </a:t>
            </a:r>
            <a:r>
              <a:rPr lang="en-ZW" sz="4400" b="1" dirty="0" err="1"/>
              <a:t>center</a:t>
            </a:r>
            <a:r>
              <a:rPr lang="en-ZW" sz="4400" b="1" dirty="0"/>
              <a:t> of commerce; its citizens specialized in the production of </a:t>
            </a:r>
            <a:r>
              <a:rPr lang="en-ZW" sz="4400" b="1" dirty="0" err="1"/>
              <a:t>woolen</a:t>
            </a:r>
            <a:r>
              <a:rPr lang="en-ZW" sz="4400" b="1" dirty="0"/>
              <a:t> goods. </a:t>
            </a:r>
          </a:p>
          <a:p>
            <a:r>
              <a:rPr lang="en-ZW" sz="4400" b="1" dirty="0"/>
              <a:t>Its medical school was famous for an eye ointment. Laodicea also boasted bubbling hot springs a few miles out of town. </a:t>
            </a:r>
          </a:p>
          <a:p>
            <a:r>
              <a:rPr lang="en-ZW" sz="4400" b="1" dirty="0"/>
              <a:t>The people managed to pipe this water into the city, but it was sickeningly lukewarm by the time it got to their homes.</a:t>
            </a:r>
          </a:p>
          <a:p>
            <a:endParaRPr lang="en-US" dirty="0"/>
          </a:p>
        </p:txBody>
      </p:sp>
    </p:spTree>
    <p:extLst>
      <p:ext uri="{BB962C8B-B14F-4D97-AF65-F5344CB8AC3E}">
        <p14:creationId xmlns:p14="http://schemas.microsoft.com/office/powerpoint/2010/main" val="41889798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6C7D9-7225-3340-BB10-DD114AB5D321}"/>
              </a:ext>
            </a:extLst>
          </p:cNvPr>
          <p:cNvSpPr>
            <a:spLocks noGrp="1"/>
          </p:cNvSpPr>
          <p:nvPr>
            <p:ph type="title"/>
          </p:nvPr>
        </p:nvSpPr>
        <p:spPr>
          <a:xfrm>
            <a:off x="0" y="1"/>
            <a:ext cx="12192000" cy="665018"/>
          </a:xfrm>
        </p:spPr>
        <p:txBody>
          <a:bodyPr>
            <a:normAutofit fontScale="90000"/>
          </a:bodyPr>
          <a:lstStyle/>
          <a:p>
            <a:r>
              <a:rPr lang="en-ZW" dirty="0"/>
              <a:t>Someone Cares About You</a:t>
            </a:r>
            <a:endParaRPr lang="en-US" dirty="0"/>
          </a:p>
        </p:txBody>
      </p:sp>
      <p:sp>
        <p:nvSpPr>
          <p:cNvPr id="3" name="Content Placeholder 2">
            <a:extLst>
              <a:ext uri="{FF2B5EF4-FFF2-40B4-BE49-F238E27FC236}">
                <a16:creationId xmlns:a16="http://schemas.microsoft.com/office/drawing/2014/main" id="{36E4BFA6-A5D6-3842-B08C-09A46C696B88}"/>
              </a:ext>
            </a:extLst>
          </p:cNvPr>
          <p:cNvSpPr>
            <a:spLocks noGrp="1"/>
          </p:cNvSpPr>
          <p:nvPr>
            <p:ph idx="1"/>
          </p:nvPr>
        </p:nvSpPr>
        <p:spPr>
          <a:xfrm>
            <a:off x="0" y="665018"/>
            <a:ext cx="12192000" cy="6192981"/>
          </a:xfrm>
        </p:spPr>
        <p:txBody>
          <a:bodyPr>
            <a:normAutofit fontScale="92500" lnSpcReduction="20000"/>
          </a:bodyPr>
          <a:lstStyle/>
          <a:p>
            <a:r>
              <a:rPr lang="en-ZW" dirty="0"/>
              <a:t> </a:t>
            </a:r>
            <a:r>
              <a:rPr lang="en-ZW" sz="3200" b="1" dirty="0"/>
              <a:t>Joe patiently waited for thirty minutes, hoping to spot his son’s bright yellow ski pants. But Cooper didn’t emerge from the trees. Joe called the ski patrol for help. </a:t>
            </a:r>
          </a:p>
          <a:p>
            <a:r>
              <a:rPr lang="en-ZW" sz="3200" b="1" dirty="0"/>
              <a:t>This group skied down through the forest searching. </a:t>
            </a:r>
          </a:p>
          <a:p>
            <a:r>
              <a:rPr lang="en-ZW" sz="3200" b="1" dirty="0"/>
              <a:t>Still no sign of Cooper. Lunch time came and went. </a:t>
            </a:r>
          </a:p>
          <a:p>
            <a:r>
              <a:rPr lang="en-ZW" sz="3200" b="1" dirty="0"/>
              <a:t>Eleven-year-old Cooper never missed a meal, no matter what was on the menu. But by 2:00 p.m. he hadn’t appeared, and tears were beginning to fill Joe’s eyes. He feared something had gone terribly wrong. </a:t>
            </a:r>
          </a:p>
          <a:p>
            <a:r>
              <a:rPr lang="en-ZW" sz="3200" b="1" dirty="0"/>
              <a:t>By 4:30 p.m. the ski lifts had shut down, and all the other skiers were going home. Joe was frantic. He looked up at the almost emptied slopes, hoping against hope. </a:t>
            </a:r>
          </a:p>
          <a:p>
            <a:r>
              <a:rPr lang="en-ZW" sz="3200" b="1" dirty="0"/>
              <a:t>As the last few stragglers made their way down, there at the tail end was a tiny, lone skier in bright yellow pants. </a:t>
            </a:r>
          </a:p>
          <a:p>
            <a:r>
              <a:rPr lang="en-ZW" sz="3200" b="1" dirty="0"/>
              <a:t>Joe’s tears became uncontrollable sobs. But he quickly skied across the base of the slope to meet Cooper. The two threw their arms around each other and hugged for five minutes, unable to speak.</a:t>
            </a:r>
          </a:p>
          <a:p>
            <a:endParaRPr lang="en-US" dirty="0"/>
          </a:p>
        </p:txBody>
      </p:sp>
    </p:spTree>
    <p:extLst>
      <p:ext uri="{BB962C8B-B14F-4D97-AF65-F5344CB8AC3E}">
        <p14:creationId xmlns:p14="http://schemas.microsoft.com/office/powerpoint/2010/main" val="28586790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0BE4E-1A40-F944-89AD-0BE4EF7614F6}"/>
              </a:ext>
            </a:extLst>
          </p:cNvPr>
          <p:cNvSpPr>
            <a:spLocks noGrp="1"/>
          </p:cNvSpPr>
          <p:nvPr>
            <p:ph type="title"/>
          </p:nvPr>
        </p:nvSpPr>
        <p:spPr>
          <a:xfrm>
            <a:off x="0" y="1"/>
            <a:ext cx="12192000" cy="665018"/>
          </a:xfrm>
        </p:spPr>
        <p:txBody>
          <a:bodyPr>
            <a:normAutofit fontScale="90000"/>
          </a:bodyPr>
          <a:lstStyle/>
          <a:p>
            <a:r>
              <a:rPr lang="en-ZW" dirty="0"/>
              <a:t>The Church at Laodicea</a:t>
            </a:r>
            <a:endParaRPr lang="en-US" dirty="0"/>
          </a:p>
        </p:txBody>
      </p:sp>
      <p:sp>
        <p:nvSpPr>
          <p:cNvPr id="3" name="Content Placeholder 2">
            <a:extLst>
              <a:ext uri="{FF2B5EF4-FFF2-40B4-BE49-F238E27FC236}">
                <a16:creationId xmlns:a16="http://schemas.microsoft.com/office/drawing/2014/main" id="{AA38B67E-2326-8948-9ACD-372B82D76D5D}"/>
              </a:ext>
            </a:extLst>
          </p:cNvPr>
          <p:cNvSpPr>
            <a:spLocks noGrp="1"/>
          </p:cNvSpPr>
          <p:nvPr>
            <p:ph idx="1"/>
          </p:nvPr>
        </p:nvSpPr>
        <p:spPr>
          <a:xfrm>
            <a:off x="0" y="665018"/>
            <a:ext cx="12192000" cy="6192981"/>
          </a:xfrm>
        </p:spPr>
        <p:txBody>
          <a:bodyPr>
            <a:normAutofit fontScale="92500" lnSpcReduction="20000"/>
          </a:bodyPr>
          <a:lstStyle/>
          <a:p>
            <a:r>
              <a:rPr lang="en-ZW" b="1" cap="all" dirty="0"/>
              <a:t>READ REVELATION 3:14-22</a:t>
            </a:r>
            <a:r>
              <a:rPr lang="en-ZW" dirty="0"/>
              <a:t>.: </a:t>
            </a:r>
            <a:r>
              <a:rPr lang="en-ZW" sz="3000" b="1" dirty="0"/>
              <a:t>The message to Laodicea is quite sobering; it contains only warnings. This church represents the time period in which we are living. It is pictured as a church of compromise, neither hot nor cold.</a:t>
            </a:r>
          </a:p>
          <a:p>
            <a:r>
              <a:rPr lang="en-ZW" sz="3000" b="1" i="1" dirty="0"/>
              <a:t>Why would God want a church to be cold instead of lukewarm? </a:t>
            </a:r>
            <a:r>
              <a:rPr lang="en-ZW" sz="3000" b="1" dirty="0"/>
              <a:t>(vss. 15, 16)</a:t>
            </a:r>
          </a:p>
          <a:p>
            <a:r>
              <a:rPr lang="en-ZW" sz="3000" b="1" dirty="0"/>
              <a:t>What the Laodicean church thinks of itself and what it actually is are completely different. Jesus tells the members of this church, “You say, ‘I am rich, have become wealthy, and have need of nothing’—and do not know that you are wretched, miserable, poor, blind, and naked—I counsel you to buy from Me gold refined in the fire, that you may be rich; and white garments, that you may be clothed, that the shame of your nakedness may not be revealed; and anoint your eyes with eye salve, that you may see” (vss. 17, 18).</a:t>
            </a:r>
          </a:p>
          <a:p>
            <a:r>
              <a:rPr lang="en-ZW" sz="3000" b="1" dirty="0"/>
              <a:t>The Laodiceans thought they were spiritually rich, when they were actually poor and blind and wretched. There is only one way to be rich spiritually—accepting and receiving God’s grace. </a:t>
            </a:r>
          </a:p>
          <a:p>
            <a:r>
              <a:rPr lang="en-ZW" sz="3000" b="1" dirty="0"/>
              <a:t>The Bible says that God has shown “the exceeding riches of His grace in His kindness toward us in Christ Jesus. For by grace you have been saved through faith, and that not of yourselves; for it is the gift of God, not of works, lest any man should boast” (Ephesians 2:7-9).</a:t>
            </a:r>
          </a:p>
          <a:p>
            <a:endParaRPr lang="en-US" dirty="0"/>
          </a:p>
        </p:txBody>
      </p:sp>
    </p:spTree>
    <p:extLst>
      <p:ext uri="{BB962C8B-B14F-4D97-AF65-F5344CB8AC3E}">
        <p14:creationId xmlns:p14="http://schemas.microsoft.com/office/powerpoint/2010/main" val="36520856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0BE4E-1A40-F944-89AD-0BE4EF7614F6}"/>
              </a:ext>
            </a:extLst>
          </p:cNvPr>
          <p:cNvSpPr>
            <a:spLocks noGrp="1"/>
          </p:cNvSpPr>
          <p:nvPr>
            <p:ph type="title"/>
          </p:nvPr>
        </p:nvSpPr>
        <p:spPr>
          <a:xfrm>
            <a:off x="0" y="1"/>
            <a:ext cx="12192000" cy="665018"/>
          </a:xfrm>
        </p:spPr>
        <p:txBody>
          <a:bodyPr>
            <a:normAutofit fontScale="90000"/>
          </a:bodyPr>
          <a:lstStyle/>
          <a:p>
            <a:r>
              <a:rPr lang="en-ZW" dirty="0"/>
              <a:t>The Church at Laodicea</a:t>
            </a:r>
            <a:endParaRPr lang="en-US" dirty="0"/>
          </a:p>
        </p:txBody>
      </p:sp>
      <p:sp>
        <p:nvSpPr>
          <p:cNvPr id="3" name="Content Placeholder 2">
            <a:extLst>
              <a:ext uri="{FF2B5EF4-FFF2-40B4-BE49-F238E27FC236}">
                <a16:creationId xmlns:a16="http://schemas.microsoft.com/office/drawing/2014/main" id="{AA38B67E-2326-8948-9ACD-372B82D76D5D}"/>
              </a:ext>
            </a:extLst>
          </p:cNvPr>
          <p:cNvSpPr>
            <a:spLocks noGrp="1"/>
          </p:cNvSpPr>
          <p:nvPr>
            <p:ph idx="1"/>
          </p:nvPr>
        </p:nvSpPr>
        <p:spPr>
          <a:xfrm>
            <a:off x="0" y="665018"/>
            <a:ext cx="12192000" cy="6192981"/>
          </a:xfrm>
        </p:spPr>
        <p:txBody>
          <a:bodyPr>
            <a:normAutofit fontScale="92500" lnSpcReduction="10000"/>
          </a:bodyPr>
          <a:lstStyle/>
          <a:p>
            <a:r>
              <a:rPr lang="en-ZW" sz="3200" b="1" dirty="0"/>
              <a:t>The white clothes that Jesus advises the Laodiceans to buy from Him represent the righteousness of Jesus which covers our sins. </a:t>
            </a:r>
          </a:p>
          <a:p>
            <a:r>
              <a:rPr lang="en-ZW" sz="3200" b="1" dirty="0"/>
              <a:t>“I will greatly rejoice in the Lord, my soul shall be joyful in my God; for He has clothed me with the garments of salvation, He has covered me with the robe of righteousness” (Isaiah 61:10.)</a:t>
            </a:r>
          </a:p>
          <a:p>
            <a:r>
              <a:rPr lang="en-ZW" sz="3200" b="1" dirty="0"/>
              <a:t>Jesus also tells the members of the church at Laodicea that they should anoint their eyes with eye salve so they can see spiritual things clearly. It is the Holy Spirit who gives us clear spiritual vision and helps us to understand spiritual things. </a:t>
            </a:r>
          </a:p>
          <a:p>
            <a:r>
              <a:rPr lang="en-ZW" sz="3200" b="1" dirty="0"/>
              <a:t>“The Spirit searches all things, yes, the deep things of God. . . . Now we have received . . . the Spirit who is from God, that we might know the things that have been freely given to us by God. . . . The Holy Spirit teaches, comparing spiritual things with spiritual” (1 Corinthians 2:10-13).</a:t>
            </a:r>
          </a:p>
          <a:p>
            <a:r>
              <a:rPr lang="en-ZW" sz="3200" b="1" cap="all" dirty="0"/>
              <a:t>THOUGHT QUESTION: </a:t>
            </a:r>
            <a:r>
              <a:rPr lang="en-ZW" sz="3200" b="1" dirty="0"/>
              <a:t>Jesus’ message to the church at Laodicea contained nothing but praise and blessings. (False or True)</a:t>
            </a:r>
          </a:p>
          <a:p>
            <a:endParaRPr lang="en-US" dirty="0"/>
          </a:p>
        </p:txBody>
      </p:sp>
    </p:spTree>
    <p:extLst>
      <p:ext uri="{BB962C8B-B14F-4D97-AF65-F5344CB8AC3E}">
        <p14:creationId xmlns:p14="http://schemas.microsoft.com/office/powerpoint/2010/main" val="36636701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686F7-D926-A946-A096-A4B4C2316303}"/>
              </a:ext>
            </a:extLst>
          </p:cNvPr>
          <p:cNvSpPr>
            <a:spLocks noGrp="1"/>
          </p:cNvSpPr>
          <p:nvPr>
            <p:ph type="title"/>
          </p:nvPr>
        </p:nvSpPr>
        <p:spPr>
          <a:xfrm>
            <a:off x="0" y="0"/>
            <a:ext cx="12192000" cy="724395"/>
          </a:xfrm>
        </p:spPr>
        <p:txBody>
          <a:bodyPr/>
          <a:lstStyle/>
          <a:p>
            <a:r>
              <a:rPr lang="en-ZW" dirty="0"/>
              <a:t>Conclusion</a:t>
            </a:r>
            <a:endParaRPr lang="en-US" dirty="0"/>
          </a:p>
        </p:txBody>
      </p:sp>
      <p:sp>
        <p:nvSpPr>
          <p:cNvPr id="3" name="Content Placeholder 2">
            <a:extLst>
              <a:ext uri="{FF2B5EF4-FFF2-40B4-BE49-F238E27FC236}">
                <a16:creationId xmlns:a16="http://schemas.microsoft.com/office/drawing/2014/main" id="{1D951F50-42F0-3745-BBA6-CDABA104A84D}"/>
              </a:ext>
            </a:extLst>
          </p:cNvPr>
          <p:cNvSpPr>
            <a:spLocks noGrp="1"/>
          </p:cNvSpPr>
          <p:nvPr>
            <p:ph idx="1"/>
          </p:nvPr>
        </p:nvSpPr>
        <p:spPr>
          <a:xfrm>
            <a:off x="0" y="724394"/>
            <a:ext cx="12192000" cy="6133605"/>
          </a:xfrm>
        </p:spPr>
        <p:txBody>
          <a:bodyPr>
            <a:normAutofit lnSpcReduction="10000"/>
          </a:bodyPr>
          <a:lstStyle/>
          <a:p>
            <a:r>
              <a:rPr lang="en-ZW" sz="3200" b="1" dirty="0"/>
              <a:t>Glenn </a:t>
            </a:r>
            <a:r>
              <a:rPr lang="en-ZW" sz="3200" b="1" dirty="0" err="1"/>
              <a:t>Loury</a:t>
            </a:r>
            <a:r>
              <a:rPr lang="en-ZW" sz="3200" b="1" dirty="0"/>
              <a:t> personally discovered that God’s promise is true. Glenn had reached the pinnacle of his profession as a tenured professor at Harvard, yet he was haunted by a sense that life had no meaning. He’d even begun using drugs and alcohol to fend off his depression.</a:t>
            </a:r>
          </a:p>
          <a:p>
            <a:r>
              <a:rPr lang="en-ZW" sz="3200" b="1" dirty="0"/>
              <a:t>After spending some time in a substance abuse program, Glenn decided maybe he should start reading the Bible. </a:t>
            </a:r>
          </a:p>
          <a:p>
            <a:r>
              <a:rPr lang="en-ZW" sz="3200" b="1" dirty="0"/>
              <a:t>One Easter weekend he ventured into a church and heard a powerful sermon about redemption. This sophisticated professor found himself weeping for two hours as he realized his great need of forgiveness.</a:t>
            </a:r>
          </a:p>
          <a:p>
            <a:r>
              <a:rPr lang="en-ZW" sz="3200" b="1" dirty="0"/>
              <a:t>As Glenn began to attend regular Bible studies, he realized that “there was something real to this Christian business.” </a:t>
            </a:r>
          </a:p>
          <a:p>
            <a:r>
              <a:rPr lang="en-ZW" sz="3200" b="1" dirty="0"/>
              <a:t>He’d always built intellectual detours around his need for faith. But now he saw that God really did want to have a relationship with him. God was knocking on the door, and Glenn opened up his heart.</a:t>
            </a:r>
          </a:p>
          <a:p>
            <a:endParaRPr lang="en-US" dirty="0"/>
          </a:p>
        </p:txBody>
      </p:sp>
    </p:spTree>
    <p:extLst>
      <p:ext uri="{BB962C8B-B14F-4D97-AF65-F5344CB8AC3E}">
        <p14:creationId xmlns:p14="http://schemas.microsoft.com/office/powerpoint/2010/main" val="27032817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686F7-D926-A946-A096-A4B4C2316303}"/>
              </a:ext>
            </a:extLst>
          </p:cNvPr>
          <p:cNvSpPr>
            <a:spLocks noGrp="1"/>
          </p:cNvSpPr>
          <p:nvPr>
            <p:ph type="title"/>
          </p:nvPr>
        </p:nvSpPr>
        <p:spPr>
          <a:xfrm>
            <a:off x="0" y="0"/>
            <a:ext cx="12192000" cy="724395"/>
          </a:xfrm>
        </p:spPr>
        <p:txBody>
          <a:bodyPr/>
          <a:lstStyle/>
          <a:p>
            <a:r>
              <a:rPr lang="en-ZW" dirty="0"/>
              <a:t>Conclusion</a:t>
            </a:r>
            <a:endParaRPr lang="en-US" dirty="0"/>
          </a:p>
        </p:txBody>
      </p:sp>
      <p:sp>
        <p:nvSpPr>
          <p:cNvPr id="3" name="Content Placeholder 2">
            <a:extLst>
              <a:ext uri="{FF2B5EF4-FFF2-40B4-BE49-F238E27FC236}">
                <a16:creationId xmlns:a16="http://schemas.microsoft.com/office/drawing/2014/main" id="{1D951F50-42F0-3745-BBA6-CDABA104A84D}"/>
              </a:ext>
            </a:extLst>
          </p:cNvPr>
          <p:cNvSpPr>
            <a:spLocks noGrp="1"/>
          </p:cNvSpPr>
          <p:nvPr>
            <p:ph idx="1"/>
          </p:nvPr>
        </p:nvSpPr>
        <p:spPr>
          <a:xfrm>
            <a:off x="0" y="724394"/>
            <a:ext cx="12192000" cy="6133605"/>
          </a:xfrm>
        </p:spPr>
        <p:txBody>
          <a:bodyPr>
            <a:normAutofit lnSpcReduction="10000"/>
          </a:bodyPr>
          <a:lstStyle/>
          <a:p>
            <a:r>
              <a:rPr lang="en-ZW" sz="3200" b="1" dirty="0"/>
              <a:t>After that, things in his life began to change. Dead relationships came to life. He found joy in a new commitment to his family. He was discovering “a richness of meaning that I dreamed of but never believed to actually exist.”</a:t>
            </a:r>
          </a:p>
          <a:p>
            <a:r>
              <a:rPr lang="en-ZW" sz="3200" b="1" dirty="0"/>
              <a:t>Glenn </a:t>
            </a:r>
            <a:r>
              <a:rPr lang="en-ZW" sz="3200" b="1" dirty="0" err="1"/>
              <a:t>Loury</a:t>
            </a:r>
            <a:r>
              <a:rPr lang="en-ZW" sz="3200" b="1" dirty="0"/>
              <a:t> says this about the result of welcoming Christ into his life: “Only now do I know joy beyond my wildest expectation, even though my time is often not my own, and I have since lost the taste for the hedonistic delicacies which I used to </a:t>
            </a:r>
            <a:r>
              <a:rPr lang="en-ZW" sz="3200" b="1" dirty="0" err="1"/>
              <a:t>savor</a:t>
            </a:r>
            <a:r>
              <a:rPr lang="en-ZW" sz="3200" b="1" dirty="0"/>
              <a:t>. Life has such a sweetness. Instead of ‘Life has no meaning,’ my wife, Linda, now sometimes overhears me saying, ‘Thank You, Lord.’ ”</a:t>
            </a:r>
          </a:p>
          <a:p>
            <a:r>
              <a:rPr lang="en-ZW" sz="3200" b="1" dirty="0"/>
              <a:t>At the end of these messages to the seven churches, Jesus is standing at the door and knocking. He is seeking to come in. He is knocking on the door of your heart, saying, “If you want, open the door and let Me come into your life.” </a:t>
            </a:r>
            <a:r>
              <a:rPr lang="en-ZW" sz="3200" b="1" i="1" dirty="0"/>
              <a:t>What will be your answer to Jesus?</a:t>
            </a:r>
            <a:endParaRPr lang="en-ZW" sz="3200" b="1" dirty="0"/>
          </a:p>
          <a:p>
            <a:endParaRPr lang="en-US" dirty="0"/>
          </a:p>
        </p:txBody>
      </p:sp>
    </p:spTree>
    <p:extLst>
      <p:ext uri="{BB962C8B-B14F-4D97-AF65-F5344CB8AC3E}">
        <p14:creationId xmlns:p14="http://schemas.microsoft.com/office/powerpoint/2010/main" val="23459338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6C7D9-7225-3340-BB10-DD114AB5D321}"/>
              </a:ext>
            </a:extLst>
          </p:cNvPr>
          <p:cNvSpPr>
            <a:spLocks noGrp="1"/>
          </p:cNvSpPr>
          <p:nvPr>
            <p:ph type="title"/>
          </p:nvPr>
        </p:nvSpPr>
        <p:spPr>
          <a:xfrm>
            <a:off x="0" y="1"/>
            <a:ext cx="12192000" cy="665018"/>
          </a:xfrm>
        </p:spPr>
        <p:txBody>
          <a:bodyPr>
            <a:normAutofit fontScale="90000"/>
          </a:bodyPr>
          <a:lstStyle/>
          <a:p>
            <a:r>
              <a:rPr lang="en-ZW" dirty="0"/>
              <a:t>Someone Cares About You</a:t>
            </a:r>
            <a:endParaRPr lang="en-US" dirty="0"/>
          </a:p>
        </p:txBody>
      </p:sp>
      <p:sp>
        <p:nvSpPr>
          <p:cNvPr id="3" name="Content Placeholder 2">
            <a:extLst>
              <a:ext uri="{FF2B5EF4-FFF2-40B4-BE49-F238E27FC236}">
                <a16:creationId xmlns:a16="http://schemas.microsoft.com/office/drawing/2014/main" id="{36E4BFA6-A5D6-3842-B08C-09A46C696B88}"/>
              </a:ext>
            </a:extLst>
          </p:cNvPr>
          <p:cNvSpPr>
            <a:spLocks noGrp="1"/>
          </p:cNvSpPr>
          <p:nvPr>
            <p:ph idx="1"/>
          </p:nvPr>
        </p:nvSpPr>
        <p:spPr>
          <a:xfrm>
            <a:off x="0" y="665018"/>
            <a:ext cx="12192000" cy="6192981"/>
          </a:xfrm>
        </p:spPr>
        <p:txBody>
          <a:bodyPr>
            <a:normAutofit lnSpcReduction="10000"/>
          </a:bodyPr>
          <a:lstStyle/>
          <a:p>
            <a:r>
              <a:rPr lang="en-ZW" sz="3200" b="1" dirty="0"/>
              <a:t>A ski patrol man gliding by called out to Joe, “I bet you’re </a:t>
            </a:r>
            <a:r>
              <a:rPr lang="en-ZW" sz="3200" b="1" dirty="0" err="1"/>
              <a:t>gonna</a:t>
            </a:r>
            <a:r>
              <a:rPr lang="en-ZW" sz="3200" b="1" dirty="0"/>
              <a:t> be mad at him!” He obviously was not a dad who’d been separated from his boy. </a:t>
            </a:r>
          </a:p>
          <a:p>
            <a:r>
              <a:rPr lang="en-ZW" sz="3200" b="1" dirty="0"/>
              <a:t>Joe couldn’t imagine being angry. He had lost a son, and now he was found!</a:t>
            </a:r>
          </a:p>
          <a:p>
            <a:r>
              <a:rPr lang="en-ZW" sz="3200" b="1" dirty="0"/>
              <a:t>The Bible tells us that you and I are sons and daughters of God. He loves us. Oh sure, we don’t always please Him. </a:t>
            </a:r>
          </a:p>
          <a:p>
            <a:r>
              <a:rPr lang="en-ZW" sz="3200" b="1" dirty="0"/>
              <a:t>In fact many of us live lives that reveal we don’t even think about Him. But God never gives up on us.</a:t>
            </a:r>
          </a:p>
          <a:p>
            <a:r>
              <a:rPr lang="en-ZW" sz="3200" b="1" dirty="0"/>
              <a:t> Even some of us who claim to belong to God, and to His Christian church, sometimes live as if we are lost to His plans for us. </a:t>
            </a:r>
          </a:p>
          <a:p>
            <a:r>
              <a:rPr lang="en-ZW" sz="3200" b="1" dirty="0"/>
              <a:t>That’s why He has given us messages in the Bible to help us. God is still reaching out. He does that because He loves us!</a:t>
            </a:r>
          </a:p>
          <a:p>
            <a:endParaRPr lang="en-US" dirty="0"/>
          </a:p>
        </p:txBody>
      </p:sp>
    </p:spTree>
    <p:extLst>
      <p:ext uri="{BB962C8B-B14F-4D97-AF65-F5344CB8AC3E}">
        <p14:creationId xmlns:p14="http://schemas.microsoft.com/office/powerpoint/2010/main" val="31107955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6C7D9-7225-3340-BB10-DD114AB5D321}"/>
              </a:ext>
            </a:extLst>
          </p:cNvPr>
          <p:cNvSpPr>
            <a:spLocks noGrp="1"/>
          </p:cNvSpPr>
          <p:nvPr>
            <p:ph type="title"/>
          </p:nvPr>
        </p:nvSpPr>
        <p:spPr>
          <a:xfrm>
            <a:off x="0" y="1"/>
            <a:ext cx="12192000" cy="665018"/>
          </a:xfrm>
        </p:spPr>
        <p:txBody>
          <a:bodyPr>
            <a:normAutofit fontScale="90000"/>
          </a:bodyPr>
          <a:lstStyle/>
          <a:p>
            <a:r>
              <a:rPr lang="en-ZW" dirty="0"/>
              <a:t>Someone Cares About You</a:t>
            </a:r>
            <a:endParaRPr lang="en-US" dirty="0"/>
          </a:p>
        </p:txBody>
      </p:sp>
      <p:sp>
        <p:nvSpPr>
          <p:cNvPr id="3" name="Content Placeholder 2">
            <a:extLst>
              <a:ext uri="{FF2B5EF4-FFF2-40B4-BE49-F238E27FC236}">
                <a16:creationId xmlns:a16="http://schemas.microsoft.com/office/drawing/2014/main" id="{36E4BFA6-A5D6-3842-B08C-09A46C696B88}"/>
              </a:ext>
            </a:extLst>
          </p:cNvPr>
          <p:cNvSpPr>
            <a:spLocks noGrp="1"/>
          </p:cNvSpPr>
          <p:nvPr>
            <p:ph idx="1"/>
          </p:nvPr>
        </p:nvSpPr>
        <p:spPr>
          <a:xfrm>
            <a:off x="0" y="665018"/>
            <a:ext cx="12192000" cy="6192981"/>
          </a:xfrm>
        </p:spPr>
        <p:txBody>
          <a:bodyPr>
            <a:normAutofit/>
          </a:bodyPr>
          <a:lstStyle/>
          <a:p>
            <a:r>
              <a:rPr lang="en-ZW" sz="3200" b="1" dirty="0"/>
              <a:t>Scripture says the Christian church is like a body, and Jesus is its head. That means that believers, members of Christ’s church, are like His hands and feet in the world; we are to go and share with others that God loves them and died for their sins. </a:t>
            </a:r>
          </a:p>
          <a:p>
            <a:r>
              <a:rPr lang="en-ZW" sz="3200" b="1" dirty="0"/>
              <a:t>One would expect, then, that Jesus would be very concerned about the welfare of His body, the church. And guess what? He is. </a:t>
            </a:r>
          </a:p>
          <a:p>
            <a:r>
              <a:rPr lang="en-ZW" sz="3200" b="1" dirty="0"/>
              <a:t>The second and third chapters of Revelation contain letters Jesus sent through John to seven churches in the province of Asia in the area that is now modern Turkey. </a:t>
            </a:r>
          </a:p>
          <a:p>
            <a:r>
              <a:rPr lang="en-ZW" sz="3200" b="1" dirty="0"/>
              <a:t>The churches are Ephesus, Smyrna, Pergamos, Thyatira, Sardis, Philadelphia, and Laodicea. These cities were so located on the interconnecting Roman highways that it was possible to visit each one of them in the order they are listed.</a:t>
            </a:r>
          </a:p>
          <a:p>
            <a:endParaRPr lang="en-US" dirty="0"/>
          </a:p>
        </p:txBody>
      </p:sp>
    </p:spTree>
    <p:extLst>
      <p:ext uri="{BB962C8B-B14F-4D97-AF65-F5344CB8AC3E}">
        <p14:creationId xmlns:p14="http://schemas.microsoft.com/office/powerpoint/2010/main" val="23974029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6C7D9-7225-3340-BB10-DD114AB5D321}"/>
              </a:ext>
            </a:extLst>
          </p:cNvPr>
          <p:cNvSpPr>
            <a:spLocks noGrp="1"/>
          </p:cNvSpPr>
          <p:nvPr>
            <p:ph type="title"/>
          </p:nvPr>
        </p:nvSpPr>
        <p:spPr>
          <a:xfrm>
            <a:off x="0" y="1"/>
            <a:ext cx="12192000" cy="665018"/>
          </a:xfrm>
        </p:spPr>
        <p:txBody>
          <a:bodyPr>
            <a:normAutofit fontScale="90000"/>
          </a:bodyPr>
          <a:lstStyle/>
          <a:p>
            <a:r>
              <a:rPr lang="en-ZW" dirty="0"/>
              <a:t>Someone Cares About You</a:t>
            </a:r>
            <a:endParaRPr lang="en-US" dirty="0"/>
          </a:p>
        </p:txBody>
      </p:sp>
      <p:sp>
        <p:nvSpPr>
          <p:cNvPr id="3" name="Content Placeholder 2">
            <a:extLst>
              <a:ext uri="{FF2B5EF4-FFF2-40B4-BE49-F238E27FC236}">
                <a16:creationId xmlns:a16="http://schemas.microsoft.com/office/drawing/2014/main" id="{36E4BFA6-A5D6-3842-B08C-09A46C696B88}"/>
              </a:ext>
            </a:extLst>
          </p:cNvPr>
          <p:cNvSpPr>
            <a:spLocks noGrp="1"/>
          </p:cNvSpPr>
          <p:nvPr>
            <p:ph idx="1"/>
          </p:nvPr>
        </p:nvSpPr>
        <p:spPr>
          <a:xfrm>
            <a:off x="0" y="665018"/>
            <a:ext cx="12192000" cy="6192981"/>
          </a:xfrm>
        </p:spPr>
        <p:txBody>
          <a:bodyPr>
            <a:normAutofit lnSpcReduction="10000"/>
          </a:bodyPr>
          <a:lstStyle/>
          <a:p>
            <a:r>
              <a:rPr lang="en-ZW" sz="4400" b="1" dirty="0"/>
              <a:t>The characteristics and lifestyles of the members of these churches represent the journey you take as you grow as a Christian in your relationship with Jesus. </a:t>
            </a:r>
          </a:p>
          <a:p>
            <a:r>
              <a:rPr lang="en-ZW" sz="4400" b="1" dirty="0"/>
              <a:t>There are times of struggle and times of joyful experiences. But no matter where you are in the journey, God loves you and cares about you. </a:t>
            </a:r>
          </a:p>
          <a:p>
            <a:r>
              <a:rPr lang="en-ZW" sz="4400" b="1" dirty="0"/>
              <a:t>As you study the seven churches, relate your personal experience to that of the members of the seven churches.</a:t>
            </a:r>
          </a:p>
          <a:p>
            <a:endParaRPr lang="en-US" dirty="0"/>
          </a:p>
        </p:txBody>
      </p:sp>
    </p:spTree>
    <p:extLst>
      <p:ext uri="{BB962C8B-B14F-4D97-AF65-F5344CB8AC3E}">
        <p14:creationId xmlns:p14="http://schemas.microsoft.com/office/powerpoint/2010/main" val="57244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6C7D9-7225-3340-BB10-DD114AB5D321}"/>
              </a:ext>
            </a:extLst>
          </p:cNvPr>
          <p:cNvSpPr>
            <a:spLocks noGrp="1"/>
          </p:cNvSpPr>
          <p:nvPr>
            <p:ph type="title"/>
          </p:nvPr>
        </p:nvSpPr>
        <p:spPr>
          <a:xfrm>
            <a:off x="0" y="1"/>
            <a:ext cx="12192000" cy="665018"/>
          </a:xfrm>
        </p:spPr>
        <p:txBody>
          <a:bodyPr>
            <a:normAutofit fontScale="90000"/>
          </a:bodyPr>
          <a:lstStyle/>
          <a:p>
            <a:r>
              <a:rPr lang="en-ZW" dirty="0"/>
              <a:t>Someone Cares About You</a:t>
            </a:r>
            <a:endParaRPr lang="en-US" dirty="0"/>
          </a:p>
        </p:txBody>
      </p:sp>
      <p:sp>
        <p:nvSpPr>
          <p:cNvPr id="3" name="Content Placeholder 2">
            <a:extLst>
              <a:ext uri="{FF2B5EF4-FFF2-40B4-BE49-F238E27FC236}">
                <a16:creationId xmlns:a16="http://schemas.microsoft.com/office/drawing/2014/main" id="{36E4BFA6-A5D6-3842-B08C-09A46C696B88}"/>
              </a:ext>
            </a:extLst>
          </p:cNvPr>
          <p:cNvSpPr>
            <a:spLocks noGrp="1"/>
          </p:cNvSpPr>
          <p:nvPr>
            <p:ph idx="1"/>
          </p:nvPr>
        </p:nvSpPr>
        <p:spPr>
          <a:xfrm>
            <a:off x="0" y="665018"/>
            <a:ext cx="12192000" cy="6192981"/>
          </a:xfrm>
        </p:spPr>
        <p:txBody>
          <a:bodyPr>
            <a:normAutofit/>
          </a:bodyPr>
          <a:lstStyle/>
          <a:p>
            <a:r>
              <a:rPr lang="en-ZW" sz="3200" b="1" dirty="0"/>
              <a:t>In addition many biblical scholars believe that the seven churches are symbolic of the whole Christian church throughout history. </a:t>
            </a:r>
          </a:p>
          <a:p>
            <a:r>
              <a:rPr lang="en-ZW" sz="3200" b="1" dirty="0"/>
              <a:t>The experience of each church taken in order reflects the experience of the Christian church during seven consecutive eras. </a:t>
            </a:r>
          </a:p>
          <a:p>
            <a:r>
              <a:rPr lang="en-ZW" sz="3200" b="1" dirty="0"/>
              <a:t>This means that each message has three applications. </a:t>
            </a:r>
          </a:p>
          <a:p>
            <a:r>
              <a:rPr lang="en-ZW" sz="3200" b="1" dirty="0"/>
              <a:t>The first applies to the actual church at the time of the writing of the letter. </a:t>
            </a:r>
          </a:p>
          <a:p>
            <a:r>
              <a:rPr lang="en-ZW" sz="3200" b="1" dirty="0"/>
              <a:t>The second application is to an era of actual church history. </a:t>
            </a:r>
          </a:p>
          <a:p>
            <a:r>
              <a:rPr lang="en-ZW" sz="3200" b="1" dirty="0"/>
              <a:t>The third is how the experience and message apply to your life and mine today!</a:t>
            </a:r>
          </a:p>
          <a:p>
            <a:r>
              <a:rPr lang="en-ZW" sz="3200" b="1" dirty="0"/>
              <a:t>Let’s study each church and make these three applications as we seek to understand God’s message.</a:t>
            </a:r>
          </a:p>
          <a:p>
            <a:endParaRPr lang="en-US" dirty="0"/>
          </a:p>
        </p:txBody>
      </p:sp>
    </p:spTree>
    <p:extLst>
      <p:ext uri="{BB962C8B-B14F-4D97-AF65-F5344CB8AC3E}">
        <p14:creationId xmlns:p14="http://schemas.microsoft.com/office/powerpoint/2010/main" val="23080686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A5C1A-111F-4948-BF93-9E9F42F34083}"/>
              </a:ext>
            </a:extLst>
          </p:cNvPr>
          <p:cNvSpPr>
            <a:spLocks noGrp="1"/>
          </p:cNvSpPr>
          <p:nvPr>
            <p:ph type="title"/>
          </p:nvPr>
        </p:nvSpPr>
        <p:spPr>
          <a:xfrm>
            <a:off x="0" y="0"/>
            <a:ext cx="12192000" cy="712519"/>
          </a:xfrm>
        </p:spPr>
        <p:txBody>
          <a:bodyPr/>
          <a:lstStyle/>
          <a:p>
            <a:r>
              <a:rPr lang="en-ZW" dirty="0"/>
              <a:t>The Church at Ephesus</a:t>
            </a:r>
            <a:endParaRPr lang="en-US" dirty="0"/>
          </a:p>
        </p:txBody>
      </p:sp>
      <p:sp>
        <p:nvSpPr>
          <p:cNvPr id="3" name="Content Placeholder 2">
            <a:extLst>
              <a:ext uri="{FF2B5EF4-FFF2-40B4-BE49-F238E27FC236}">
                <a16:creationId xmlns:a16="http://schemas.microsoft.com/office/drawing/2014/main" id="{C6AFD147-AAC2-8848-ADE5-F92E85AEE2AD}"/>
              </a:ext>
            </a:extLst>
          </p:cNvPr>
          <p:cNvSpPr>
            <a:spLocks noGrp="1"/>
          </p:cNvSpPr>
          <p:nvPr>
            <p:ph idx="1"/>
          </p:nvPr>
        </p:nvSpPr>
        <p:spPr>
          <a:xfrm>
            <a:off x="0" y="712518"/>
            <a:ext cx="12192000" cy="6145481"/>
          </a:xfrm>
        </p:spPr>
        <p:txBody>
          <a:bodyPr>
            <a:normAutofit fontScale="92500" lnSpcReduction="10000"/>
          </a:bodyPr>
          <a:lstStyle/>
          <a:p>
            <a:r>
              <a:rPr lang="en-ZW" sz="3200" b="1" i="1" dirty="0"/>
              <a:t>The Apostolic Church, A.D. 31-100</a:t>
            </a:r>
            <a:endParaRPr lang="en-ZW" sz="3200" b="1" dirty="0"/>
          </a:p>
          <a:p>
            <a:r>
              <a:rPr lang="en-ZW" sz="3200" b="1" dirty="0"/>
              <a:t>The name Ephesus means “desirable.” It was indeed a very desirable city, located on a beautiful </a:t>
            </a:r>
            <a:r>
              <a:rPr lang="en-ZW" sz="3200" b="1" dirty="0" err="1"/>
              <a:t>harbor</a:t>
            </a:r>
            <a:r>
              <a:rPr lang="en-ZW" sz="3200" b="1" dirty="0"/>
              <a:t> in the Aegean Sea. It was known for its many commercial and cultural interests. </a:t>
            </a:r>
          </a:p>
          <a:p>
            <a:r>
              <a:rPr lang="en-ZW" sz="3200" b="1" dirty="0"/>
              <a:t>One of the Seven Wonders of the World was located here—the temple dedicated to Diana, the pagan goddess of fertility. </a:t>
            </a:r>
          </a:p>
          <a:p>
            <a:r>
              <a:rPr lang="en-ZW" sz="3200" b="1" dirty="0"/>
              <a:t>Aquilla and Priscilla helped to start this church, assisted by Apollos, an evangelist, and the apostle Paul (Acts 18:18-26).</a:t>
            </a:r>
          </a:p>
          <a:p>
            <a:r>
              <a:rPr lang="en-ZW" sz="3200" b="1" cap="all" dirty="0"/>
              <a:t>READ REVELATION 2:1-7.</a:t>
            </a:r>
            <a:endParaRPr lang="en-ZW" sz="3200" b="1" dirty="0"/>
          </a:p>
          <a:p>
            <a:r>
              <a:rPr lang="en-ZW" sz="3200" b="1" dirty="0"/>
              <a:t>Jesus praised the church at Ephesus. “I know your works, your </a:t>
            </a:r>
            <a:r>
              <a:rPr lang="en-ZW" sz="3200" b="1" dirty="0" err="1"/>
              <a:t>labor</a:t>
            </a:r>
            <a:r>
              <a:rPr lang="en-ZW" sz="3200" b="1" dirty="0"/>
              <a:t>, your patience, and that you cannot bear those who are evil. </a:t>
            </a:r>
          </a:p>
          <a:p>
            <a:r>
              <a:rPr lang="en-ZW" sz="3200" b="1" dirty="0"/>
              <a:t>And you have tested those who say they are apostles and are not, and have found them liars. . . . [You] have </a:t>
            </a:r>
            <a:r>
              <a:rPr lang="en-ZW" sz="3200" b="1" dirty="0" err="1"/>
              <a:t>labored</a:t>
            </a:r>
            <a:r>
              <a:rPr lang="en-ZW" sz="3200" b="1" dirty="0"/>
              <a:t> for My name’s sake and have not become weary” (Revelation 2:2, 3).</a:t>
            </a:r>
          </a:p>
          <a:p>
            <a:endParaRPr lang="en-US" dirty="0"/>
          </a:p>
        </p:txBody>
      </p:sp>
    </p:spTree>
    <p:extLst>
      <p:ext uri="{BB962C8B-B14F-4D97-AF65-F5344CB8AC3E}">
        <p14:creationId xmlns:p14="http://schemas.microsoft.com/office/powerpoint/2010/main" val="29034835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A5C1A-111F-4948-BF93-9E9F42F34083}"/>
              </a:ext>
            </a:extLst>
          </p:cNvPr>
          <p:cNvSpPr>
            <a:spLocks noGrp="1"/>
          </p:cNvSpPr>
          <p:nvPr>
            <p:ph type="title"/>
          </p:nvPr>
        </p:nvSpPr>
        <p:spPr>
          <a:xfrm>
            <a:off x="0" y="0"/>
            <a:ext cx="12192000" cy="712519"/>
          </a:xfrm>
        </p:spPr>
        <p:txBody>
          <a:bodyPr/>
          <a:lstStyle/>
          <a:p>
            <a:r>
              <a:rPr lang="en-ZW" dirty="0"/>
              <a:t>The Church at Ephesus</a:t>
            </a:r>
            <a:endParaRPr lang="en-US" dirty="0"/>
          </a:p>
        </p:txBody>
      </p:sp>
      <p:sp>
        <p:nvSpPr>
          <p:cNvPr id="3" name="Content Placeholder 2">
            <a:extLst>
              <a:ext uri="{FF2B5EF4-FFF2-40B4-BE49-F238E27FC236}">
                <a16:creationId xmlns:a16="http://schemas.microsoft.com/office/drawing/2014/main" id="{C6AFD147-AAC2-8848-ADE5-F92E85AEE2AD}"/>
              </a:ext>
            </a:extLst>
          </p:cNvPr>
          <p:cNvSpPr>
            <a:spLocks noGrp="1"/>
          </p:cNvSpPr>
          <p:nvPr>
            <p:ph idx="1"/>
          </p:nvPr>
        </p:nvSpPr>
        <p:spPr>
          <a:xfrm>
            <a:off x="0" y="712518"/>
            <a:ext cx="12192000" cy="6145481"/>
          </a:xfrm>
        </p:spPr>
        <p:txBody>
          <a:bodyPr>
            <a:normAutofit lnSpcReduction="10000"/>
          </a:bodyPr>
          <a:lstStyle/>
          <a:p>
            <a:r>
              <a:rPr lang="en-ZW" sz="3200" b="1" dirty="0"/>
              <a:t>Yet He also points out its problems. </a:t>
            </a:r>
          </a:p>
          <a:p>
            <a:r>
              <a:rPr lang="en-ZW" sz="3200" b="1" dirty="0"/>
              <a:t>“Nevertheless I have this against you, that you have left your first love. Remember therefore from where you have fallen; repent and do the first works, or else I will come to you quickly and remove your lampstand from its place—unless you repent. But this you have, that you hate the deeds of the Nicolaitans, which I also hate. . . . To him who overcomes I will give to eat from the tree of life, which is in the midst of the Paradise of God” (vss. 4-7).</a:t>
            </a:r>
          </a:p>
          <a:p>
            <a:r>
              <a:rPr lang="en-ZW" sz="3200" b="1" dirty="0"/>
              <a:t>The members of the Ephesus church were zealous for God, patient with others, and were loyal and protective of the truth of Scripture. </a:t>
            </a:r>
          </a:p>
          <a:p>
            <a:r>
              <a:rPr lang="en-ZW" sz="3200" b="1" dirty="0"/>
              <a:t>However, in time they lost their first-love relationship with Jesus. They lived their Christian lives as a “to do” list rather than a “I love you and want to do this” experience. </a:t>
            </a:r>
          </a:p>
          <a:p>
            <a:r>
              <a:rPr lang="en-ZW" sz="3200" b="1" dirty="0"/>
              <a:t>God calls the Ephesians back to loving Him again.</a:t>
            </a:r>
          </a:p>
          <a:p>
            <a:endParaRPr lang="en-US" dirty="0"/>
          </a:p>
        </p:txBody>
      </p:sp>
    </p:spTree>
    <p:extLst>
      <p:ext uri="{BB962C8B-B14F-4D97-AF65-F5344CB8AC3E}">
        <p14:creationId xmlns:p14="http://schemas.microsoft.com/office/powerpoint/2010/main" val="32805985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TotalTime>
  <Words>4773</Words>
  <Application>Microsoft Macintosh PowerPoint</Application>
  <PresentationFormat>Widescreen</PresentationFormat>
  <Paragraphs>193</Paragraphs>
  <Slides>33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Calibri</vt:lpstr>
      <vt:lpstr>Calibri Light</vt:lpstr>
      <vt:lpstr>Office Theme</vt:lpstr>
      <vt:lpstr>  Focus on Prophecy GUIDE 9 </vt:lpstr>
      <vt:lpstr>Someone Cares About You</vt:lpstr>
      <vt:lpstr>Someone Cares About You</vt:lpstr>
      <vt:lpstr>Someone Cares About You</vt:lpstr>
      <vt:lpstr>Someone Cares About You</vt:lpstr>
      <vt:lpstr>Someone Cares About You</vt:lpstr>
      <vt:lpstr>Someone Cares About You</vt:lpstr>
      <vt:lpstr>The Church at Ephesus</vt:lpstr>
      <vt:lpstr>The Church at Ephesus</vt:lpstr>
      <vt:lpstr>The Church at Ephesus</vt:lpstr>
      <vt:lpstr>The Church at Ephesus</vt:lpstr>
      <vt:lpstr>The Church at Smyrna</vt:lpstr>
      <vt:lpstr>The Church at Smyrna</vt:lpstr>
      <vt:lpstr>The Church at Smyrna</vt:lpstr>
      <vt:lpstr>The Church at Pergamos</vt:lpstr>
      <vt:lpstr>The Church at Pergamos</vt:lpstr>
      <vt:lpstr>The Church at Pergamos</vt:lpstr>
      <vt:lpstr>The Church at Pergamos</vt:lpstr>
      <vt:lpstr>The Church at Thyatira</vt:lpstr>
      <vt:lpstr>The Church at Thyatira</vt:lpstr>
      <vt:lpstr>The Church at Thyatira</vt:lpstr>
      <vt:lpstr>The Church at Sardis</vt:lpstr>
      <vt:lpstr>The Church at Sardis</vt:lpstr>
      <vt:lpstr>The Church at Sardis</vt:lpstr>
      <vt:lpstr>The Church at Sardis</vt:lpstr>
      <vt:lpstr>The Church at Philadelphia</vt:lpstr>
      <vt:lpstr>The Church at Philadelphia</vt:lpstr>
      <vt:lpstr>The Church at Philadelphia</vt:lpstr>
      <vt:lpstr>The Church at Laodicea</vt:lpstr>
      <vt:lpstr>The Church at Laodicea</vt:lpstr>
      <vt:lpstr>The Church at Laodicea</vt:lpstr>
      <vt:lpstr>Conclusion</vt:lpstr>
      <vt:lpstr>Conclusion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Focus on Prophecy Guide 9</dc:title>
  <dc:creator>Microsoft Office User</dc:creator>
  <cp:lastModifiedBy>Microsoft Office User</cp:lastModifiedBy>
  <cp:revision>5</cp:revision>
  <dcterms:created xsi:type="dcterms:W3CDTF">2020-04-12T08:18:03Z</dcterms:created>
  <dcterms:modified xsi:type="dcterms:W3CDTF">2020-04-28T12:09:30Z</dcterms:modified>
</cp:coreProperties>
</file>