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5" r:id="rId2"/>
    <p:sldId id="263" r:id="rId3"/>
    <p:sldId id="271" r:id="rId4"/>
    <p:sldId id="273" r:id="rId5"/>
    <p:sldId id="272" r:id="rId6"/>
    <p:sldId id="274" r:id="rId7"/>
    <p:sldId id="266" r:id="rId8"/>
    <p:sldId id="275" r:id="rId9"/>
    <p:sldId id="279" r:id="rId10"/>
    <p:sldId id="276" r:id="rId11"/>
    <p:sldId id="278" r:id="rId12"/>
    <p:sldId id="277" r:id="rId13"/>
    <p:sldId id="280" r:id="rId14"/>
    <p:sldId id="267" r:id="rId15"/>
    <p:sldId id="284" r:id="rId16"/>
    <p:sldId id="281" r:id="rId17"/>
    <p:sldId id="285" r:id="rId18"/>
    <p:sldId id="282" r:id="rId19"/>
    <p:sldId id="301" r:id="rId20"/>
    <p:sldId id="286" r:id="rId21"/>
    <p:sldId id="287" r:id="rId22"/>
    <p:sldId id="283" r:id="rId23"/>
    <p:sldId id="288" r:id="rId24"/>
    <p:sldId id="268" r:id="rId25"/>
    <p:sldId id="289" r:id="rId26"/>
    <p:sldId id="292" r:id="rId27"/>
    <p:sldId id="290" r:id="rId28"/>
    <p:sldId id="291" r:id="rId29"/>
    <p:sldId id="269" r:id="rId30"/>
    <p:sldId id="293" r:id="rId31"/>
    <p:sldId id="294" r:id="rId32"/>
    <p:sldId id="296" r:id="rId33"/>
    <p:sldId id="295" r:id="rId34"/>
    <p:sldId id="297" r:id="rId35"/>
    <p:sldId id="270" r:id="rId36"/>
    <p:sldId id="298" r:id="rId37"/>
    <p:sldId id="299" r:id="rId38"/>
    <p:sldId id="300"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3"/>
    <p:restoredTop sz="94681"/>
  </p:normalViewPr>
  <p:slideViewPr>
    <p:cSldViewPr snapToGrid="0" snapToObjects="1">
      <p:cViewPr varScale="1">
        <p:scale>
          <a:sx n="107" d="100"/>
          <a:sy n="107" d="100"/>
        </p:scale>
        <p:origin x="368"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61B9A-0FFA-0E40-8605-718FE4F8B65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02440D2-282A-244D-9C69-26A44A0E669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BC7955D-5AB7-854B-857D-0EC831BCFC33}"/>
              </a:ext>
            </a:extLst>
          </p:cNvPr>
          <p:cNvSpPr>
            <a:spLocks noGrp="1"/>
          </p:cNvSpPr>
          <p:nvPr>
            <p:ph type="dt" sz="half" idx="10"/>
          </p:nvPr>
        </p:nvSpPr>
        <p:spPr/>
        <p:txBody>
          <a:bodyPr/>
          <a:lstStyle/>
          <a:p>
            <a:fld id="{6EB1BC1A-B9BA-744A-ACFA-F67EAFED0A9E}" type="datetimeFigureOut">
              <a:rPr lang="en-US" smtClean="0"/>
              <a:t>5/24/20</a:t>
            </a:fld>
            <a:endParaRPr lang="en-US"/>
          </a:p>
        </p:txBody>
      </p:sp>
      <p:sp>
        <p:nvSpPr>
          <p:cNvPr id="5" name="Footer Placeholder 4">
            <a:extLst>
              <a:ext uri="{FF2B5EF4-FFF2-40B4-BE49-F238E27FC236}">
                <a16:creationId xmlns:a16="http://schemas.microsoft.com/office/drawing/2014/main" id="{B423C5E1-7635-754D-B7C7-38026FC7FB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0DBF44-0C78-E04B-BBED-6179D5E257C2}"/>
              </a:ext>
            </a:extLst>
          </p:cNvPr>
          <p:cNvSpPr>
            <a:spLocks noGrp="1"/>
          </p:cNvSpPr>
          <p:nvPr>
            <p:ph type="sldNum" sz="quarter" idx="12"/>
          </p:nvPr>
        </p:nvSpPr>
        <p:spPr/>
        <p:txBody>
          <a:bodyPr/>
          <a:lstStyle/>
          <a:p>
            <a:fld id="{6404E154-AFC3-2D48-9E97-8AE1B4D03661}" type="slidenum">
              <a:rPr lang="en-US" smtClean="0"/>
              <a:t>‹#›</a:t>
            </a:fld>
            <a:endParaRPr lang="en-US"/>
          </a:p>
        </p:txBody>
      </p:sp>
    </p:spTree>
    <p:extLst>
      <p:ext uri="{BB962C8B-B14F-4D97-AF65-F5344CB8AC3E}">
        <p14:creationId xmlns:p14="http://schemas.microsoft.com/office/powerpoint/2010/main" val="9807470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6592B-05C7-B445-B757-243FAAC7AB9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6A9609A-3677-FF44-B3DE-B516DD9AB36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CA9901-324C-964D-B45B-8231B71CE63B}"/>
              </a:ext>
            </a:extLst>
          </p:cNvPr>
          <p:cNvSpPr>
            <a:spLocks noGrp="1"/>
          </p:cNvSpPr>
          <p:nvPr>
            <p:ph type="dt" sz="half" idx="10"/>
          </p:nvPr>
        </p:nvSpPr>
        <p:spPr/>
        <p:txBody>
          <a:bodyPr/>
          <a:lstStyle/>
          <a:p>
            <a:fld id="{6EB1BC1A-B9BA-744A-ACFA-F67EAFED0A9E}" type="datetimeFigureOut">
              <a:rPr lang="en-US" smtClean="0"/>
              <a:t>5/24/20</a:t>
            </a:fld>
            <a:endParaRPr lang="en-US"/>
          </a:p>
        </p:txBody>
      </p:sp>
      <p:sp>
        <p:nvSpPr>
          <p:cNvPr id="5" name="Footer Placeholder 4">
            <a:extLst>
              <a:ext uri="{FF2B5EF4-FFF2-40B4-BE49-F238E27FC236}">
                <a16:creationId xmlns:a16="http://schemas.microsoft.com/office/drawing/2014/main" id="{BED727D4-2658-4E44-AC4C-746EC6C099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F53AF6-69C7-D749-8455-B58F93B78FB1}"/>
              </a:ext>
            </a:extLst>
          </p:cNvPr>
          <p:cNvSpPr>
            <a:spLocks noGrp="1"/>
          </p:cNvSpPr>
          <p:nvPr>
            <p:ph type="sldNum" sz="quarter" idx="12"/>
          </p:nvPr>
        </p:nvSpPr>
        <p:spPr/>
        <p:txBody>
          <a:bodyPr/>
          <a:lstStyle/>
          <a:p>
            <a:fld id="{6404E154-AFC3-2D48-9E97-8AE1B4D03661}" type="slidenum">
              <a:rPr lang="en-US" smtClean="0"/>
              <a:t>‹#›</a:t>
            </a:fld>
            <a:endParaRPr lang="en-US"/>
          </a:p>
        </p:txBody>
      </p:sp>
    </p:spTree>
    <p:extLst>
      <p:ext uri="{BB962C8B-B14F-4D97-AF65-F5344CB8AC3E}">
        <p14:creationId xmlns:p14="http://schemas.microsoft.com/office/powerpoint/2010/main" val="308294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1934C0-EDDD-3F4A-8610-91D841B6F97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473A74A-910B-3C4E-9A35-769CC18A25B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DCED31-C695-544A-9158-3FB4158C9D3C}"/>
              </a:ext>
            </a:extLst>
          </p:cNvPr>
          <p:cNvSpPr>
            <a:spLocks noGrp="1"/>
          </p:cNvSpPr>
          <p:nvPr>
            <p:ph type="dt" sz="half" idx="10"/>
          </p:nvPr>
        </p:nvSpPr>
        <p:spPr/>
        <p:txBody>
          <a:bodyPr/>
          <a:lstStyle/>
          <a:p>
            <a:fld id="{6EB1BC1A-B9BA-744A-ACFA-F67EAFED0A9E}" type="datetimeFigureOut">
              <a:rPr lang="en-US" smtClean="0"/>
              <a:t>5/24/20</a:t>
            </a:fld>
            <a:endParaRPr lang="en-US"/>
          </a:p>
        </p:txBody>
      </p:sp>
      <p:sp>
        <p:nvSpPr>
          <p:cNvPr id="5" name="Footer Placeholder 4">
            <a:extLst>
              <a:ext uri="{FF2B5EF4-FFF2-40B4-BE49-F238E27FC236}">
                <a16:creationId xmlns:a16="http://schemas.microsoft.com/office/drawing/2014/main" id="{1F19ED5C-CD21-0C48-A2AA-B2D5F7FC48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D80554-C1C5-0C4C-B01C-C42FD17ED877}"/>
              </a:ext>
            </a:extLst>
          </p:cNvPr>
          <p:cNvSpPr>
            <a:spLocks noGrp="1"/>
          </p:cNvSpPr>
          <p:nvPr>
            <p:ph type="sldNum" sz="quarter" idx="12"/>
          </p:nvPr>
        </p:nvSpPr>
        <p:spPr/>
        <p:txBody>
          <a:bodyPr/>
          <a:lstStyle/>
          <a:p>
            <a:fld id="{6404E154-AFC3-2D48-9E97-8AE1B4D03661}" type="slidenum">
              <a:rPr lang="en-US" smtClean="0"/>
              <a:t>‹#›</a:t>
            </a:fld>
            <a:endParaRPr lang="en-US"/>
          </a:p>
        </p:txBody>
      </p:sp>
    </p:spTree>
    <p:extLst>
      <p:ext uri="{BB962C8B-B14F-4D97-AF65-F5344CB8AC3E}">
        <p14:creationId xmlns:p14="http://schemas.microsoft.com/office/powerpoint/2010/main" val="3057432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333CA-6BA7-DB49-AB73-0F407CE0BE8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8A4E287-4E83-184C-BC5E-4273375B1C4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1C8E9C-E7AB-B14A-B63F-73FA42573EFE}"/>
              </a:ext>
            </a:extLst>
          </p:cNvPr>
          <p:cNvSpPr>
            <a:spLocks noGrp="1"/>
          </p:cNvSpPr>
          <p:nvPr>
            <p:ph type="dt" sz="half" idx="10"/>
          </p:nvPr>
        </p:nvSpPr>
        <p:spPr/>
        <p:txBody>
          <a:bodyPr/>
          <a:lstStyle/>
          <a:p>
            <a:fld id="{6EB1BC1A-B9BA-744A-ACFA-F67EAFED0A9E}" type="datetimeFigureOut">
              <a:rPr lang="en-US" smtClean="0"/>
              <a:t>5/24/20</a:t>
            </a:fld>
            <a:endParaRPr lang="en-US"/>
          </a:p>
        </p:txBody>
      </p:sp>
      <p:sp>
        <p:nvSpPr>
          <p:cNvPr id="5" name="Footer Placeholder 4">
            <a:extLst>
              <a:ext uri="{FF2B5EF4-FFF2-40B4-BE49-F238E27FC236}">
                <a16:creationId xmlns:a16="http://schemas.microsoft.com/office/drawing/2014/main" id="{703C4073-65DB-9646-888B-F2F1AEA7B8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74A7AC-740D-9C40-AC48-90A93546EB77}"/>
              </a:ext>
            </a:extLst>
          </p:cNvPr>
          <p:cNvSpPr>
            <a:spLocks noGrp="1"/>
          </p:cNvSpPr>
          <p:nvPr>
            <p:ph type="sldNum" sz="quarter" idx="12"/>
          </p:nvPr>
        </p:nvSpPr>
        <p:spPr/>
        <p:txBody>
          <a:bodyPr/>
          <a:lstStyle/>
          <a:p>
            <a:fld id="{6404E154-AFC3-2D48-9E97-8AE1B4D03661}" type="slidenum">
              <a:rPr lang="en-US" smtClean="0"/>
              <a:t>‹#›</a:t>
            </a:fld>
            <a:endParaRPr lang="en-US"/>
          </a:p>
        </p:txBody>
      </p:sp>
    </p:spTree>
    <p:extLst>
      <p:ext uri="{BB962C8B-B14F-4D97-AF65-F5344CB8AC3E}">
        <p14:creationId xmlns:p14="http://schemas.microsoft.com/office/powerpoint/2010/main" val="38578413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5AEFB-E411-884A-AF43-E9E92E5D428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CC797C4-8A80-FA48-9A51-8B6F4214FD5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A6BD5C6-9FED-CE4E-BE56-70082F7B4909}"/>
              </a:ext>
            </a:extLst>
          </p:cNvPr>
          <p:cNvSpPr>
            <a:spLocks noGrp="1"/>
          </p:cNvSpPr>
          <p:nvPr>
            <p:ph type="dt" sz="half" idx="10"/>
          </p:nvPr>
        </p:nvSpPr>
        <p:spPr/>
        <p:txBody>
          <a:bodyPr/>
          <a:lstStyle/>
          <a:p>
            <a:fld id="{6EB1BC1A-B9BA-744A-ACFA-F67EAFED0A9E}" type="datetimeFigureOut">
              <a:rPr lang="en-US" smtClean="0"/>
              <a:t>5/24/20</a:t>
            </a:fld>
            <a:endParaRPr lang="en-US"/>
          </a:p>
        </p:txBody>
      </p:sp>
      <p:sp>
        <p:nvSpPr>
          <p:cNvPr id="5" name="Footer Placeholder 4">
            <a:extLst>
              <a:ext uri="{FF2B5EF4-FFF2-40B4-BE49-F238E27FC236}">
                <a16:creationId xmlns:a16="http://schemas.microsoft.com/office/drawing/2014/main" id="{C9F606FC-EEE8-2D45-BCCC-24B69B6EF5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7A5A89-9FCE-464C-9CDF-20E3D523151B}"/>
              </a:ext>
            </a:extLst>
          </p:cNvPr>
          <p:cNvSpPr>
            <a:spLocks noGrp="1"/>
          </p:cNvSpPr>
          <p:nvPr>
            <p:ph type="sldNum" sz="quarter" idx="12"/>
          </p:nvPr>
        </p:nvSpPr>
        <p:spPr/>
        <p:txBody>
          <a:bodyPr/>
          <a:lstStyle/>
          <a:p>
            <a:fld id="{6404E154-AFC3-2D48-9E97-8AE1B4D03661}" type="slidenum">
              <a:rPr lang="en-US" smtClean="0"/>
              <a:t>‹#›</a:t>
            </a:fld>
            <a:endParaRPr lang="en-US"/>
          </a:p>
        </p:txBody>
      </p:sp>
    </p:spTree>
    <p:extLst>
      <p:ext uri="{BB962C8B-B14F-4D97-AF65-F5344CB8AC3E}">
        <p14:creationId xmlns:p14="http://schemas.microsoft.com/office/powerpoint/2010/main" val="33994709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0CEC3-F646-1E4E-AAB8-381072E2C22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5FF388C-C32E-FF49-9812-E61B717404B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9639FD6-81C8-364F-BEF4-98D58256973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208A3DC-8D33-8048-A109-A867E27EFB6D}"/>
              </a:ext>
            </a:extLst>
          </p:cNvPr>
          <p:cNvSpPr>
            <a:spLocks noGrp="1"/>
          </p:cNvSpPr>
          <p:nvPr>
            <p:ph type="dt" sz="half" idx="10"/>
          </p:nvPr>
        </p:nvSpPr>
        <p:spPr/>
        <p:txBody>
          <a:bodyPr/>
          <a:lstStyle/>
          <a:p>
            <a:fld id="{6EB1BC1A-B9BA-744A-ACFA-F67EAFED0A9E}" type="datetimeFigureOut">
              <a:rPr lang="en-US" smtClean="0"/>
              <a:t>5/24/20</a:t>
            </a:fld>
            <a:endParaRPr lang="en-US"/>
          </a:p>
        </p:txBody>
      </p:sp>
      <p:sp>
        <p:nvSpPr>
          <p:cNvPr id="6" name="Footer Placeholder 5">
            <a:extLst>
              <a:ext uri="{FF2B5EF4-FFF2-40B4-BE49-F238E27FC236}">
                <a16:creationId xmlns:a16="http://schemas.microsoft.com/office/drawing/2014/main" id="{3207B874-8046-9E47-9EA7-A7F94C09B0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F63DA4-98B5-5548-A4D0-71756EDD674E}"/>
              </a:ext>
            </a:extLst>
          </p:cNvPr>
          <p:cNvSpPr>
            <a:spLocks noGrp="1"/>
          </p:cNvSpPr>
          <p:nvPr>
            <p:ph type="sldNum" sz="quarter" idx="12"/>
          </p:nvPr>
        </p:nvSpPr>
        <p:spPr/>
        <p:txBody>
          <a:bodyPr/>
          <a:lstStyle/>
          <a:p>
            <a:fld id="{6404E154-AFC3-2D48-9E97-8AE1B4D03661}" type="slidenum">
              <a:rPr lang="en-US" smtClean="0"/>
              <a:t>‹#›</a:t>
            </a:fld>
            <a:endParaRPr lang="en-US"/>
          </a:p>
        </p:txBody>
      </p:sp>
    </p:spTree>
    <p:extLst>
      <p:ext uri="{BB962C8B-B14F-4D97-AF65-F5344CB8AC3E}">
        <p14:creationId xmlns:p14="http://schemas.microsoft.com/office/powerpoint/2010/main" val="24090196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757DB-F83C-334A-8AB7-D838D23ACB4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FC9A767-7728-364E-B42B-D36962E0B4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83457EE-BCE9-DC46-B9AE-431D73CD6AB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7B87B32-6967-D649-B719-C9C13CB6141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36FFA9F-284D-BD45-ABBF-29D936908C4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83CD5E9-559F-D443-B235-C010426CA2BB}"/>
              </a:ext>
            </a:extLst>
          </p:cNvPr>
          <p:cNvSpPr>
            <a:spLocks noGrp="1"/>
          </p:cNvSpPr>
          <p:nvPr>
            <p:ph type="dt" sz="half" idx="10"/>
          </p:nvPr>
        </p:nvSpPr>
        <p:spPr/>
        <p:txBody>
          <a:bodyPr/>
          <a:lstStyle/>
          <a:p>
            <a:fld id="{6EB1BC1A-B9BA-744A-ACFA-F67EAFED0A9E}" type="datetimeFigureOut">
              <a:rPr lang="en-US" smtClean="0"/>
              <a:t>5/24/20</a:t>
            </a:fld>
            <a:endParaRPr lang="en-US"/>
          </a:p>
        </p:txBody>
      </p:sp>
      <p:sp>
        <p:nvSpPr>
          <p:cNvPr id="8" name="Footer Placeholder 7">
            <a:extLst>
              <a:ext uri="{FF2B5EF4-FFF2-40B4-BE49-F238E27FC236}">
                <a16:creationId xmlns:a16="http://schemas.microsoft.com/office/drawing/2014/main" id="{5DF743CC-FE5C-4443-B30D-327A4915143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37D0338-B9EC-0F4A-95F2-D7D8BDBAB420}"/>
              </a:ext>
            </a:extLst>
          </p:cNvPr>
          <p:cNvSpPr>
            <a:spLocks noGrp="1"/>
          </p:cNvSpPr>
          <p:nvPr>
            <p:ph type="sldNum" sz="quarter" idx="12"/>
          </p:nvPr>
        </p:nvSpPr>
        <p:spPr/>
        <p:txBody>
          <a:bodyPr/>
          <a:lstStyle/>
          <a:p>
            <a:fld id="{6404E154-AFC3-2D48-9E97-8AE1B4D03661}" type="slidenum">
              <a:rPr lang="en-US" smtClean="0"/>
              <a:t>‹#›</a:t>
            </a:fld>
            <a:endParaRPr lang="en-US"/>
          </a:p>
        </p:txBody>
      </p:sp>
    </p:spTree>
    <p:extLst>
      <p:ext uri="{BB962C8B-B14F-4D97-AF65-F5344CB8AC3E}">
        <p14:creationId xmlns:p14="http://schemas.microsoft.com/office/powerpoint/2010/main" val="36475387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30AF5-B0DB-0B48-B05C-C661F47C97B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FBEADBC-516A-6A4B-A394-7EDBC98599DB}"/>
              </a:ext>
            </a:extLst>
          </p:cNvPr>
          <p:cNvSpPr>
            <a:spLocks noGrp="1"/>
          </p:cNvSpPr>
          <p:nvPr>
            <p:ph type="dt" sz="half" idx="10"/>
          </p:nvPr>
        </p:nvSpPr>
        <p:spPr/>
        <p:txBody>
          <a:bodyPr/>
          <a:lstStyle/>
          <a:p>
            <a:fld id="{6EB1BC1A-B9BA-744A-ACFA-F67EAFED0A9E}" type="datetimeFigureOut">
              <a:rPr lang="en-US" smtClean="0"/>
              <a:t>5/24/20</a:t>
            </a:fld>
            <a:endParaRPr lang="en-US"/>
          </a:p>
        </p:txBody>
      </p:sp>
      <p:sp>
        <p:nvSpPr>
          <p:cNvPr id="4" name="Footer Placeholder 3">
            <a:extLst>
              <a:ext uri="{FF2B5EF4-FFF2-40B4-BE49-F238E27FC236}">
                <a16:creationId xmlns:a16="http://schemas.microsoft.com/office/drawing/2014/main" id="{0274D608-D54E-5B4D-8787-3B4FFEB4429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1493A6C-3C2C-D142-A60D-3367B636E347}"/>
              </a:ext>
            </a:extLst>
          </p:cNvPr>
          <p:cNvSpPr>
            <a:spLocks noGrp="1"/>
          </p:cNvSpPr>
          <p:nvPr>
            <p:ph type="sldNum" sz="quarter" idx="12"/>
          </p:nvPr>
        </p:nvSpPr>
        <p:spPr/>
        <p:txBody>
          <a:bodyPr/>
          <a:lstStyle/>
          <a:p>
            <a:fld id="{6404E154-AFC3-2D48-9E97-8AE1B4D03661}" type="slidenum">
              <a:rPr lang="en-US" smtClean="0"/>
              <a:t>‹#›</a:t>
            </a:fld>
            <a:endParaRPr lang="en-US"/>
          </a:p>
        </p:txBody>
      </p:sp>
    </p:spTree>
    <p:extLst>
      <p:ext uri="{BB962C8B-B14F-4D97-AF65-F5344CB8AC3E}">
        <p14:creationId xmlns:p14="http://schemas.microsoft.com/office/powerpoint/2010/main" val="21832126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0087792-BFCB-DB4C-AFDC-E262F4B685C5}"/>
              </a:ext>
            </a:extLst>
          </p:cNvPr>
          <p:cNvSpPr>
            <a:spLocks noGrp="1"/>
          </p:cNvSpPr>
          <p:nvPr>
            <p:ph type="dt" sz="half" idx="10"/>
          </p:nvPr>
        </p:nvSpPr>
        <p:spPr/>
        <p:txBody>
          <a:bodyPr/>
          <a:lstStyle/>
          <a:p>
            <a:fld id="{6EB1BC1A-B9BA-744A-ACFA-F67EAFED0A9E}" type="datetimeFigureOut">
              <a:rPr lang="en-US" smtClean="0"/>
              <a:t>5/24/20</a:t>
            </a:fld>
            <a:endParaRPr lang="en-US"/>
          </a:p>
        </p:txBody>
      </p:sp>
      <p:sp>
        <p:nvSpPr>
          <p:cNvPr id="3" name="Footer Placeholder 2">
            <a:extLst>
              <a:ext uri="{FF2B5EF4-FFF2-40B4-BE49-F238E27FC236}">
                <a16:creationId xmlns:a16="http://schemas.microsoft.com/office/drawing/2014/main" id="{A4998F8F-24FC-2441-87D3-1C17927317A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E1DB4C3-792C-7342-AC31-6E4627011E22}"/>
              </a:ext>
            </a:extLst>
          </p:cNvPr>
          <p:cNvSpPr>
            <a:spLocks noGrp="1"/>
          </p:cNvSpPr>
          <p:nvPr>
            <p:ph type="sldNum" sz="quarter" idx="12"/>
          </p:nvPr>
        </p:nvSpPr>
        <p:spPr/>
        <p:txBody>
          <a:bodyPr/>
          <a:lstStyle/>
          <a:p>
            <a:fld id="{6404E154-AFC3-2D48-9E97-8AE1B4D03661}" type="slidenum">
              <a:rPr lang="en-US" smtClean="0"/>
              <a:t>‹#›</a:t>
            </a:fld>
            <a:endParaRPr lang="en-US"/>
          </a:p>
        </p:txBody>
      </p:sp>
    </p:spTree>
    <p:extLst>
      <p:ext uri="{BB962C8B-B14F-4D97-AF65-F5344CB8AC3E}">
        <p14:creationId xmlns:p14="http://schemas.microsoft.com/office/powerpoint/2010/main" val="19981501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8D3B1-DD95-434D-B9F1-0BC27D6303A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09BE1B8-8405-5C43-8787-403B81F67E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22B5E7A-088A-474C-8114-866E09281C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CA8CE7A-6916-F044-BDFC-F9DCD837300C}"/>
              </a:ext>
            </a:extLst>
          </p:cNvPr>
          <p:cNvSpPr>
            <a:spLocks noGrp="1"/>
          </p:cNvSpPr>
          <p:nvPr>
            <p:ph type="dt" sz="half" idx="10"/>
          </p:nvPr>
        </p:nvSpPr>
        <p:spPr/>
        <p:txBody>
          <a:bodyPr/>
          <a:lstStyle/>
          <a:p>
            <a:fld id="{6EB1BC1A-B9BA-744A-ACFA-F67EAFED0A9E}" type="datetimeFigureOut">
              <a:rPr lang="en-US" smtClean="0"/>
              <a:t>5/24/20</a:t>
            </a:fld>
            <a:endParaRPr lang="en-US"/>
          </a:p>
        </p:txBody>
      </p:sp>
      <p:sp>
        <p:nvSpPr>
          <p:cNvPr id="6" name="Footer Placeholder 5">
            <a:extLst>
              <a:ext uri="{FF2B5EF4-FFF2-40B4-BE49-F238E27FC236}">
                <a16:creationId xmlns:a16="http://schemas.microsoft.com/office/drawing/2014/main" id="{4FBDF369-355B-564B-A22D-F572C2CCC8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FB9C9CA-CD5A-594D-B616-BD15EDE02C44}"/>
              </a:ext>
            </a:extLst>
          </p:cNvPr>
          <p:cNvSpPr>
            <a:spLocks noGrp="1"/>
          </p:cNvSpPr>
          <p:nvPr>
            <p:ph type="sldNum" sz="quarter" idx="12"/>
          </p:nvPr>
        </p:nvSpPr>
        <p:spPr/>
        <p:txBody>
          <a:bodyPr/>
          <a:lstStyle/>
          <a:p>
            <a:fld id="{6404E154-AFC3-2D48-9E97-8AE1B4D03661}" type="slidenum">
              <a:rPr lang="en-US" smtClean="0"/>
              <a:t>‹#›</a:t>
            </a:fld>
            <a:endParaRPr lang="en-US"/>
          </a:p>
        </p:txBody>
      </p:sp>
    </p:spTree>
    <p:extLst>
      <p:ext uri="{BB962C8B-B14F-4D97-AF65-F5344CB8AC3E}">
        <p14:creationId xmlns:p14="http://schemas.microsoft.com/office/powerpoint/2010/main" val="18948939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8C050-5AD9-AE4E-A720-0A7FD6B6EF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2304A87-CA7C-1F45-81DE-B3037553AE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659106B-DBB4-2C40-A186-45C45E9157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A296D82-C64D-704C-ADFA-9C7A9D277B9C}"/>
              </a:ext>
            </a:extLst>
          </p:cNvPr>
          <p:cNvSpPr>
            <a:spLocks noGrp="1"/>
          </p:cNvSpPr>
          <p:nvPr>
            <p:ph type="dt" sz="half" idx="10"/>
          </p:nvPr>
        </p:nvSpPr>
        <p:spPr/>
        <p:txBody>
          <a:bodyPr/>
          <a:lstStyle/>
          <a:p>
            <a:fld id="{6EB1BC1A-B9BA-744A-ACFA-F67EAFED0A9E}" type="datetimeFigureOut">
              <a:rPr lang="en-US" smtClean="0"/>
              <a:t>5/24/20</a:t>
            </a:fld>
            <a:endParaRPr lang="en-US"/>
          </a:p>
        </p:txBody>
      </p:sp>
      <p:sp>
        <p:nvSpPr>
          <p:cNvPr id="6" name="Footer Placeholder 5">
            <a:extLst>
              <a:ext uri="{FF2B5EF4-FFF2-40B4-BE49-F238E27FC236}">
                <a16:creationId xmlns:a16="http://schemas.microsoft.com/office/drawing/2014/main" id="{F8C9EC04-9143-B449-94DD-505B32137E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843780-43FB-F743-A631-54A16BB841BF}"/>
              </a:ext>
            </a:extLst>
          </p:cNvPr>
          <p:cNvSpPr>
            <a:spLocks noGrp="1"/>
          </p:cNvSpPr>
          <p:nvPr>
            <p:ph type="sldNum" sz="quarter" idx="12"/>
          </p:nvPr>
        </p:nvSpPr>
        <p:spPr/>
        <p:txBody>
          <a:bodyPr/>
          <a:lstStyle/>
          <a:p>
            <a:fld id="{6404E154-AFC3-2D48-9E97-8AE1B4D03661}" type="slidenum">
              <a:rPr lang="en-US" smtClean="0"/>
              <a:t>‹#›</a:t>
            </a:fld>
            <a:endParaRPr lang="en-US"/>
          </a:p>
        </p:txBody>
      </p:sp>
    </p:spTree>
    <p:extLst>
      <p:ext uri="{BB962C8B-B14F-4D97-AF65-F5344CB8AC3E}">
        <p14:creationId xmlns:p14="http://schemas.microsoft.com/office/powerpoint/2010/main" val="8595333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48DED49-B31C-E243-AD37-31D618DC6F2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DBB9FFC-2D14-5743-B011-6D5AEA197F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4864BF-7AF0-064C-AC06-1E8D596C86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B1BC1A-B9BA-744A-ACFA-F67EAFED0A9E}" type="datetimeFigureOut">
              <a:rPr lang="en-US" smtClean="0"/>
              <a:t>5/24/20</a:t>
            </a:fld>
            <a:endParaRPr lang="en-US"/>
          </a:p>
        </p:txBody>
      </p:sp>
      <p:sp>
        <p:nvSpPr>
          <p:cNvPr id="5" name="Footer Placeholder 4">
            <a:extLst>
              <a:ext uri="{FF2B5EF4-FFF2-40B4-BE49-F238E27FC236}">
                <a16:creationId xmlns:a16="http://schemas.microsoft.com/office/drawing/2014/main" id="{EF1B19C4-EC34-634C-9A65-92B677AD371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E918032-782D-F54F-AEC1-414E90B850E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04E154-AFC3-2D48-9E97-8AE1B4D03661}" type="slidenum">
              <a:rPr lang="en-US" smtClean="0"/>
              <a:t>‹#›</a:t>
            </a:fld>
            <a:endParaRPr lang="en-US"/>
          </a:p>
        </p:txBody>
      </p:sp>
    </p:spTree>
    <p:extLst>
      <p:ext uri="{BB962C8B-B14F-4D97-AF65-F5344CB8AC3E}">
        <p14:creationId xmlns:p14="http://schemas.microsoft.com/office/powerpoint/2010/main" val="35196008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1194F-DAFD-7F42-90CC-58B51C111B82}"/>
              </a:ext>
            </a:extLst>
          </p:cNvPr>
          <p:cNvSpPr>
            <a:spLocks noGrp="1"/>
          </p:cNvSpPr>
          <p:nvPr>
            <p:ph type="ctrTitle"/>
          </p:nvPr>
        </p:nvSpPr>
        <p:spPr>
          <a:xfrm>
            <a:off x="0" y="1698171"/>
            <a:ext cx="5343896" cy="4204525"/>
          </a:xfrm>
        </p:spPr>
        <p:txBody>
          <a:bodyPr>
            <a:normAutofit fontScale="90000"/>
          </a:bodyPr>
          <a:lstStyle/>
          <a:p>
            <a:r>
              <a:rPr lang="en-ZW" sz="8000" b="1" dirty="0"/>
              <a:t>Focus on Prophecy</a:t>
            </a:r>
            <a:br>
              <a:rPr lang="en-ZW" sz="8000" b="1" dirty="0">
                <a:effectLst/>
              </a:rPr>
            </a:br>
            <a:r>
              <a:rPr lang="en-ZW" sz="8000" b="1" cap="all" dirty="0"/>
              <a:t>GUIDE 14</a:t>
            </a:r>
            <a:br>
              <a:rPr lang="en-ZW" cap="all" dirty="0"/>
            </a:br>
            <a:endParaRPr lang="en-US" dirty="0"/>
          </a:p>
        </p:txBody>
      </p:sp>
      <p:pic>
        <p:nvPicPr>
          <p:cNvPr id="4" name="Picture 3">
            <a:extLst>
              <a:ext uri="{FF2B5EF4-FFF2-40B4-BE49-F238E27FC236}">
                <a16:creationId xmlns:a16="http://schemas.microsoft.com/office/drawing/2014/main" id="{EBBE8E92-DFAD-BB48-919F-23E0C703F8DE}"/>
              </a:ext>
            </a:extLst>
          </p:cNvPr>
          <p:cNvPicPr>
            <a:picLocks noChangeAspect="1"/>
          </p:cNvPicPr>
          <p:nvPr/>
        </p:nvPicPr>
        <p:blipFill>
          <a:blip r:embed="rId2"/>
          <a:stretch>
            <a:fillRect/>
          </a:stretch>
        </p:blipFill>
        <p:spPr>
          <a:xfrm>
            <a:off x="5334000" y="0"/>
            <a:ext cx="6858000" cy="6858000"/>
          </a:xfrm>
          <a:prstGeom prst="rect">
            <a:avLst/>
          </a:prstGeom>
        </p:spPr>
      </p:pic>
    </p:spTree>
    <p:extLst>
      <p:ext uri="{BB962C8B-B14F-4D97-AF65-F5344CB8AC3E}">
        <p14:creationId xmlns:p14="http://schemas.microsoft.com/office/powerpoint/2010/main" val="14907023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47921-48BE-C940-AA9C-577A5769ACBB}"/>
              </a:ext>
            </a:extLst>
          </p:cNvPr>
          <p:cNvSpPr>
            <a:spLocks noGrp="1"/>
          </p:cNvSpPr>
          <p:nvPr>
            <p:ph type="title"/>
          </p:nvPr>
        </p:nvSpPr>
        <p:spPr>
          <a:xfrm>
            <a:off x="0" y="1"/>
            <a:ext cx="12192000" cy="629392"/>
          </a:xfrm>
        </p:spPr>
        <p:txBody>
          <a:bodyPr>
            <a:normAutofit/>
          </a:bodyPr>
          <a:lstStyle/>
          <a:p>
            <a:r>
              <a:rPr lang="en-ZW" sz="2800" b="1" dirty="0"/>
              <a:t>Battle Number 1: Introduction to Satan’s Murderous Tactics—Jesus attacked!</a:t>
            </a:r>
            <a:endParaRPr lang="en-US" sz="2800" b="1" dirty="0"/>
          </a:p>
        </p:txBody>
      </p:sp>
      <p:sp>
        <p:nvSpPr>
          <p:cNvPr id="3" name="Content Placeholder 2">
            <a:extLst>
              <a:ext uri="{FF2B5EF4-FFF2-40B4-BE49-F238E27FC236}">
                <a16:creationId xmlns:a16="http://schemas.microsoft.com/office/drawing/2014/main" id="{23611E03-B26D-5743-877E-A4D7DE4EF37B}"/>
              </a:ext>
            </a:extLst>
          </p:cNvPr>
          <p:cNvSpPr>
            <a:spLocks noGrp="1"/>
          </p:cNvSpPr>
          <p:nvPr>
            <p:ph idx="1"/>
          </p:nvPr>
        </p:nvSpPr>
        <p:spPr>
          <a:xfrm>
            <a:off x="0" y="629392"/>
            <a:ext cx="12192000" cy="6228607"/>
          </a:xfrm>
        </p:spPr>
        <p:txBody>
          <a:bodyPr>
            <a:normAutofit fontScale="92500" lnSpcReduction="10000"/>
          </a:bodyPr>
          <a:lstStyle/>
          <a:p>
            <a:r>
              <a:rPr lang="en-ZW" sz="3200" b="1" dirty="0"/>
              <a:t>When the virgin Mary was about to be delivered of the Christ child, the Roman king Herod plotted to have this rival to his throne killed quietly. But God foiled his plan. </a:t>
            </a:r>
          </a:p>
          <a:p>
            <a:r>
              <a:rPr lang="en-ZW" sz="3200" b="1" dirty="0"/>
              <a:t>Through a dream He warned the wise men, who’d just paid homage to Jesus in Bethlehem, to tell Herod nothing about the location of the baby. </a:t>
            </a:r>
          </a:p>
          <a:p>
            <a:r>
              <a:rPr lang="en-ZW" sz="3200" b="1" dirty="0"/>
              <a:t>Herod panicked and ordered every baby boy under two years of age in Bethlehem to be murdered. Mary, Joseph, and Jesus escaped into Egypt (Matthew 2:1-15). Behind this terrible atrocity we can see Satan’s fury against his rival, Christ.</a:t>
            </a:r>
          </a:p>
          <a:p>
            <a:r>
              <a:rPr lang="en-ZW" sz="3200" b="1" dirty="0"/>
              <a:t>Thirty-three years later Satan was still at it. Another Roman ruler, Pontius Pilate, ordered Jesus nailed to the cross on the hill Calvary. </a:t>
            </a:r>
          </a:p>
          <a:p>
            <a:r>
              <a:rPr lang="en-ZW" sz="3200" b="1" dirty="0"/>
              <a:t>Centuries later, the official church itself, which had become powerful in Rome, acted on behalf of the great red dragon mercilessly persecuting some of Christ’s most devoted followers.</a:t>
            </a:r>
          </a:p>
          <a:p>
            <a:endParaRPr lang="en-US" dirty="0"/>
          </a:p>
        </p:txBody>
      </p:sp>
    </p:spTree>
    <p:extLst>
      <p:ext uri="{BB962C8B-B14F-4D97-AF65-F5344CB8AC3E}">
        <p14:creationId xmlns:p14="http://schemas.microsoft.com/office/powerpoint/2010/main" val="7116812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47921-48BE-C940-AA9C-577A5769ACBB}"/>
              </a:ext>
            </a:extLst>
          </p:cNvPr>
          <p:cNvSpPr>
            <a:spLocks noGrp="1"/>
          </p:cNvSpPr>
          <p:nvPr>
            <p:ph type="title"/>
          </p:nvPr>
        </p:nvSpPr>
        <p:spPr>
          <a:xfrm>
            <a:off x="0" y="1"/>
            <a:ext cx="12192000" cy="629392"/>
          </a:xfrm>
        </p:spPr>
        <p:txBody>
          <a:bodyPr>
            <a:normAutofit/>
          </a:bodyPr>
          <a:lstStyle/>
          <a:p>
            <a:r>
              <a:rPr lang="en-ZW" sz="2800" b="1" dirty="0"/>
              <a:t>Battle Number 1: Introduction to Satan’s Murderous Tactics—Jesus attacked!</a:t>
            </a:r>
            <a:endParaRPr lang="en-US" sz="2800" b="1" dirty="0"/>
          </a:p>
        </p:txBody>
      </p:sp>
      <p:sp>
        <p:nvSpPr>
          <p:cNvPr id="3" name="Content Placeholder 2">
            <a:extLst>
              <a:ext uri="{FF2B5EF4-FFF2-40B4-BE49-F238E27FC236}">
                <a16:creationId xmlns:a16="http://schemas.microsoft.com/office/drawing/2014/main" id="{23611E03-B26D-5743-877E-A4D7DE4EF37B}"/>
              </a:ext>
            </a:extLst>
          </p:cNvPr>
          <p:cNvSpPr>
            <a:spLocks noGrp="1"/>
          </p:cNvSpPr>
          <p:nvPr>
            <p:ph idx="1"/>
          </p:nvPr>
        </p:nvSpPr>
        <p:spPr>
          <a:xfrm>
            <a:off x="0" y="629392"/>
            <a:ext cx="12192000" cy="6228607"/>
          </a:xfrm>
        </p:spPr>
        <p:txBody>
          <a:bodyPr>
            <a:normAutofit/>
          </a:bodyPr>
          <a:lstStyle/>
          <a:p>
            <a:r>
              <a:rPr lang="en-ZW" sz="3600" b="1" dirty="0"/>
              <a:t>In spite of the dragon’s efforts to destroy Jesus and His followers, the prophecy says that the woman’s Child “was to rule all nations with a rod of iron” (vs. 5). </a:t>
            </a:r>
          </a:p>
          <a:p>
            <a:r>
              <a:rPr lang="en-ZW" sz="3600" b="1" dirty="0"/>
              <a:t>God is in control; Jesus rules in human affairs. </a:t>
            </a:r>
          </a:p>
          <a:p>
            <a:r>
              <a:rPr lang="en-ZW" sz="3600" b="1" dirty="0"/>
              <a:t>And He will rule in your life as well if you will allow Him to.</a:t>
            </a:r>
          </a:p>
          <a:p>
            <a:r>
              <a:rPr lang="en-ZW" sz="3600" b="1" dirty="0"/>
              <a:t>What does the woman—God’s true church—do when she is persecuted by the dragon? </a:t>
            </a:r>
          </a:p>
          <a:p>
            <a:r>
              <a:rPr lang="en-ZW" sz="3600" b="1" dirty="0"/>
              <a:t>“Then the woman fled into the wilderness, where she has a place prepared by God, that they should feed her there one thousand two hundred and sixty days” (vs. 6).  </a:t>
            </a:r>
          </a:p>
          <a:p>
            <a:endParaRPr lang="en-US" dirty="0"/>
          </a:p>
        </p:txBody>
      </p:sp>
    </p:spTree>
    <p:extLst>
      <p:ext uri="{BB962C8B-B14F-4D97-AF65-F5344CB8AC3E}">
        <p14:creationId xmlns:p14="http://schemas.microsoft.com/office/powerpoint/2010/main" val="1458150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47921-48BE-C940-AA9C-577A5769ACBB}"/>
              </a:ext>
            </a:extLst>
          </p:cNvPr>
          <p:cNvSpPr>
            <a:spLocks noGrp="1"/>
          </p:cNvSpPr>
          <p:nvPr>
            <p:ph type="title"/>
          </p:nvPr>
        </p:nvSpPr>
        <p:spPr>
          <a:xfrm>
            <a:off x="0" y="1"/>
            <a:ext cx="12192000" cy="629392"/>
          </a:xfrm>
        </p:spPr>
        <p:txBody>
          <a:bodyPr>
            <a:normAutofit/>
          </a:bodyPr>
          <a:lstStyle/>
          <a:p>
            <a:r>
              <a:rPr lang="en-ZW" sz="2800" b="1" dirty="0"/>
              <a:t>Battle Number 1: Introduction to Satan’s Murderous Tactics—Jesus attacked!</a:t>
            </a:r>
            <a:endParaRPr lang="en-US" sz="2800" b="1" dirty="0"/>
          </a:p>
        </p:txBody>
      </p:sp>
      <p:sp>
        <p:nvSpPr>
          <p:cNvPr id="3" name="Content Placeholder 2">
            <a:extLst>
              <a:ext uri="{FF2B5EF4-FFF2-40B4-BE49-F238E27FC236}">
                <a16:creationId xmlns:a16="http://schemas.microsoft.com/office/drawing/2014/main" id="{23611E03-B26D-5743-877E-A4D7DE4EF37B}"/>
              </a:ext>
            </a:extLst>
          </p:cNvPr>
          <p:cNvSpPr>
            <a:spLocks noGrp="1"/>
          </p:cNvSpPr>
          <p:nvPr>
            <p:ph idx="1"/>
          </p:nvPr>
        </p:nvSpPr>
        <p:spPr>
          <a:xfrm>
            <a:off x="0" y="629392"/>
            <a:ext cx="12192000" cy="6228607"/>
          </a:xfrm>
        </p:spPr>
        <p:txBody>
          <a:bodyPr>
            <a:normAutofit/>
          </a:bodyPr>
          <a:lstStyle/>
          <a:p>
            <a:r>
              <a:rPr lang="en-ZW" sz="3600" b="1" dirty="0"/>
              <a:t>The church entered a 1,260-day wilderness period which we learned is 1,260 years in prophetic time (see Daniel 7:25, Revelation 11:2, 3). </a:t>
            </a:r>
          </a:p>
          <a:p>
            <a:r>
              <a:rPr lang="en-ZW" sz="3600" b="1" dirty="0"/>
              <a:t>As we’ve seen, this period falls between A.D. 538 and 1798. During this time, the Roman church persecuted those believers who did not accept her authority and doctrines. </a:t>
            </a:r>
          </a:p>
          <a:p>
            <a:r>
              <a:rPr lang="en-ZW" sz="3600" b="1" dirty="0"/>
              <a:t>It was a great time of trial. </a:t>
            </a:r>
          </a:p>
          <a:p>
            <a:r>
              <a:rPr lang="en-ZW" sz="3600" b="1" dirty="0"/>
              <a:t>But many testimonies from those years show us that God had His arms of love around His faithful followers during their wilderness experience. </a:t>
            </a:r>
          </a:p>
          <a:p>
            <a:r>
              <a:rPr lang="en-ZW" sz="3600" b="1" dirty="0"/>
              <a:t>God still cared.</a:t>
            </a:r>
          </a:p>
          <a:p>
            <a:endParaRPr lang="en-US" dirty="0"/>
          </a:p>
        </p:txBody>
      </p:sp>
    </p:spTree>
    <p:extLst>
      <p:ext uri="{BB962C8B-B14F-4D97-AF65-F5344CB8AC3E}">
        <p14:creationId xmlns:p14="http://schemas.microsoft.com/office/powerpoint/2010/main" val="42536637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47921-48BE-C940-AA9C-577A5769ACBB}"/>
              </a:ext>
            </a:extLst>
          </p:cNvPr>
          <p:cNvSpPr>
            <a:spLocks noGrp="1"/>
          </p:cNvSpPr>
          <p:nvPr>
            <p:ph type="title"/>
          </p:nvPr>
        </p:nvSpPr>
        <p:spPr>
          <a:xfrm>
            <a:off x="0" y="1"/>
            <a:ext cx="12192000" cy="629392"/>
          </a:xfrm>
        </p:spPr>
        <p:txBody>
          <a:bodyPr>
            <a:normAutofit/>
          </a:bodyPr>
          <a:lstStyle/>
          <a:p>
            <a:r>
              <a:rPr lang="en-ZW" sz="2800" b="1" dirty="0"/>
              <a:t>Battle Number 1: Introduction to Satan’s Murderous Tactics—Jesus attacked!</a:t>
            </a:r>
            <a:endParaRPr lang="en-US" sz="2800" b="1" dirty="0"/>
          </a:p>
        </p:txBody>
      </p:sp>
      <p:sp>
        <p:nvSpPr>
          <p:cNvPr id="3" name="Content Placeholder 2">
            <a:extLst>
              <a:ext uri="{FF2B5EF4-FFF2-40B4-BE49-F238E27FC236}">
                <a16:creationId xmlns:a16="http://schemas.microsoft.com/office/drawing/2014/main" id="{23611E03-B26D-5743-877E-A4D7DE4EF37B}"/>
              </a:ext>
            </a:extLst>
          </p:cNvPr>
          <p:cNvSpPr>
            <a:spLocks noGrp="1"/>
          </p:cNvSpPr>
          <p:nvPr>
            <p:ph idx="1"/>
          </p:nvPr>
        </p:nvSpPr>
        <p:spPr>
          <a:xfrm>
            <a:off x="0" y="629392"/>
            <a:ext cx="12192000" cy="6228607"/>
          </a:xfrm>
        </p:spPr>
        <p:txBody>
          <a:bodyPr>
            <a:normAutofit/>
          </a:bodyPr>
          <a:lstStyle/>
          <a:p>
            <a:r>
              <a:rPr lang="en-ZW" sz="3600" b="1" i="1" dirty="0"/>
              <a:t>Have you ever had what you would call a wilderness experience, a time when it seemed the ruthless red dragon, Satan, was trying to destroy you or mess up your life? If so, how did you react?</a:t>
            </a:r>
            <a:endParaRPr lang="en-ZW" sz="3600" b="1" dirty="0"/>
          </a:p>
          <a:p>
            <a:r>
              <a:rPr lang="en-ZW" sz="3600" b="1" dirty="0"/>
              <a:t>The bottom line of this dramatic story is that Jesus won the battle with Satan! Jesus died on the cross, but then He rose from the grave and ascended to heaven. </a:t>
            </a:r>
          </a:p>
          <a:p>
            <a:r>
              <a:rPr lang="en-ZW" sz="3600" b="1" dirty="0"/>
              <a:t>He is ministering on behalf of each one of us in those heavenly courts to this very day. </a:t>
            </a:r>
          </a:p>
          <a:p>
            <a:r>
              <a:rPr lang="en-ZW" sz="3600" b="1" dirty="0"/>
              <a:t>He ends up ruling the nations. </a:t>
            </a:r>
          </a:p>
          <a:p>
            <a:r>
              <a:rPr lang="en-ZW" sz="3600" b="1" dirty="0"/>
              <a:t>That means there is victory for you and me!</a:t>
            </a:r>
          </a:p>
          <a:p>
            <a:endParaRPr lang="en-US" dirty="0"/>
          </a:p>
        </p:txBody>
      </p:sp>
    </p:spTree>
    <p:extLst>
      <p:ext uri="{BB962C8B-B14F-4D97-AF65-F5344CB8AC3E}">
        <p14:creationId xmlns:p14="http://schemas.microsoft.com/office/powerpoint/2010/main" val="4055323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1E7FF-FCBC-6B46-85B6-4B81D9CFAA66}"/>
              </a:ext>
            </a:extLst>
          </p:cNvPr>
          <p:cNvSpPr>
            <a:spLocks noGrp="1"/>
          </p:cNvSpPr>
          <p:nvPr>
            <p:ph type="title"/>
          </p:nvPr>
        </p:nvSpPr>
        <p:spPr>
          <a:xfrm>
            <a:off x="0" y="0"/>
            <a:ext cx="12192000" cy="653143"/>
          </a:xfrm>
        </p:spPr>
        <p:txBody>
          <a:bodyPr>
            <a:normAutofit fontScale="90000"/>
          </a:bodyPr>
          <a:lstStyle/>
          <a:p>
            <a:r>
              <a:rPr lang="en-ZW" dirty="0"/>
              <a:t>Battle Number 2: War in Heaven</a:t>
            </a:r>
            <a:endParaRPr lang="en-US" dirty="0"/>
          </a:p>
        </p:txBody>
      </p:sp>
      <p:sp>
        <p:nvSpPr>
          <p:cNvPr id="3" name="Content Placeholder 2">
            <a:extLst>
              <a:ext uri="{FF2B5EF4-FFF2-40B4-BE49-F238E27FC236}">
                <a16:creationId xmlns:a16="http://schemas.microsoft.com/office/drawing/2014/main" id="{7ABBF3A6-B468-5248-ABB4-D464FF9BA797}"/>
              </a:ext>
            </a:extLst>
          </p:cNvPr>
          <p:cNvSpPr>
            <a:spLocks noGrp="1"/>
          </p:cNvSpPr>
          <p:nvPr>
            <p:ph idx="1"/>
          </p:nvPr>
        </p:nvSpPr>
        <p:spPr>
          <a:xfrm>
            <a:off x="0" y="653142"/>
            <a:ext cx="12192000" cy="6204857"/>
          </a:xfrm>
        </p:spPr>
        <p:txBody>
          <a:bodyPr>
            <a:normAutofit fontScale="92500"/>
          </a:bodyPr>
          <a:lstStyle/>
          <a:p>
            <a:r>
              <a:rPr lang="en-ZW" b="1" cap="all" dirty="0"/>
              <a:t>READ REVELATION 12:7-12.: </a:t>
            </a:r>
            <a:r>
              <a:rPr lang="en-ZW" sz="3600" b="1" dirty="0"/>
              <a:t>The conflict we just read about in verses 1–6 actually stretches back further in time than the birth of Jesus. </a:t>
            </a:r>
          </a:p>
          <a:p>
            <a:r>
              <a:rPr lang="en-ZW" sz="3600" b="1" dirty="0"/>
              <a:t>The reason there is war on Earth is because there was first war in heaven. Long ago, a glorious angel named Lucifer openly rebelled against God. </a:t>
            </a:r>
          </a:p>
          <a:p>
            <a:r>
              <a:rPr lang="en-ZW" sz="3600" b="1" dirty="0"/>
              <a:t>He’d been given the power of choice just like all of God’s perfectly created beings. The power of choice includes the power to make bad choices. </a:t>
            </a:r>
          </a:p>
          <a:p>
            <a:r>
              <a:rPr lang="en-ZW" sz="3600" b="1" dirty="0"/>
              <a:t>Lucifer’s tragic choice was the seed that grew into all the cruelty and suffering that surround us. </a:t>
            </a:r>
          </a:p>
          <a:p>
            <a:r>
              <a:rPr lang="en-ZW" sz="3600" b="1" dirty="0"/>
              <a:t>God would not force Lucifer to obey Him because love just can’t be forced. It has to be offered freely.</a:t>
            </a:r>
          </a:p>
          <a:p>
            <a:endParaRPr lang="en-US" dirty="0"/>
          </a:p>
        </p:txBody>
      </p:sp>
    </p:spTree>
    <p:extLst>
      <p:ext uri="{BB962C8B-B14F-4D97-AF65-F5344CB8AC3E}">
        <p14:creationId xmlns:p14="http://schemas.microsoft.com/office/powerpoint/2010/main" val="34494792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1E7FF-FCBC-6B46-85B6-4B81D9CFAA66}"/>
              </a:ext>
            </a:extLst>
          </p:cNvPr>
          <p:cNvSpPr>
            <a:spLocks noGrp="1"/>
          </p:cNvSpPr>
          <p:nvPr>
            <p:ph type="title"/>
          </p:nvPr>
        </p:nvSpPr>
        <p:spPr>
          <a:xfrm>
            <a:off x="0" y="0"/>
            <a:ext cx="12192000" cy="653143"/>
          </a:xfrm>
        </p:spPr>
        <p:txBody>
          <a:bodyPr>
            <a:normAutofit fontScale="90000"/>
          </a:bodyPr>
          <a:lstStyle/>
          <a:p>
            <a:r>
              <a:rPr lang="en-ZW" dirty="0"/>
              <a:t>Battle Number 2: War in Heaven</a:t>
            </a:r>
            <a:endParaRPr lang="en-US" dirty="0"/>
          </a:p>
        </p:txBody>
      </p:sp>
      <p:sp>
        <p:nvSpPr>
          <p:cNvPr id="3" name="Content Placeholder 2">
            <a:extLst>
              <a:ext uri="{FF2B5EF4-FFF2-40B4-BE49-F238E27FC236}">
                <a16:creationId xmlns:a16="http://schemas.microsoft.com/office/drawing/2014/main" id="{7ABBF3A6-B468-5248-ABB4-D464FF9BA797}"/>
              </a:ext>
            </a:extLst>
          </p:cNvPr>
          <p:cNvSpPr>
            <a:spLocks noGrp="1"/>
          </p:cNvSpPr>
          <p:nvPr>
            <p:ph idx="1"/>
          </p:nvPr>
        </p:nvSpPr>
        <p:spPr>
          <a:xfrm>
            <a:off x="0" y="653142"/>
            <a:ext cx="12192000" cy="6204857"/>
          </a:xfrm>
        </p:spPr>
        <p:txBody>
          <a:bodyPr>
            <a:normAutofit/>
          </a:bodyPr>
          <a:lstStyle/>
          <a:p>
            <a:r>
              <a:rPr lang="en-ZW" sz="4000" b="1" dirty="0"/>
              <a:t>Here is what the Bible says about the war that took place in heaven when Lucifer rebelled: </a:t>
            </a:r>
          </a:p>
          <a:p>
            <a:r>
              <a:rPr lang="en-ZW" sz="4000" b="1" dirty="0"/>
              <a:t>“War broke out in heaven: Michael and his angels fought with the dragon; and the dragon and his angels fought, but they did not prevail, nor was a place found for them in heaven any longer. </a:t>
            </a:r>
          </a:p>
          <a:p>
            <a:r>
              <a:rPr lang="en-ZW" sz="4000" b="1" dirty="0"/>
              <a:t>So the great dragon was cast out, that serpent of old, called the Devil and Satan, who deceives the whole world; he was cast to the earth, and his angels were cast out with him” (vss. 7-9).</a:t>
            </a:r>
          </a:p>
          <a:p>
            <a:endParaRPr lang="en-US" dirty="0"/>
          </a:p>
        </p:txBody>
      </p:sp>
    </p:spTree>
    <p:extLst>
      <p:ext uri="{BB962C8B-B14F-4D97-AF65-F5344CB8AC3E}">
        <p14:creationId xmlns:p14="http://schemas.microsoft.com/office/powerpoint/2010/main" val="23404510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1E7FF-FCBC-6B46-85B6-4B81D9CFAA66}"/>
              </a:ext>
            </a:extLst>
          </p:cNvPr>
          <p:cNvSpPr>
            <a:spLocks noGrp="1"/>
          </p:cNvSpPr>
          <p:nvPr>
            <p:ph type="title"/>
          </p:nvPr>
        </p:nvSpPr>
        <p:spPr>
          <a:xfrm>
            <a:off x="0" y="0"/>
            <a:ext cx="12192000" cy="653143"/>
          </a:xfrm>
        </p:spPr>
        <p:txBody>
          <a:bodyPr>
            <a:normAutofit fontScale="90000"/>
          </a:bodyPr>
          <a:lstStyle/>
          <a:p>
            <a:r>
              <a:rPr lang="en-ZW" dirty="0"/>
              <a:t>Battle Number 2: War in Heaven</a:t>
            </a:r>
            <a:endParaRPr lang="en-US" dirty="0"/>
          </a:p>
        </p:txBody>
      </p:sp>
      <p:sp>
        <p:nvSpPr>
          <p:cNvPr id="3" name="Content Placeholder 2">
            <a:extLst>
              <a:ext uri="{FF2B5EF4-FFF2-40B4-BE49-F238E27FC236}">
                <a16:creationId xmlns:a16="http://schemas.microsoft.com/office/drawing/2014/main" id="{7ABBF3A6-B468-5248-ABB4-D464FF9BA797}"/>
              </a:ext>
            </a:extLst>
          </p:cNvPr>
          <p:cNvSpPr>
            <a:spLocks noGrp="1"/>
          </p:cNvSpPr>
          <p:nvPr>
            <p:ph idx="1"/>
          </p:nvPr>
        </p:nvSpPr>
        <p:spPr>
          <a:xfrm>
            <a:off x="0" y="653142"/>
            <a:ext cx="12192000" cy="6204857"/>
          </a:xfrm>
        </p:spPr>
        <p:txBody>
          <a:bodyPr>
            <a:normAutofit fontScale="92500" lnSpcReduction="10000"/>
          </a:bodyPr>
          <a:lstStyle/>
          <a:p>
            <a:r>
              <a:rPr lang="en-ZW" sz="3600" b="1" dirty="0"/>
              <a:t>Deception! That’s it in a nutshell. That’s why everyone in the world struggles with temptation. </a:t>
            </a:r>
          </a:p>
          <a:p>
            <a:r>
              <a:rPr lang="en-ZW" sz="3600" b="1" dirty="0"/>
              <a:t>It may be the urge to lie, steal, seek revenge, cheat on a spouse, etc. </a:t>
            </a:r>
          </a:p>
          <a:p>
            <a:r>
              <a:rPr lang="en-ZW" sz="3600" b="1" dirty="0"/>
              <a:t>Many times pastors hear confessions from individuals: “I don’t know why I did it. I knew I shouldn’t, but the urge was so overpowering.”</a:t>
            </a:r>
          </a:p>
          <a:p>
            <a:r>
              <a:rPr lang="en-ZW" sz="3600" b="1" dirty="0"/>
              <a:t>Maybe you wonder why your children behave the way they do after you’ve spent years doing your best in raising them. Verse 9 reveals the basic reason—deception by Satan. </a:t>
            </a:r>
          </a:p>
          <a:p>
            <a:r>
              <a:rPr lang="en-ZW" sz="3600" b="1" dirty="0"/>
              <a:t>He is trying desperately to pull the wool over everyone’s eyes. He doesn’t want them to see how wonderful God’s way is. </a:t>
            </a:r>
          </a:p>
          <a:p>
            <a:r>
              <a:rPr lang="en-ZW" sz="3600" b="1" dirty="0"/>
              <a:t>He doesn’t want them to see how self-destructive his way is.</a:t>
            </a:r>
          </a:p>
          <a:p>
            <a:endParaRPr lang="en-US" dirty="0"/>
          </a:p>
        </p:txBody>
      </p:sp>
    </p:spTree>
    <p:extLst>
      <p:ext uri="{BB962C8B-B14F-4D97-AF65-F5344CB8AC3E}">
        <p14:creationId xmlns:p14="http://schemas.microsoft.com/office/powerpoint/2010/main" val="29919375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1E7FF-FCBC-6B46-85B6-4B81D9CFAA66}"/>
              </a:ext>
            </a:extLst>
          </p:cNvPr>
          <p:cNvSpPr>
            <a:spLocks noGrp="1"/>
          </p:cNvSpPr>
          <p:nvPr>
            <p:ph type="title"/>
          </p:nvPr>
        </p:nvSpPr>
        <p:spPr>
          <a:xfrm>
            <a:off x="0" y="0"/>
            <a:ext cx="12192000" cy="653143"/>
          </a:xfrm>
        </p:spPr>
        <p:txBody>
          <a:bodyPr>
            <a:normAutofit fontScale="90000"/>
          </a:bodyPr>
          <a:lstStyle/>
          <a:p>
            <a:r>
              <a:rPr lang="en-ZW" dirty="0"/>
              <a:t>Battle Number 2: War in Heaven</a:t>
            </a:r>
            <a:endParaRPr lang="en-US" dirty="0"/>
          </a:p>
        </p:txBody>
      </p:sp>
      <p:sp>
        <p:nvSpPr>
          <p:cNvPr id="3" name="Content Placeholder 2">
            <a:extLst>
              <a:ext uri="{FF2B5EF4-FFF2-40B4-BE49-F238E27FC236}">
                <a16:creationId xmlns:a16="http://schemas.microsoft.com/office/drawing/2014/main" id="{7ABBF3A6-B468-5248-ABB4-D464FF9BA797}"/>
              </a:ext>
            </a:extLst>
          </p:cNvPr>
          <p:cNvSpPr>
            <a:spLocks noGrp="1"/>
          </p:cNvSpPr>
          <p:nvPr>
            <p:ph idx="1"/>
          </p:nvPr>
        </p:nvSpPr>
        <p:spPr>
          <a:xfrm>
            <a:off x="0" y="653142"/>
            <a:ext cx="12192000" cy="6204857"/>
          </a:xfrm>
        </p:spPr>
        <p:txBody>
          <a:bodyPr>
            <a:normAutofit fontScale="92500"/>
          </a:bodyPr>
          <a:lstStyle/>
          <a:p>
            <a:r>
              <a:rPr lang="en-ZW" sz="4000" b="1" dirty="0"/>
              <a:t>So please don’t blame God for moral failures. He did not create planet Earth as the dumping ground of the universe. </a:t>
            </a:r>
          </a:p>
          <a:p>
            <a:r>
              <a:rPr lang="en-ZW" sz="4000" b="1" dirty="0"/>
              <a:t>He made it as a perfect world. But, as Genesis 1–3 shows us, God gave Adam and Eve the same choices He gave Satan and the angels. </a:t>
            </a:r>
          </a:p>
          <a:p>
            <a:r>
              <a:rPr lang="en-ZW" sz="4000" b="1" dirty="0"/>
              <a:t>They could freely love and obey Him and receive eternal life, or they could turn away from Him, slide down Satan’s path, and receive eternal death. </a:t>
            </a:r>
          </a:p>
          <a:p>
            <a:r>
              <a:rPr lang="en-ZW" sz="4000" b="1" dirty="0"/>
              <a:t>Satan may be very active in our world, but God is active as well. Everyone has the same choice to make—to follow God or to follow Satan.</a:t>
            </a:r>
          </a:p>
          <a:p>
            <a:endParaRPr lang="en-US" dirty="0"/>
          </a:p>
        </p:txBody>
      </p:sp>
    </p:spTree>
    <p:extLst>
      <p:ext uri="{BB962C8B-B14F-4D97-AF65-F5344CB8AC3E}">
        <p14:creationId xmlns:p14="http://schemas.microsoft.com/office/powerpoint/2010/main" val="11297045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1E7FF-FCBC-6B46-85B6-4B81D9CFAA66}"/>
              </a:ext>
            </a:extLst>
          </p:cNvPr>
          <p:cNvSpPr>
            <a:spLocks noGrp="1"/>
          </p:cNvSpPr>
          <p:nvPr>
            <p:ph type="title"/>
          </p:nvPr>
        </p:nvSpPr>
        <p:spPr>
          <a:xfrm>
            <a:off x="0" y="0"/>
            <a:ext cx="12192000" cy="653143"/>
          </a:xfrm>
        </p:spPr>
        <p:txBody>
          <a:bodyPr>
            <a:normAutofit fontScale="90000"/>
          </a:bodyPr>
          <a:lstStyle/>
          <a:p>
            <a:r>
              <a:rPr lang="en-ZW" dirty="0"/>
              <a:t>Battle Number 2: War in Heaven</a:t>
            </a:r>
            <a:endParaRPr lang="en-US" dirty="0"/>
          </a:p>
        </p:txBody>
      </p:sp>
      <p:sp>
        <p:nvSpPr>
          <p:cNvPr id="3" name="Content Placeholder 2">
            <a:extLst>
              <a:ext uri="{FF2B5EF4-FFF2-40B4-BE49-F238E27FC236}">
                <a16:creationId xmlns:a16="http://schemas.microsoft.com/office/drawing/2014/main" id="{7ABBF3A6-B468-5248-ABB4-D464FF9BA797}"/>
              </a:ext>
            </a:extLst>
          </p:cNvPr>
          <p:cNvSpPr>
            <a:spLocks noGrp="1"/>
          </p:cNvSpPr>
          <p:nvPr>
            <p:ph idx="1"/>
          </p:nvPr>
        </p:nvSpPr>
        <p:spPr>
          <a:xfrm>
            <a:off x="0" y="653142"/>
            <a:ext cx="12192000" cy="6204857"/>
          </a:xfrm>
        </p:spPr>
        <p:txBody>
          <a:bodyPr>
            <a:normAutofit/>
          </a:bodyPr>
          <a:lstStyle/>
          <a:p>
            <a:r>
              <a:rPr lang="en-ZW" sz="4000" b="1" dirty="0"/>
              <a:t>Remember, don’t get bogged down in the details of the cosmic conflict between good and evil. </a:t>
            </a:r>
          </a:p>
          <a:p>
            <a:r>
              <a:rPr lang="en-ZW" sz="4000" b="1" dirty="0"/>
              <a:t>Especially don’t focus on all the terrible things Satan is doing or might be doing. </a:t>
            </a:r>
          </a:p>
          <a:p>
            <a:r>
              <a:rPr lang="en-ZW" sz="4000" b="1" dirty="0"/>
              <a:t>Most of the phrases in this section describe Christ’s victory over Satan and his angels. </a:t>
            </a:r>
          </a:p>
          <a:p>
            <a:r>
              <a:rPr lang="en-ZW" sz="4000" b="1" dirty="0"/>
              <a:t>We read words such as “salvation,” “strength,” “power,” “overcame,” and “rejoice.” These are key concepts for those of us who follow Jesus. Satan, “the accuser,” may harass us, but Someone else has the last word.</a:t>
            </a:r>
          </a:p>
          <a:p>
            <a:endParaRPr lang="en-US" dirty="0"/>
          </a:p>
        </p:txBody>
      </p:sp>
    </p:spTree>
    <p:extLst>
      <p:ext uri="{BB962C8B-B14F-4D97-AF65-F5344CB8AC3E}">
        <p14:creationId xmlns:p14="http://schemas.microsoft.com/office/powerpoint/2010/main" val="6867007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1E7FF-FCBC-6B46-85B6-4B81D9CFAA66}"/>
              </a:ext>
            </a:extLst>
          </p:cNvPr>
          <p:cNvSpPr>
            <a:spLocks noGrp="1"/>
          </p:cNvSpPr>
          <p:nvPr>
            <p:ph type="title"/>
          </p:nvPr>
        </p:nvSpPr>
        <p:spPr>
          <a:xfrm>
            <a:off x="0" y="0"/>
            <a:ext cx="12192000" cy="653143"/>
          </a:xfrm>
        </p:spPr>
        <p:txBody>
          <a:bodyPr>
            <a:normAutofit fontScale="90000"/>
          </a:bodyPr>
          <a:lstStyle/>
          <a:p>
            <a:r>
              <a:rPr lang="en-ZW" dirty="0"/>
              <a:t>Battle Number 2: War in Heaven</a:t>
            </a:r>
            <a:endParaRPr lang="en-US" dirty="0"/>
          </a:p>
        </p:txBody>
      </p:sp>
      <p:sp>
        <p:nvSpPr>
          <p:cNvPr id="3" name="Content Placeholder 2">
            <a:extLst>
              <a:ext uri="{FF2B5EF4-FFF2-40B4-BE49-F238E27FC236}">
                <a16:creationId xmlns:a16="http://schemas.microsoft.com/office/drawing/2014/main" id="{7ABBF3A6-B468-5248-ABB4-D464FF9BA797}"/>
              </a:ext>
            </a:extLst>
          </p:cNvPr>
          <p:cNvSpPr>
            <a:spLocks noGrp="1"/>
          </p:cNvSpPr>
          <p:nvPr>
            <p:ph idx="1"/>
          </p:nvPr>
        </p:nvSpPr>
        <p:spPr>
          <a:xfrm>
            <a:off x="0" y="653142"/>
            <a:ext cx="12192000" cy="6204857"/>
          </a:xfrm>
        </p:spPr>
        <p:txBody>
          <a:bodyPr>
            <a:normAutofit fontScale="92500" lnSpcReduction="10000"/>
          </a:bodyPr>
          <a:lstStyle/>
          <a:p>
            <a:r>
              <a:rPr lang="en-ZW" sz="3600" b="1" dirty="0"/>
              <a:t>“Then I heard a loud voice saying in heaven, ‘Now salvation, and strength, and the kingdom of our God, and the power of His Christ have come, for the accuser of our brethren, who accused them before our God day and night, has been cast down. </a:t>
            </a:r>
          </a:p>
          <a:p>
            <a:r>
              <a:rPr lang="en-ZW" sz="3600" b="1" dirty="0"/>
              <a:t>And they overcame him by the blood of the Lamb and by the word of their testimony, and they did not love their lives to the death’ ” (vss. 10, 11).</a:t>
            </a:r>
          </a:p>
          <a:p>
            <a:r>
              <a:rPr lang="en-ZW" sz="3600" b="1" i="1" dirty="0"/>
              <a:t>What does the phrase “they did not love their lives to the death” mean to you?</a:t>
            </a:r>
            <a:endParaRPr lang="en-ZW" sz="3600" b="1" dirty="0"/>
          </a:p>
          <a:p>
            <a:r>
              <a:rPr lang="en-ZW" sz="3600" b="1" dirty="0"/>
              <a:t>“Therefore rejoice, O heavens, and you who dwell in them! Woe to the inhabitants of the earth and the sea! </a:t>
            </a:r>
          </a:p>
          <a:p>
            <a:r>
              <a:rPr lang="en-ZW" sz="3600" b="1" dirty="0"/>
              <a:t>For the devil has come down to you, having great wrath, because he knows that he has a short time” (vs. 12).</a:t>
            </a:r>
          </a:p>
          <a:p>
            <a:endParaRPr lang="en-US" dirty="0"/>
          </a:p>
        </p:txBody>
      </p:sp>
    </p:spTree>
    <p:extLst>
      <p:ext uri="{BB962C8B-B14F-4D97-AF65-F5344CB8AC3E}">
        <p14:creationId xmlns:p14="http://schemas.microsoft.com/office/powerpoint/2010/main" val="29660324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C71DF-58AF-CA40-A15A-40B4C4565FEB}"/>
              </a:ext>
            </a:extLst>
          </p:cNvPr>
          <p:cNvSpPr>
            <a:spLocks noGrp="1"/>
          </p:cNvSpPr>
          <p:nvPr>
            <p:ph type="title"/>
          </p:nvPr>
        </p:nvSpPr>
        <p:spPr>
          <a:xfrm>
            <a:off x="0" y="1"/>
            <a:ext cx="12192000" cy="700644"/>
          </a:xfrm>
        </p:spPr>
        <p:txBody>
          <a:bodyPr/>
          <a:lstStyle/>
          <a:p>
            <a:r>
              <a:rPr lang="en-ZW" dirty="0"/>
              <a:t>Conspiracy to Murder</a:t>
            </a:r>
            <a:endParaRPr lang="en-US" dirty="0"/>
          </a:p>
        </p:txBody>
      </p:sp>
      <p:sp>
        <p:nvSpPr>
          <p:cNvPr id="3" name="Content Placeholder 2">
            <a:extLst>
              <a:ext uri="{FF2B5EF4-FFF2-40B4-BE49-F238E27FC236}">
                <a16:creationId xmlns:a16="http://schemas.microsoft.com/office/drawing/2014/main" id="{6A09709E-6F54-B645-8C13-C44A9551AD8E}"/>
              </a:ext>
            </a:extLst>
          </p:cNvPr>
          <p:cNvSpPr>
            <a:spLocks noGrp="1"/>
          </p:cNvSpPr>
          <p:nvPr>
            <p:ph idx="1"/>
          </p:nvPr>
        </p:nvSpPr>
        <p:spPr>
          <a:xfrm>
            <a:off x="0" y="700644"/>
            <a:ext cx="12192000" cy="6157355"/>
          </a:xfrm>
        </p:spPr>
        <p:txBody>
          <a:bodyPr>
            <a:normAutofit lnSpcReduction="10000"/>
          </a:bodyPr>
          <a:lstStyle/>
          <a:p>
            <a:r>
              <a:rPr lang="en-ZW" sz="3600" b="1" dirty="0"/>
              <a:t>In photographs that remain of them from the little town of </a:t>
            </a:r>
            <a:r>
              <a:rPr lang="en-ZW" sz="3600" b="1" dirty="0" err="1"/>
              <a:t>Tobolsk</a:t>
            </a:r>
            <a:r>
              <a:rPr lang="en-ZW" sz="3600" b="1" dirty="0"/>
              <a:t> back in 1918, they could be mistaken for any close-knit family on vacation: two affectionate parents, an energetic young son, and four lovely daughters.</a:t>
            </a:r>
          </a:p>
          <a:p>
            <a:r>
              <a:rPr lang="en-ZW" sz="3600" b="1" dirty="0"/>
              <a:t>Nicholas and Alexandra had always surrounded their children with love. But now they were surrounded by Bolshevik guards in remotest Siberia. </a:t>
            </a:r>
          </a:p>
          <a:p>
            <a:r>
              <a:rPr lang="en-ZW" sz="3600" b="1" dirty="0"/>
              <a:t>This devoted father happened to be Nicholas Romanov, “Czar of all the </a:t>
            </a:r>
            <a:r>
              <a:rPr lang="en-ZW" sz="3600" b="1" dirty="0" err="1"/>
              <a:t>Russias</a:t>
            </a:r>
            <a:r>
              <a:rPr lang="en-ZW" sz="3600" b="1" dirty="0"/>
              <a:t>” who’d just been forced to abdicate by communist revolutionaries. </a:t>
            </a:r>
          </a:p>
          <a:p>
            <a:r>
              <a:rPr lang="en-ZW" sz="3600" b="1" dirty="0"/>
              <a:t>The long line of monarchs ruling over that vast land had come to an end.</a:t>
            </a:r>
          </a:p>
          <a:p>
            <a:endParaRPr lang="en-US" dirty="0"/>
          </a:p>
        </p:txBody>
      </p:sp>
    </p:spTree>
    <p:extLst>
      <p:ext uri="{BB962C8B-B14F-4D97-AF65-F5344CB8AC3E}">
        <p14:creationId xmlns:p14="http://schemas.microsoft.com/office/powerpoint/2010/main" val="7460429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1E7FF-FCBC-6B46-85B6-4B81D9CFAA66}"/>
              </a:ext>
            </a:extLst>
          </p:cNvPr>
          <p:cNvSpPr>
            <a:spLocks noGrp="1"/>
          </p:cNvSpPr>
          <p:nvPr>
            <p:ph type="title"/>
          </p:nvPr>
        </p:nvSpPr>
        <p:spPr>
          <a:xfrm>
            <a:off x="0" y="0"/>
            <a:ext cx="12192000" cy="653143"/>
          </a:xfrm>
        </p:spPr>
        <p:txBody>
          <a:bodyPr>
            <a:normAutofit fontScale="90000"/>
          </a:bodyPr>
          <a:lstStyle/>
          <a:p>
            <a:r>
              <a:rPr lang="en-ZW" dirty="0"/>
              <a:t>Battle Number 2: War in Heaven</a:t>
            </a:r>
            <a:endParaRPr lang="en-US" dirty="0"/>
          </a:p>
        </p:txBody>
      </p:sp>
      <p:sp>
        <p:nvSpPr>
          <p:cNvPr id="3" name="Content Placeholder 2">
            <a:extLst>
              <a:ext uri="{FF2B5EF4-FFF2-40B4-BE49-F238E27FC236}">
                <a16:creationId xmlns:a16="http://schemas.microsoft.com/office/drawing/2014/main" id="{7ABBF3A6-B468-5248-ABB4-D464FF9BA797}"/>
              </a:ext>
            </a:extLst>
          </p:cNvPr>
          <p:cNvSpPr>
            <a:spLocks noGrp="1"/>
          </p:cNvSpPr>
          <p:nvPr>
            <p:ph idx="1"/>
          </p:nvPr>
        </p:nvSpPr>
        <p:spPr>
          <a:xfrm>
            <a:off x="0" y="653142"/>
            <a:ext cx="12192000" cy="6204857"/>
          </a:xfrm>
        </p:spPr>
        <p:txBody>
          <a:bodyPr>
            <a:normAutofit fontScale="92500" lnSpcReduction="10000"/>
          </a:bodyPr>
          <a:lstStyle/>
          <a:p>
            <a:r>
              <a:rPr lang="en-ZW" sz="3200" b="1" dirty="0"/>
              <a:t>Remember, don’t get bogged down in the details of the cosmic conflict between good and evil. Especially don’t focus on all the terrible things Satan is doing or might be doing. </a:t>
            </a:r>
          </a:p>
          <a:p>
            <a:r>
              <a:rPr lang="en-ZW" sz="3200" b="1" dirty="0"/>
              <a:t>Most of the phrases in this section describe Christ’s victory over Satan and his angels. We read words such as “salvation,” “strength,” “power,” “overcame,” and “rejoice.” </a:t>
            </a:r>
          </a:p>
          <a:p>
            <a:r>
              <a:rPr lang="en-ZW" sz="3200" b="1" dirty="0"/>
              <a:t>These are key concepts for those of us who follow Jesus. Satan, “the accuser,” may harass us, but Someone else has the last word.</a:t>
            </a:r>
          </a:p>
          <a:p>
            <a:r>
              <a:rPr lang="en-ZW" sz="3200" b="1" dirty="0"/>
              <a:t>“Then I heard a loud voice saying in heaven, ‘Now salvation, and strength, and the kingdom of our God, and the power of His Christ have come, for the accuser of our brethren, who accused them before our God day and night, has been cast down. </a:t>
            </a:r>
          </a:p>
          <a:p>
            <a:r>
              <a:rPr lang="en-ZW" sz="3200" b="1" dirty="0"/>
              <a:t>And they overcame him by the blood of the Lamb and by the word of their testimony, and they did not love their lives to the death’ ” (vss. 10, 11).</a:t>
            </a:r>
          </a:p>
          <a:p>
            <a:endParaRPr lang="en-US" dirty="0"/>
          </a:p>
        </p:txBody>
      </p:sp>
    </p:spTree>
    <p:extLst>
      <p:ext uri="{BB962C8B-B14F-4D97-AF65-F5344CB8AC3E}">
        <p14:creationId xmlns:p14="http://schemas.microsoft.com/office/powerpoint/2010/main" val="20618847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1E7FF-FCBC-6B46-85B6-4B81D9CFAA66}"/>
              </a:ext>
            </a:extLst>
          </p:cNvPr>
          <p:cNvSpPr>
            <a:spLocks noGrp="1"/>
          </p:cNvSpPr>
          <p:nvPr>
            <p:ph type="title"/>
          </p:nvPr>
        </p:nvSpPr>
        <p:spPr>
          <a:xfrm>
            <a:off x="0" y="0"/>
            <a:ext cx="12192000" cy="653143"/>
          </a:xfrm>
        </p:spPr>
        <p:txBody>
          <a:bodyPr>
            <a:normAutofit fontScale="90000"/>
          </a:bodyPr>
          <a:lstStyle/>
          <a:p>
            <a:r>
              <a:rPr lang="en-ZW" dirty="0"/>
              <a:t>Battle Number 2: War in Heaven</a:t>
            </a:r>
            <a:endParaRPr lang="en-US" dirty="0"/>
          </a:p>
        </p:txBody>
      </p:sp>
      <p:sp>
        <p:nvSpPr>
          <p:cNvPr id="3" name="Content Placeholder 2">
            <a:extLst>
              <a:ext uri="{FF2B5EF4-FFF2-40B4-BE49-F238E27FC236}">
                <a16:creationId xmlns:a16="http://schemas.microsoft.com/office/drawing/2014/main" id="{7ABBF3A6-B468-5248-ABB4-D464FF9BA797}"/>
              </a:ext>
            </a:extLst>
          </p:cNvPr>
          <p:cNvSpPr>
            <a:spLocks noGrp="1"/>
          </p:cNvSpPr>
          <p:nvPr>
            <p:ph idx="1"/>
          </p:nvPr>
        </p:nvSpPr>
        <p:spPr>
          <a:xfrm>
            <a:off x="0" y="653142"/>
            <a:ext cx="12192000" cy="6204857"/>
          </a:xfrm>
        </p:spPr>
        <p:txBody>
          <a:bodyPr>
            <a:normAutofit/>
          </a:bodyPr>
          <a:lstStyle/>
          <a:p>
            <a:r>
              <a:rPr lang="en-ZW" sz="5400" b="1" i="1" dirty="0"/>
              <a:t>What does the phrase “they did not love their lives to the death” mean to you?</a:t>
            </a:r>
            <a:endParaRPr lang="en-ZW" sz="5400" b="1" dirty="0"/>
          </a:p>
          <a:p>
            <a:r>
              <a:rPr lang="en-ZW" sz="5400" b="1" dirty="0"/>
              <a:t>“Therefore rejoice, O heavens, and you who dwell in them! Woe to the inhabitants of the earth and the sea! For the devil has come down to you, having great wrath, because he knows that he has a short time” (vs. 12).</a:t>
            </a:r>
          </a:p>
          <a:p>
            <a:endParaRPr lang="en-US" dirty="0"/>
          </a:p>
        </p:txBody>
      </p:sp>
    </p:spTree>
    <p:extLst>
      <p:ext uri="{BB962C8B-B14F-4D97-AF65-F5344CB8AC3E}">
        <p14:creationId xmlns:p14="http://schemas.microsoft.com/office/powerpoint/2010/main" val="6821608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1E7FF-FCBC-6B46-85B6-4B81D9CFAA66}"/>
              </a:ext>
            </a:extLst>
          </p:cNvPr>
          <p:cNvSpPr>
            <a:spLocks noGrp="1"/>
          </p:cNvSpPr>
          <p:nvPr>
            <p:ph type="title"/>
          </p:nvPr>
        </p:nvSpPr>
        <p:spPr>
          <a:xfrm>
            <a:off x="0" y="0"/>
            <a:ext cx="12192000" cy="653143"/>
          </a:xfrm>
        </p:spPr>
        <p:txBody>
          <a:bodyPr>
            <a:normAutofit fontScale="90000"/>
          </a:bodyPr>
          <a:lstStyle/>
          <a:p>
            <a:r>
              <a:rPr lang="en-ZW" dirty="0"/>
              <a:t>Battle Number 2: War in Heaven</a:t>
            </a:r>
            <a:endParaRPr lang="en-US" dirty="0"/>
          </a:p>
        </p:txBody>
      </p:sp>
      <p:sp>
        <p:nvSpPr>
          <p:cNvPr id="3" name="Content Placeholder 2">
            <a:extLst>
              <a:ext uri="{FF2B5EF4-FFF2-40B4-BE49-F238E27FC236}">
                <a16:creationId xmlns:a16="http://schemas.microsoft.com/office/drawing/2014/main" id="{7ABBF3A6-B468-5248-ABB4-D464FF9BA797}"/>
              </a:ext>
            </a:extLst>
          </p:cNvPr>
          <p:cNvSpPr>
            <a:spLocks noGrp="1"/>
          </p:cNvSpPr>
          <p:nvPr>
            <p:ph idx="1"/>
          </p:nvPr>
        </p:nvSpPr>
        <p:spPr>
          <a:xfrm>
            <a:off x="0" y="653142"/>
            <a:ext cx="12192000" cy="6204857"/>
          </a:xfrm>
        </p:spPr>
        <p:txBody>
          <a:bodyPr>
            <a:normAutofit lnSpcReduction="10000"/>
          </a:bodyPr>
          <a:lstStyle/>
          <a:p>
            <a:r>
              <a:rPr lang="en-ZW" sz="3200" b="1" dirty="0"/>
              <a:t>According to verses 11 and 12, since Christ defeated Satan at the cross, the Devil has a short time left to work havoc in the world. Aren’t you glad about that? However, the Devil has been tormenting men and women for thousands of years. That doesn’t sound like a small span of time does it? “Short” is a relative term. When you compare a few thousand years to eternity, it is a short time. And that’s the point. </a:t>
            </a:r>
          </a:p>
          <a:p>
            <a:r>
              <a:rPr lang="en-ZW" sz="3200" b="1" dirty="0"/>
              <a:t>Satan’s time to tempt will not go on forever. It will end. This is something to keep in mind when your problems and trials seem endless. In Christ, you are offered a truly endless life of joy, peace, and love. So please remember, your worst trial is very short when compared to an eternity with God. </a:t>
            </a:r>
          </a:p>
          <a:p>
            <a:r>
              <a:rPr lang="en-ZW" sz="3200" b="1" dirty="0"/>
              <a:t>And you can be an overcomer by the blood of the Lamb and the word of your testimony. You will always overcome when you place your faith in the victory and power of Jesus Christ!</a:t>
            </a:r>
          </a:p>
          <a:p>
            <a:endParaRPr lang="en-US" dirty="0"/>
          </a:p>
        </p:txBody>
      </p:sp>
    </p:spTree>
    <p:extLst>
      <p:ext uri="{BB962C8B-B14F-4D97-AF65-F5344CB8AC3E}">
        <p14:creationId xmlns:p14="http://schemas.microsoft.com/office/powerpoint/2010/main" val="22300023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1E7FF-FCBC-6B46-85B6-4B81D9CFAA66}"/>
              </a:ext>
            </a:extLst>
          </p:cNvPr>
          <p:cNvSpPr>
            <a:spLocks noGrp="1"/>
          </p:cNvSpPr>
          <p:nvPr>
            <p:ph type="title"/>
          </p:nvPr>
        </p:nvSpPr>
        <p:spPr>
          <a:xfrm>
            <a:off x="0" y="0"/>
            <a:ext cx="12192000" cy="653143"/>
          </a:xfrm>
        </p:spPr>
        <p:txBody>
          <a:bodyPr>
            <a:normAutofit fontScale="90000"/>
          </a:bodyPr>
          <a:lstStyle/>
          <a:p>
            <a:r>
              <a:rPr lang="en-ZW" dirty="0"/>
              <a:t>Battle Number 2: War in Heaven</a:t>
            </a:r>
            <a:endParaRPr lang="en-US" dirty="0"/>
          </a:p>
        </p:txBody>
      </p:sp>
      <p:sp>
        <p:nvSpPr>
          <p:cNvPr id="3" name="Content Placeholder 2">
            <a:extLst>
              <a:ext uri="{FF2B5EF4-FFF2-40B4-BE49-F238E27FC236}">
                <a16:creationId xmlns:a16="http://schemas.microsoft.com/office/drawing/2014/main" id="{7ABBF3A6-B468-5248-ABB4-D464FF9BA797}"/>
              </a:ext>
            </a:extLst>
          </p:cNvPr>
          <p:cNvSpPr>
            <a:spLocks noGrp="1"/>
          </p:cNvSpPr>
          <p:nvPr>
            <p:ph idx="1"/>
          </p:nvPr>
        </p:nvSpPr>
        <p:spPr>
          <a:xfrm>
            <a:off x="0" y="653142"/>
            <a:ext cx="12192000" cy="6204857"/>
          </a:xfrm>
        </p:spPr>
        <p:txBody>
          <a:bodyPr>
            <a:normAutofit/>
          </a:bodyPr>
          <a:lstStyle/>
          <a:p>
            <a:r>
              <a:rPr lang="en-ZW" sz="5400" b="1" cap="all" dirty="0"/>
              <a:t>THOUGHT QUESTION: </a:t>
            </a:r>
            <a:r>
              <a:rPr lang="en-ZW" sz="5400" b="1" dirty="0"/>
              <a:t>God’s people overcome Satan and his temptations by the blood of the Lamb. (False or True)</a:t>
            </a:r>
          </a:p>
          <a:p>
            <a:r>
              <a:rPr lang="en-ZW" sz="5400" b="1" dirty="0"/>
              <a:t>The war between good and evil on earth has its beginning in a war between good and evil in heaven.</a:t>
            </a:r>
          </a:p>
          <a:p>
            <a:endParaRPr lang="en-US" dirty="0"/>
          </a:p>
        </p:txBody>
      </p:sp>
    </p:spTree>
    <p:extLst>
      <p:ext uri="{BB962C8B-B14F-4D97-AF65-F5344CB8AC3E}">
        <p14:creationId xmlns:p14="http://schemas.microsoft.com/office/powerpoint/2010/main" val="42107300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482DF-D9AE-A54B-A110-8EFC073263AE}"/>
              </a:ext>
            </a:extLst>
          </p:cNvPr>
          <p:cNvSpPr>
            <a:spLocks noGrp="1"/>
          </p:cNvSpPr>
          <p:nvPr>
            <p:ph type="title"/>
          </p:nvPr>
        </p:nvSpPr>
        <p:spPr>
          <a:xfrm>
            <a:off x="0" y="1"/>
            <a:ext cx="12192000" cy="700644"/>
          </a:xfrm>
        </p:spPr>
        <p:txBody>
          <a:bodyPr/>
          <a:lstStyle/>
          <a:p>
            <a:r>
              <a:rPr lang="en-ZW" dirty="0"/>
              <a:t>Battle Number 3: Satan Attacks God's People</a:t>
            </a:r>
            <a:endParaRPr lang="en-US" dirty="0"/>
          </a:p>
        </p:txBody>
      </p:sp>
      <p:sp>
        <p:nvSpPr>
          <p:cNvPr id="3" name="Content Placeholder 2">
            <a:extLst>
              <a:ext uri="{FF2B5EF4-FFF2-40B4-BE49-F238E27FC236}">
                <a16:creationId xmlns:a16="http://schemas.microsoft.com/office/drawing/2014/main" id="{6F6B64AA-70E3-084F-BEE8-781971A7688A}"/>
              </a:ext>
            </a:extLst>
          </p:cNvPr>
          <p:cNvSpPr>
            <a:spLocks noGrp="1"/>
          </p:cNvSpPr>
          <p:nvPr>
            <p:ph idx="1"/>
          </p:nvPr>
        </p:nvSpPr>
        <p:spPr>
          <a:xfrm>
            <a:off x="0" y="700644"/>
            <a:ext cx="12192000" cy="6157355"/>
          </a:xfrm>
        </p:spPr>
        <p:txBody>
          <a:bodyPr>
            <a:normAutofit fontScale="85000" lnSpcReduction="20000"/>
          </a:bodyPr>
          <a:lstStyle/>
          <a:p>
            <a:r>
              <a:rPr lang="en-ZW" b="1" cap="all" dirty="0"/>
              <a:t>READ VERSES 13-16.</a:t>
            </a:r>
            <a:endParaRPr lang="en-ZW" dirty="0"/>
          </a:p>
          <a:p>
            <a:r>
              <a:rPr lang="en-ZW" sz="5400" b="1" dirty="0"/>
              <a:t>After the death of Jesus, Satan attempted to destroy God’s church through pagan Roman emperors and their fierce persecution. Christians were burned at the stake. </a:t>
            </a:r>
          </a:p>
          <a:p>
            <a:r>
              <a:rPr lang="en-ZW" sz="5400" b="1" dirty="0"/>
              <a:t>They were thrown to the lions. </a:t>
            </a:r>
          </a:p>
          <a:p>
            <a:r>
              <a:rPr lang="en-ZW" sz="5400" b="1" dirty="0"/>
              <a:t>They were beaten, imprisoned, and tortured. </a:t>
            </a:r>
          </a:p>
          <a:p>
            <a:r>
              <a:rPr lang="en-ZW" sz="5400" b="1" dirty="0"/>
              <a:t>Historians estimate that millions of Christians were martyred during this time. </a:t>
            </a:r>
          </a:p>
          <a:p>
            <a:r>
              <a:rPr lang="en-ZW" sz="5400" b="1" dirty="0"/>
              <a:t>But in spite of this cruel oppression, the Christian church grew and flourished.</a:t>
            </a:r>
          </a:p>
          <a:p>
            <a:endParaRPr lang="en-US" dirty="0"/>
          </a:p>
        </p:txBody>
      </p:sp>
    </p:spTree>
    <p:extLst>
      <p:ext uri="{BB962C8B-B14F-4D97-AF65-F5344CB8AC3E}">
        <p14:creationId xmlns:p14="http://schemas.microsoft.com/office/powerpoint/2010/main" val="10278589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482DF-D9AE-A54B-A110-8EFC073263AE}"/>
              </a:ext>
            </a:extLst>
          </p:cNvPr>
          <p:cNvSpPr>
            <a:spLocks noGrp="1"/>
          </p:cNvSpPr>
          <p:nvPr>
            <p:ph type="title"/>
          </p:nvPr>
        </p:nvSpPr>
        <p:spPr>
          <a:xfrm>
            <a:off x="0" y="1"/>
            <a:ext cx="12192000" cy="700644"/>
          </a:xfrm>
        </p:spPr>
        <p:txBody>
          <a:bodyPr/>
          <a:lstStyle/>
          <a:p>
            <a:r>
              <a:rPr lang="en-ZW" dirty="0"/>
              <a:t>Battle Number 3: Satan Attacks God's People</a:t>
            </a:r>
            <a:endParaRPr lang="en-US" dirty="0"/>
          </a:p>
        </p:txBody>
      </p:sp>
      <p:sp>
        <p:nvSpPr>
          <p:cNvPr id="3" name="Content Placeholder 2">
            <a:extLst>
              <a:ext uri="{FF2B5EF4-FFF2-40B4-BE49-F238E27FC236}">
                <a16:creationId xmlns:a16="http://schemas.microsoft.com/office/drawing/2014/main" id="{6F6B64AA-70E3-084F-BEE8-781971A7688A}"/>
              </a:ext>
            </a:extLst>
          </p:cNvPr>
          <p:cNvSpPr>
            <a:spLocks noGrp="1"/>
          </p:cNvSpPr>
          <p:nvPr>
            <p:ph idx="1"/>
          </p:nvPr>
        </p:nvSpPr>
        <p:spPr>
          <a:xfrm>
            <a:off x="0" y="700644"/>
            <a:ext cx="12192000" cy="6157355"/>
          </a:xfrm>
        </p:spPr>
        <p:txBody>
          <a:bodyPr>
            <a:normAutofit lnSpcReduction="10000"/>
          </a:bodyPr>
          <a:lstStyle/>
          <a:p>
            <a:r>
              <a:rPr lang="en-ZW" sz="3200" b="1" dirty="0"/>
              <a:t>So Satan changed his tactics. He decided to infiltrate the church itself. He introduced doctrinal heresies and a spirit of intolerance. </a:t>
            </a:r>
          </a:p>
          <a:p>
            <a:r>
              <a:rPr lang="en-ZW" sz="3200" b="1" dirty="0"/>
              <a:t>He worked behind the scenes to unite religious authority with civil power in the Roman Empire. </a:t>
            </a:r>
          </a:p>
          <a:p>
            <a:r>
              <a:rPr lang="en-ZW" sz="3200" b="1" dirty="0"/>
              <a:t>Power corrupted the church. This union of church and state caused such a nightmare that the period is known as the Dark Ages. </a:t>
            </a:r>
          </a:p>
          <a:p>
            <a:r>
              <a:rPr lang="en-ZW" sz="3200" b="1" dirty="0"/>
              <a:t>Simple believers, who wanted nothing more than to live their lives according to the teachings of Jesus, had to flee for their lives. </a:t>
            </a:r>
          </a:p>
          <a:p>
            <a:r>
              <a:rPr lang="en-ZW" sz="3200" b="1" dirty="0"/>
              <a:t>Some in England decided to make a completely new start on a new continent. </a:t>
            </a:r>
          </a:p>
          <a:p>
            <a:r>
              <a:rPr lang="en-ZW" sz="3200" b="1" dirty="0"/>
              <a:t>The Pilgrims who came to America founded a country that guaranteed religious freedom, and their descendants wrote a constitution that decrees a separation of church and state.</a:t>
            </a:r>
          </a:p>
          <a:p>
            <a:endParaRPr lang="en-US" dirty="0"/>
          </a:p>
        </p:txBody>
      </p:sp>
    </p:spTree>
    <p:extLst>
      <p:ext uri="{BB962C8B-B14F-4D97-AF65-F5344CB8AC3E}">
        <p14:creationId xmlns:p14="http://schemas.microsoft.com/office/powerpoint/2010/main" val="30196236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482DF-D9AE-A54B-A110-8EFC073263AE}"/>
              </a:ext>
            </a:extLst>
          </p:cNvPr>
          <p:cNvSpPr>
            <a:spLocks noGrp="1"/>
          </p:cNvSpPr>
          <p:nvPr>
            <p:ph type="title"/>
          </p:nvPr>
        </p:nvSpPr>
        <p:spPr>
          <a:xfrm>
            <a:off x="0" y="1"/>
            <a:ext cx="12192000" cy="700644"/>
          </a:xfrm>
        </p:spPr>
        <p:txBody>
          <a:bodyPr/>
          <a:lstStyle/>
          <a:p>
            <a:r>
              <a:rPr lang="en-ZW" dirty="0"/>
              <a:t>Battle Number 3: Satan Attacks God's People</a:t>
            </a:r>
            <a:endParaRPr lang="en-US" dirty="0"/>
          </a:p>
        </p:txBody>
      </p:sp>
      <p:sp>
        <p:nvSpPr>
          <p:cNvPr id="3" name="Content Placeholder 2">
            <a:extLst>
              <a:ext uri="{FF2B5EF4-FFF2-40B4-BE49-F238E27FC236}">
                <a16:creationId xmlns:a16="http://schemas.microsoft.com/office/drawing/2014/main" id="{6F6B64AA-70E3-084F-BEE8-781971A7688A}"/>
              </a:ext>
            </a:extLst>
          </p:cNvPr>
          <p:cNvSpPr>
            <a:spLocks noGrp="1"/>
          </p:cNvSpPr>
          <p:nvPr>
            <p:ph idx="1"/>
          </p:nvPr>
        </p:nvSpPr>
        <p:spPr>
          <a:xfrm>
            <a:off x="0" y="700644"/>
            <a:ext cx="12192000" cy="6157355"/>
          </a:xfrm>
        </p:spPr>
        <p:txBody>
          <a:bodyPr>
            <a:normAutofit fontScale="92500" lnSpcReduction="10000"/>
          </a:bodyPr>
          <a:lstStyle/>
          <a:p>
            <a:r>
              <a:rPr lang="en-ZW" sz="4000" b="1" dirty="0"/>
              <a:t>In summary, these verses describe events that took place during the 1,260-year period mentioned in verses 6 and 14, when the Christian church of the Roman Empire persecuted believers who refused to follow the teachings of the church. </a:t>
            </a:r>
          </a:p>
          <a:p>
            <a:r>
              <a:rPr lang="en-ZW" sz="4000" b="1" dirty="0"/>
              <a:t>The 1,260 years (A.D. 538-1798) are called “a time, times, and half a time” in verse 14. </a:t>
            </a:r>
          </a:p>
          <a:p>
            <a:r>
              <a:rPr lang="en-ZW" sz="4000" b="1" dirty="0"/>
              <a:t>The date A.D. 538 is significant because that’s when the Roman Church leaders received civil as well as religious authority from the Roman emperor. </a:t>
            </a:r>
          </a:p>
          <a:p>
            <a:r>
              <a:rPr lang="en-ZW" sz="4000" b="1" dirty="0"/>
              <a:t>The pope was a major force in Europe for 1,260 years until the overthrow of the papal dominion by Napoleon’s general, Berthier, in 1798.</a:t>
            </a:r>
          </a:p>
          <a:p>
            <a:endParaRPr lang="en-US" dirty="0"/>
          </a:p>
        </p:txBody>
      </p:sp>
    </p:spTree>
    <p:extLst>
      <p:ext uri="{BB962C8B-B14F-4D97-AF65-F5344CB8AC3E}">
        <p14:creationId xmlns:p14="http://schemas.microsoft.com/office/powerpoint/2010/main" val="21666757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482DF-D9AE-A54B-A110-8EFC073263AE}"/>
              </a:ext>
            </a:extLst>
          </p:cNvPr>
          <p:cNvSpPr>
            <a:spLocks noGrp="1"/>
          </p:cNvSpPr>
          <p:nvPr>
            <p:ph type="title"/>
          </p:nvPr>
        </p:nvSpPr>
        <p:spPr>
          <a:xfrm>
            <a:off x="0" y="1"/>
            <a:ext cx="12192000" cy="700644"/>
          </a:xfrm>
        </p:spPr>
        <p:txBody>
          <a:bodyPr/>
          <a:lstStyle/>
          <a:p>
            <a:r>
              <a:rPr lang="en-ZW" dirty="0"/>
              <a:t>Battle Number 3: Satan Attacks God's People</a:t>
            </a:r>
            <a:endParaRPr lang="en-US" dirty="0"/>
          </a:p>
        </p:txBody>
      </p:sp>
      <p:sp>
        <p:nvSpPr>
          <p:cNvPr id="3" name="Content Placeholder 2">
            <a:extLst>
              <a:ext uri="{FF2B5EF4-FFF2-40B4-BE49-F238E27FC236}">
                <a16:creationId xmlns:a16="http://schemas.microsoft.com/office/drawing/2014/main" id="{6F6B64AA-70E3-084F-BEE8-781971A7688A}"/>
              </a:ext>
            </a:extLst>
          </p:cNvPr>
          <p:cNvSpPr>
            <a:spLocks noGrp="1"/>
          </p:cNvSpPr>
          <p:nvPr>
            <p:ph idx="1"/>
          </p:nvPr>
        </p:nvSpPr>
        <p:spPr>
          <a:xfrm>
            <a:off x="0" y="700644"/>
            <a:ext cx="12192000" cy="6157355"/>
          </a:xfrm>
        </p:spPr>
        <p:txBody>
          <a:bodyPr>
            <a:normAutofit fontScale="92500" lnSpcReduction="10000"/>
          </a:bodyPr>
          <a:lstStyle/>
          <a:p>
            <a:r>
              <a:rPr lang="en-ZW" sz="4000" b="1" dirty="0"/>
              <a:t>How did God rescue the woman (His church) from the attacks of the dragon? </a:t>
            </a:r>
          </a:p>
          <a:p>
            <a:r>
              <a:rPr lang="en-ZW" sz="4000" b="1" dirty="0"/>
              <a:t>“The woman was given two wings of a great eagle, that she might fly into the wilderness to her place, where she is nourished for a time, times, and half a time, from the presence of the serpent. </a:t>
            </a:r>
          </a:p>
          <a:p>
            <a:r>
              <a:rPr lang="en-ZW" sz="4000" b="1" dirty="0"/>
              <a:t>So the serpent spewed water out of his mouth like a flood after the woman, that he might cause her to be carried away by the flood. </a:t>
            </a:r>
          </a:p>
          <a:p>
            <a:r>
              <a:rPr lang="en-ZW" sz="4000" b="1" dirty="0"/>
              <a:t>But the earth helped the woman, and the earth opened its mouth and swallowed up the flood which the dragon had spewed out of his mouth” (vss. 13-16).</a:t>
            </a:r>
          </a:p>
          <a:p>
            <a:endParaRPr lang="en-US" dirty="0"/>
          </a:p>
        </p:txBody>
      </p:sp>
    </p:spTree>
    <p:extLst>
      <p:ext uri="{BB962C8B-B14F-4D97-AF65-F5344CB8AC3E}">
        <p14:creationId xmlns:p14="http://schemas.microsoft.com/office/powerpoint/2010/main" val="4237077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482DF-D9AE-A54B-A110-8EFC073263AE}"/>
              </a:ext>
            </a:extLst>
          </p:cNvPr>
          <p:cNvSpPr>
            <a:spLocks noGrp="1"/>
          </p:cNvSpPr>
          <p:nvPr>
            <p:ph type="title"/>
          </p:nvPr>
        </p:nvSpPr>
        <p:spPr>
          <a:xfrm>
            <a:off x="0" y="1"/>
            <a:ext cx="12192000" cy="700644"/>
          </a:xfrm>
        </p:spPr>
        <p:txBody>
          <a:bodyPr/>
          <a:lstStyle/>
          <a:p>
            <a:r>
              <a:rPr lang="en-ZW" dirty="0"/>
              <a:t>Battle Number 3: Satan Attacks God's People</a:t>
            </a:r>
            <a:endParaRPr lang="en-US" dirty="0"/>
          </a:p>
        </p:txBody>
      </p:sp>
      <p:sp>
        <p:nvSpPr>
          <p:cNvPr id="3" name="Content Placeholder 2">
            <a:extLst>
              <a:ext uri="{FF2B5EF4-FFF2-40B4-BE49-F238E27FC236}">
                <a16:creationId xmlns:a16="http://schemas.microsoft.com/office/drawing/2014/main" id="{6F6B64AA-70E3-084F-BEE8-781971A7688A}"/>
              </a:ext>
            </a:extLst>
          </p:cNvPr>
          <p:cNvSpPr>
            <a:spLocks noGrp="1"/>
          </p:cNvSpPr>
          <p:nvPr>
            <p:ph idx="1"/>
          </p:nvPr>
        </p:nvSpPr>
        <p:spPr>
          <a:xfrm>
            <a:off x="0" y="700644"/>
            <a:ext cx="12192000" cy="6157355"/>
          </a:xfrm>
        </p:spPr>
        <p:txBody>
          <a:bodyPr>
            <a:normAutofit fontScale="85000" lnSpcReduction="10000"/>
          </a:bodyPr>
          <a:lstStyle/>
          <a:p>
            <a:r>
              <a:rPr lang="en-ZW" sz="4400" b="1" dirty="0"/>
              <a:t>In referring to Israel’s escape from slavery in Egypt, Moses said God had carried them on “eagles’ wings” (Exodus 19:4).</a:t>
            </a:r>
          </a:p>
          <a:p>
            <a:r>
              <a:rPr lang="en-ZW" sz="4400" b="1" dirty="0"/>
              <a:t>Noah’s family was protected from the waters of the Flood in the ark. </a:t>
            </a:r>
          </a:p>
          <a:p>
            <a:r>
              <a:rPr lang="en-ZW" sz="4400" b="1" dirty="0"/>
              <a:t>In these verses God causes the earth itself to swallow up the flood that threatens His people.</a:t>
            </a:r>
          </a:p>
          <a:p>
            <a:r>
              <a:rPr lang="en-ZW" sz="4400" b="1" dirty="0"/>
              <a:t>The waters may rise, the flood may seem wide, but always remember that God’s arms of love and caring are wider still.</a:t>
            </a:r>
          </a:p>
          <a:p>
            <a:r>
              <a:rPr lang="en-ZW" sz="4400" b="1" cap="all" dirty="0"/>
              <a:t>THOUGHT QUESTION: </a:t>
            </a:r>
            <a:r>
              <a:rPr lang="en-ZW" sz="4400" b="1" dirty="0"/>
              <a:t>Revelation 12 pictures a period of 1,260 years—from A.D. 538-1798—when Satan and his followers would persecute God’s true church. (False or  True)</a:t>
            </a:r>
          </a:p>
          <a:p>
            <a:endParaRPr lang="en-US" dirty="0"/>
          </a:p>
        </p:txBody>
      </p:sp>
    </p:spTree>
    <p:extLst>
      <p:ext uri="{BB962C8B-B14F-4D97-AF65-F5344CB8AC3E}">
        <p14:creationId xmlns:p14="http://schemas.microsoft.com/office/powerpoint/2010/main" val="7763120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E3CD8-C044-1A42-9366-6900698ACD70}"/>
              </a:ext>
            </a:extLst>
          </p:cNvPr>
          <p:cNvSpPr>
            <a:spLocks noGrp="1"/>
          </p:cNvSpPr>
          <p:nvPr>
            <p:ph type="title"/>
          </p:nvPr>
        </p:nvSpPr>
        <p:spPr>
          <a:xfrm>
            <a:off x="0" y="1"/>
            <a:ext cx="12192000" cy="605642"/>
          </a:xfrm>
        </p:spPr>
        <p:txBody>
          <a:bodyPr>
            <a:normAutofit fontScale="90000"/>
          </a:bodyPr>
          <a:lstStyle/>
          <a:p>
            <a:r>
              <a:rPr lang="en-ZW" sz="4000" b="1" dirty="0"/>
              <a:t>Battle Number 4: God's Last-Day People—His Remnant</a:t>
            </a:r>
            <a:endParaRPr lang="en-US" sz="4000" b="1" dirty="0"/>
          </a:p>
        </p:txBody>
      </p:sp>
      <p:sp>
        <p:nvSpPr>
          <p:cNvPr id="3" name="Content Placeholder 2">
            <a:extLst>
              <a:ext uri="{FF2B5EF4-FFF2-40B4-BE49-F238E27FC236}">
                <a16:creationId xmlns:a16="http://schemas.microsoft.com/office/drawing/2014/main" id="{51906790-44F6-B541-A169-6E41E01DCFE6}"/>
              </a:ext>
            </a:extLst>
          </p:cNvPr>
          <p:cNvSpPr>
            <a:spLocks noGrp="1"/>
          </p:cNvSpPr>
          <p:nvPr>
            <p:ph idx="1"/>
          </p:nvPr>
        </p:nvSpPr>
        <p:spPr>
          <a:xfrm>
            <a:off x="0" y="605642"/>
            <a:ext cx="12192000" cy="6252357"/>
          </a:xfrm>
        </p:spPr>
        <p:txBody>
          <a:bodyPr>
            <a:normAutofit/>
          </a:bodyPr>
          <a:lstStyle/>
          <a:p>
            <a:r>
              <a:rPr lang="en-ZW" b="1" cap="all" dirty="0"/>
              <a:t>READ REVELATION 12:17.</a:t>
            </a:r>
            <a:endParaRPr lang="en-ZW" dirty="0"/>
          </a:p>
          <a:p>
            <a:r>
              <a:rPr lang="en-ZW" sz="4000" b="1" dirty="0"/>
              <a:t>Following the Dark Ages, Satan still couldn’t win the war against God’s people. He couldn’t wipe out faith in Jesus. In his anger and frustration at not being able to destroy the woman, Satan turned his attack against the rest of her offspring.</a:t>
            </a:r>
          </a:p>
          <a:p>
            <a:r>
              <a:rPr lang="en-ZW" sz="4000" b="1" dirty="0"/>
              <a:t>“The dragon was enraged with the woman, and he went to make war with the rest of her offspring, who keep the commandments of God and have the testimony of Jesus Christ” (vs. 17).</a:t>
            </a:r>
          </a:p>
          <a:p>
            <a:endParaRPr lang="en-US" dirty="0"/>
          </a:p>
        </p:txBody>
      </p:sp>
    </p:spTree>
    <p:extLst>
      <p:ext uri="{BB962C8B-B14F-4D97-AF65-F5344CB8AC3E}">
        <p14:creationId xmlns:p14="http://schemas.microsoft.com/office/powerpoint/2010/main" val="3956462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C71DF-58AF-CA40-A15A-40B4C4565FEB}"/>
              </a:ext>
            </a:extLst>
          </p:cNvPr>
          <p:cNvSpPr>
            <a:spLocks noGrp="1"/>
          </p:cNvSpPr>
          <p:nvPr>
            <p:ph type="title"/>
          </p:nvPr>
        </p:nvSpPr>
        <p:spPr>
          <a:xfrm>
            <a:off x="0" y="1"/>
            <a:ext cx="12192000" cy="700644"/>
          </a:xfrm>
        </p:spPr>
        <p:txBody>
          <a:bodyPr/>
          <a:lstStyle/>
          <a:p>
            <a:r>
              <a:rPr lang="en-ZW" dirty="0"/>
              <a:t>Conspiracy to Murder</a:t>
            </a:r>
            <a:endParaRPr lang="en-US" dirty="0"/>
          </a:p>
        </p:txBody>
      </p:sp>
      <p:sp>
        <p:nvSpPr>
          <p:cNvPr id="3" name="Content Placeholder 2">
            <a:extLst>
              <a:ext uri="{FF2B5EF4-FFF2-40B4-BE49-F238E27FC236}">
                <a16:creationId xmlns:a16="http://schemas.microsoft.com/office/drawing/2014/main" id="{6A09709E-6F54-B645-8C13-C44A9551AD8E}"/>
              </a:ext>
            </a:extLst>
          </p:cNvPr>
          <p:cNvSpPr>
            <a:spLocks noGrp="1"/>
          </p:cNvSpPr>
          <p:nvPr>
            <p:ph idx="1"/>
          </p:nvPr>
        </p:nvSpPr>
        <p:spPr>
          <a:xfrm>
            <a:off x="0" y="700644"/>
            <a:ext cx="12192000" cy="6157355"/>
          </a:xfrm>
        </p:spPr>
        <p:txBody>
          <a:bodyPr>
            <a:normAutofit fontScale="92500"/>
          </a:bodyPr>
          <a:lstStyle/>
          <a:p>
            <a:r>
              <a:rPr lang="en-ZW" sz="3600" b="1" dirty="0"/>
              <a:t>But abdication wasn’t enough for communist officials. They were intent on consolidating their power. </a:t>
            </a:r>
          </a:p>
          <a:p>
            <a:r>
              <a:rPr lang="en-ZW" sz="3600" b="1" dirty="0"/>
              <a:t>They wanted no possible rival who could challenge their absolute control over Russia’s millions. </a:t>
            </a:r>
          </a:p>
          <a:p>
            <a:r>
              <a:rPr lang="en-ZW" sz="3600" b="1" dirty="0"/>
              <a:t>And so one night in July the guards roused this family from their beds and marched them down to a cellar by torchlight. </a:t>
            </a:r>
          </a:p>
          <a:p>
            <a:r>
              <a:rPr lang="en-ZW" sz="3600" b="1" dirty="0"/>
              <a:t>Parents and children were seated in a row of chairs against a wall. </a:t>
            </a:r>
          </a:p>
          <a:p>
            <a:r>
              <a:rPr lang="en-ZW" sz="3600" b="1" dirty="0"/>
              <a:t>The guards pointed revolvers. The father stepped forward to speak. He was shot through the head. A volley of gunfire followed. </a:t>
            </a:r>
          </a:p>
          <a:p>
            <a:r>
              <a:rPr lang="en-ZW" sz="3600" b="1" dirty="0"/>
              <a:t>Soon the blood of Nicholas, Alexandra, Alexei, Olga, Maria, Tatiana, and Anastasia mingled on the cold floor.</a:t>
            </a:r>
          </a:p>
          <a:p>
            <a:endParaRPr lang="en-US" dirty="0"/>
          </a:p>
        </p:txBody>
      </p:sp>
    </p:spTree>
    <p:extLst>
      <p:ext uri="{BB962C8B-B14F-4D97-AF65-F5344CB8AC3E}">
        <p14:creationId xmlns:p14="http://schemas.microsoft.com/office/powerpoint/2010/main" val="20289181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E3CD8-C044-1A42-9366-6900698ACD70}"/>
              </a:ext>
            </a:extLst>
          </p:cNvPr>
          <p:cNvSpPr>
            <a:spLocks noGrp="1"/>
          </p:cNvSpPr>
          <p:nvPr>
            <p:ph type="title"/>
          </p:nvPr>
        </p:nvSpPr>
        <p:spPr>
          <a:xfrm>
            <a:off x="0" y="1"/>
            <a:ext cx="12192000" cy="605642"/>
          </a:xfrm>
        </p:spPr>
        <p:txBody>
          <a:bodyPr>
            <a:normAutofit fontScale="90000"/>
          </a:bodyPr>
          <a:lstStyle/>
          <a:p>
            <a:r>
              <a:rPr lang="en-ZW" sz="4000" b="1" dirty="0"/>
              <a:t>Battle Number 4: God's Last-Day People—His Remnant</a:t>
            </a:r>
            <a:endParaRPr lang="en-US" sz="4000" b="1" dirty="0"/>
          </a:p>
        </p:txBody>
      </p:sp>
      <p:sp>
        <p:nvSpPr>
          <p:cNvPr id="3" name="Content Placeholder 2">
            <a:extLst>
              <a:ext uri="{FF2B5EF4-FFF2-40B4-BE49-F238E27FC236}">
                <a16:creationId xmlns:a16="http://schemas.microsoft.com/office/drawing/2014/main" id="{51906790-44F6-B541-A169-6E41E01DCFE6}"/>
              </a:ext>
            </a:extLst>
          </p:cNvPr>
          <p:cNvSpPr>
            <a:spLocks noGrp="1"/>
          </p:cNvSpPr>
          <p:nvPr>
            <p:ph idx="1"/>
          </p:nvPr>
        </p:nvSpPr>
        <p:spPr>
          <a:xfrm>
            <a:off x="0" y="605642"/>
            <a:ext cx="12192000" cy="6252357"/>
          </a:xfrm>
        </p:spPr>
        <p:txBody>
          <a:bodyPr>
            <a:normAutofit fontScale="77500" lnSpcReduction="20000"/>
          </a:bodyPr>
          <a:lstStyle/>
          <a:p>
            <a:r>
              <a:rPr lang="en-ZW" sz="4400" b="1" i="1" dirty="0"/>
              <a:t>What are the “commandments of God?”</a:t>
            </a:r>
            <a:endParaRPr lang="en-ZW" sz="4400" b="1" dirty="0"/>
          </a:p>
          <a:p>
            <a:r>
              <a:rPr lang="en-ZW" sz="4400" b="1" dirty="0"/>
              <a:t>God gave His commandments to His people on tablets of stone when He led them out of Egypt (Exodus 20:1-17). </a:t>
            </a:r>
          </a:p>
          <a:p>
            <a:r>
              <a:rPr lang="en-ZW" sz="4400" b="1" dirty="0"/>
              <a:t>These ten clear, brief rules summarize how we are to live as we worship God and interact with one another.</a:t>
            </a:r>
          </a:p>
          <a:p>
            <a:r>
              <a:rPr lang="en-ZW" sz="4400" b="1" i="1" dirty="0"/>
              <a:t>What is the “testimony of Jesus”?</a:t>
            </a:r>
            <a:endParaRPr lang="en-ZW" sz="4400" b="1" dirty="0"/>
          </a:p>
          <a:p>
            <a:r>
              <a:rPr lang="en-ZW" sz="4400" b="1" dirty="0"/>
              <a:t>The Bible says, “The testimony of Jesus is the spirit of prophecy” (Revelation 19:10).</a:t>
            </a:r>
          </a:p>
          <a:p>
            <a:r>
              <a:rPr lang="en-ZW" sz="4400" b="1" dirty="0"/>
              <a:t>Frantic with frustration for failing to destroy the church during the 1,260 years of the Dark Ages, Satan now attacks “the rest of the offspring” of the church. </a:t>
            </a:r>
          </a:p>
          <a:p>
            <a:r>
              <a:rPr lang="en-ZW" sz="4400" b="1" dirty="0"/>
              <a:t>This refers to Christians living in the last days of Earth’s history. Another accurate translation of the words for “rest of the offspring” is “remnant.”</a:t>
            </a:r>
          </a:p>
          <a:p>
            <a:endParaRPr lang="en-US" dirty="0"/>
          </a:p>
        </p:txBody>
      </p:sp>
    </p:spTree>
    <p:extLst>
      <p:ext uri="{BB962C8B-B14F-4D97-AF65-F5344CB8AC3E}">
        <p14:creationId xmlns:p14="http://schemas.microsoft.com/office/powerpoint/2010/main" val="20324540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E3CD8-C044-1A42-9366-6900698ACD70}"/>
              </a:ext>
            </a:extLst>
          </p:cNvPr>
          <p:cNvSpPr>
            <a:spLocks noGrp="1"/>
          </p:cNvSpPr>
          <p:nvPr>
            <p:ph type="title"/>
          </p:nvPr>
        </p:nvSpPr>
        <p:spPr>
          <a:xfrm>
            <a:off x="0" y="1"/>
            <a:ext cx="12192000" cy="605642"/>
          </a:xfrm>
        </p:spPr>
        <p:txBody>
          <a:bodyPr>
            <a:normAutofit fontScale="90000"/>
          </a:bodyPr>
          <a:lstStyle/>
          <a:p>
            <a:r>
              <a:rPr lang="en-ZW" sz="4000" b="1" dirty="0"/>
              <a:t>Battle Number 4: God's Last-Day People—His Remnant</a:t>
            </a:r>
            <a:endParaRPr lang="en-US" sz="4000" b="1" dirty="0"/>
          </a:p>
        </p:txBody>
      </p:sp>
      <p:sp>
        <p:nvSpPr>
          <p:cNvPr id="3" name="Content Placeholder 2">
            <a:extLst>
              <a:ext uri="{FF2B5EF4-FFF2-40B4-BE49-F238E27FC236}">
                <a16:creationId xmlns:a16="http://schemas.microsoft.com/office/drawing/2014/main" id="{51906790-44F6-B541-A169-6E41E01DCFE6}"/>
              </a:ext>
            </a:extLst>
          </p:cNvPr>
          <p:cNvSpPr>
            <a:spLocks noGrp="1"/>
          </p:cNvSpPr>
          <p:nvPr>
            <p:ph idx="1"/>
          </p:nvPr>
        </p:nvSpPr>
        <p:spPr>
          <a:xfrm>
            <a:off x="0" y="605642"/>
            <a:ext cx="12192000" cy="6252357"/>
          </a:xfrm>
        </p:spPr>
        <p:txBody>
          <a:bodyPr>
            <a:normAutofit fontScale="92500"/>
          </a:bodyPr>
          <a:lstStyle/>
          <a:p>
            <a:r>
              <a:rPr lang="en-ZW" sz="3600" b="1" dirty="0"/>
              <a:t>In biblical times, tribes and nations frequently faced the threat of extinction from an invading army or a famine. </a:t>
            </a:r>
          </a:p>
          <a:p>
            <a:r>
              <a:rPr lang="en-ZW" sz="3600" b="1" dirty="0"/>
              <a:t>They found comfort in knowing that, if a remnant survived, that group might be able to restore their tribe or rebuild their national identity. </a:t>
            </a:r>
          </a:p>
          <a:p>
            <a:r>
              <a:rPr lang="en-ZW" sz="3600" b="1" dirty="0"/>
              <a:t>Noah and his family of seven, for example, survived the Flood and therefore prevented the entire human race from being obliterated. </a:t>
            </a:r>
          </a:p>
          <a:p>
            <a:r>
              <a:rPr lang="en-ZW" sz="3600" b="1" dirty="0"/>
              <a:t>The Jewish exiles who returned from captivity in Babylon were a remnant who restored the temple and reclaimed their Jewish heritage. </a:t>
            </a:r>
          </a:p>
          <a:p>
            <a:r>
              <a:rPr lang="en-ZW" sz="3600" b="1" dirty="0"/>
              <a:t>In the Bible, the remnant, those who are left, take on special significance.</a:t>
            </a:r>
          </a:p>
          <a:p>
            <a:endParaRPr lang="en-US" dirty="0"/>
          </a:p>
        </p:txBody>
      </p:sp>
    </p:spTree>
    <p:extLst>
      <p:ext uri="{BB962C8B-B14F-4D97-AF65-F5344CB8AC3E}">
        <p14:creationId xmlns:p14="http://schemas.microsoft.com/office/powerpoint/2010/main" val="3027226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E3CD8-C044-1A42-9366-6900698ACD70}"/>
              </a:ext>
            </a:extLst>
          </p:cNvPr>
          <p:cNvSpPr>
            <a:spLocks noGrp="1"/>
          </p:cNvSpPr>
          <p:nvPr>
            <p:ph type="title"/>
          </p:nvPr>
        </p:nvSpPr>
        <p:spPr>
          <a:xfrm>
            <a:off x="0" y="1"/>
            <a:ext cx="12192000" cy="605642"/>
          </a:xfrm>
        </p:spPr>
        <p:txBody>
          <a:bodyPr>
            <a:normAutofit fontScale="90000"/>
          </a:bodyPr>
          <a:lstStyle/>
          <a:p>
            <a:r>
              <a:rPr lang="en-ZW" sz="4000" b="1" dirty="0"/>
              <a:t>Battle Number 4: God's Last-Day People—His Remnant</a:t>
            </a:r>
            <a:endParaRPr lang="en-US" sz="4000" b="1" dirty="0"/>
          </a:p>
        </p:txBody>
      </p:sp>
      <p:sp>
        <p:nvSpPr>
          <p:cNvPr id="3" name="Content Placeholder 2">
            <a:extLst>
              <a:ext uri="{FF2B5EF4-FFF2-40B4-BE49-F238E27FC236}">
                <a16:creationId xmlns:a16="http://schemas.microsoft.com/office/drawing/2014/main" id="{51906790-44F6-B541-A169-6E41E01DCFE6}"/>
              </a:ext>
            </a:extLst>
          </p:cNvPr>
          <p:cNvSpPr>
            <a:spLocks noGrp="1"/>
          </p:cNvSpPr>
          <p:nvPr>
            <p:ph idx="1"/>
          </p:nvPr>
        </p:nvSpPr>
        <p:spPr>
          <a:xfrm>
            <a:off x="0" y="605642"/>
            <a:ext cx="12192000" cy="6252357"/>
          </a:xfrm>
        </p:spPr>
        <p:txBody>
          <a:bodyPr>
            <a:normAutofit lnSpcReduction="10000"/>
          </a:bodyPr>
          <a:lstStyle/>
          <a:p>
            <a:r>
              <a:rPr lang="en-ZW" sz="4400" b="1" dirty="0"/>
              <a:t>The remnant of Revelation 12 are believers who, in these last days of earth’s history, remain faithful to their love relationship with Jesus Christ. </a:t>
            </a:r>
          </a:p>
          <a:p>
            <a:r>
              <a:rPr lang="en-ZW" sz="4400" b="1" dirty="0"/>
              <a:t>They obey His Ten Commandments; their lives testify that they belong to Jesus. </a:t>
            </a:r>
          </a:p>
          <a:p>
            <a:r>
              <a:rPr lang="en-ZW" sz="4400" b="1" dirty="0"/>
              <a:t>They are saved by the gospel of Jesus Christ, and they are guided by the Holy Spirit who reveals God’s messages through His chosen prophets. </a:t>
            </a:r>
          </a:p>
          <a:p>
            <a:r>
              <a:rPr lang="en-ZW" sz="4400" b="1" dirty="0"/>
              <a:t>There is a remnant, above all, because God still cares.</a:t>
            </a:r>
          </a:p>
          <a:p>
            <a:endParaRPr lang="en-US" dirty="0"/>
          </a:p>
        </p:txBody>
      </p:sp>
    </p:spTree>
    <p:extLst>
      <p:ext uri="{BB962C8B-B14F-4D97-AF65-F5344CB8AC3E}">
        <p14:creationId xmlns:p14="http://schemas.microsoft.com/office/powerpoint/2010/main" val="18545351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E3CD8-C044-1A42-9366-6900698ACD70}"/>
              </a:ext>
            </a:extLst>
          </p:cNvPr>
          <p:cNvSpPr>
            <a:spLocks noGrp="1"/>
          </p:cNvSpPr>
          <p:nvPr>
            <p:ph type="title"/>
          </p:nvPr>
        </p:nvSpPr>
        <p:spPr>
          <a:xfrm>
            <a:off x="0" y="1"/>
            <a:ext cx="12192000" cy="605642"/>
          </a:xfrm>
        </p:spPr>
        <p:txBody>
          <a:bodyPr>
            <a:normAutofit fontScale="90000"/>
          </a:bodyPr>
          <a:lstStyle/>
          <a:p>
            <a:r>
              <a:rPr lang="en-ZW" sz="4000" b="1" dirty="0"/>
              <a:t>Battle Number 4: God's Last-Day People—His Remnant</a:t>
            </a:r>
            <a:endParaRPr lang="en-US" sz="4000" b="1" dirty="0"/>
          </a:p>
        </p:txBody>
      </p:sp>
      <p:sp>
        <p:nvSpPr>
          <p:cNvPr id="3" name="Content Placeholder 2">
            <a:extLst>
              <a:ext uri="{FF2B5EF4-FFF2-40B4-BE49-F238E27FC236}">
                <a16:creationId xmlns:a16="http://schemas.microsoft.com/office/drawing/2014/main" id="{51906790-44F6-B541-A169-6E41E01DCFE6}"/>
              </a:ext>
            </a:extLst>
          </p:cNvPr>
          <p:cNvSpPr>
            <a:spLocks noGrp="1"/>
          </p:cNvSpPr>
          <p:nvPr>
            <p:ph idx="1"/>
          </p:nvPr>
        </p:nvSpPr>
        <p:spPr>
          <a:xfrm>
            <a:off x="0" y="605642"/>
            <a:ext cx="12192000" cy="6252357"/>
          </a:xfrm>
        </p:spPr>
        <p:txBody>
          <a:bodyPr>
            <a:normAutofit fontScale="92500"/>
          </a:bodyPr>
          <a:lstStyle/>
          <a:p>
            <a:r>
              <a:rPr lang="en-ZW" sz="4000" b="1" dirty="0"/>
              <a:t>In summary, before the Dark Ages began there was one Christian church. </a:t>
            </a:r>
          </a:p>
          <a:p>
            <a:r>
              <a:rPr lang="en-ZW" sz="4000" b="1" dirty="0"/>
              <a:t>Because Rome was the ruling empire, the official church was the Roman Catholic Church. </a:t>
            </a:r>
          </a:p>
          <a:p>
            <a:r>
              <a:rPr lang="en-ZW" sz="4000" b="1" dirty="0"/>
              <a:t>From A.D. 538-1798 (the time of the 1,260-year prophecy), the church lost sight of many of the truths of Scripture. </a:t>
            </a:r>
          </a:p>
          <a:p>
            <a:r>
              <a:rPr lang="en-ZW" sz="4000" b="1" dirty="0"/>
              <a:t>Eventually, courageous Bible students and church leaders spoke out against the non-biblical positions being taught. </a:t>
            </a:r>
          </a:p>
          <a:p>
            <a:r>
              <a:rPr lang="en-ZW" sz="4000" b="1" dirty="0"/>
              <a:t>These individuals were called “protestors” or “protestants.” They were the catalysts for the Protestant Reformation. </a:t>
            </a:r>
            <a:endParaRPr lang="en-US" sz="4000" b="1" dirty="0"/>
          </a:p>
        </p:txBody>
      </p:sp>
    </p:spTree>
    <p:extLst>
      <p:ext uri="{BB962C8B-B14F-4D97-AF65-F5344CB8AC3E}">
        <p14:creationId xmlns:p14="http://schemas.microsoft.com/office/powerpoint/2010/main" val="1719400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E3CD8-C044-1A42-9366-6900698ACD70}"/>
              </a:ext>
            </a:extLst>
          </p:cNvPr>
          <p:cNvSpPr>
            <a:spLocks noGrp="1"/>
          </p:cNvSpPr>
          <p:nvPr>
            <p:ph type="title"/>
          </p:nvPr>
        </p:nvSpPr>
        <p:spPr>
          <a:xfrm>
            <a:off x="0" y="1"/>
            <a:ext cx="12192000" cy="605642"/>
          </a:xfrm>
        </p:spPr>
        <p:txBody>
          <a:bodyPr>
            <a:normAutofit fontScale="90000"/>
          </a:bodyPr>
          <a:lstStyle/>
          <a:p>
            <a:r>
              <a:rPr lang="en-ZW" sz="4000" b="1" dirty="0"/>
              <a:t>Battle Number 4: God's Last-Day People—His Remnant</a:t>
            </a:r>
            <a:endParaRPr lang="en-US" sz="4000" b="1" dirty="0"/>
          </a:p>
        </p:txBody>
      </p:sp>
      <p:sp>
        <p:nvSpPr>
          <p:cNvPr id="3" name="Content Placeholder 2">
            <a:extLst>
              <a:ext uri="{FF2B5EF4-FFF2-40B4-BE49-F238E27FC236}">
                <a16:creationId xmlns:a16="http://schemas.microsoft.com/office/drawing/2014/main" id="{51906790-44F6-B541-A169-6E41E01DCFE6}"/>
              </a:ext>
            </a:extLst>
          </p:cNvPr>
          <p:cNvSpPr>
            <a:spLocks noGrp="1"/>
          </p:cNvSpPr>
          <p:nvPr>
            <p:ph idx="1"/>
          </p:nvPr>
        </p:nvSpPr>
        <p:spPr>
          <a:xfrm>
            <a:off x="0" y="605642"/>
            <a:ext cx="12192000" cy="6252357"/>
          </a:xfrm>
        </p:spPr>
        <p:txBody>
          <a:bodyPr>
            <a:normAutofit/>
          </a:bodyPr>
          <a:lstStyle/>
          <a:p>
            <a:r>
              <a:rPr lang="en-ZW" sz="3600" b="1" dirty="0"/>
              <a:t>The 1,260-year period began with only one Christian church in existence—the Roman Catholic Church—but it ended with many different Christian denominations teaching different messages from the Bible. </a:t>
            </a:r>
          </a:p>
          <a:p>
            <a:r>
              <a:rPr lang="en-ZW" sz="3600" b="1" dirty="0"/>
              <a:t>God, however, has only one truth in Scripture. Before Jesus returns to Earth, a “remnant” will return to the pure truths of the Scriptures and preach a final message for those living upon the Earth.</a:t>
            </a:r>
          </a:p>
          <a:p>
            <a:r>
              <a:rPr lang="en-ZW" sz="3600" b="1" cap="all" dirty="0"/>
              <a:t>THOUGHT QUESTION: </a:t>
            </a:r>
            <a:r>
              <a:rPr lang="en-ZW" sz="3600" b="1" dirty="0"/>
              <a:t>God’s faithful, last-day people will be keeping His Ten Commandments because they love Him. (False or True)</a:t>
            </a:r>
          </a:p>
          <a:p>
            <a:endParaRPr lang="en-US" dirty="0"/>
          </a:p>
        </p:txBody>
      </p:sp>
    </p:spTree>
    <p:extLst>
      <p:ext uri="{BB962C8B-B14F-4D97-AF65-F5344CB8AC3E}">
        <p14:creationId xmlns:p14="http://schemas.microsoft.com/office/powerpoint/2010/main" val="33287064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D012F-09D3-0841-9B06-6BCA577E154D}"/>
              </a:ext>
            </a:extLst>
          </p:cNvPr>
          <p:cNvSpPr>
            <a:spLocks noGrp="1"/>
          </p:cNvSpPr>
          <p:nvPr>
            <p:ph type="title"/>
          </p:nvPr>
        </p:nvSpPr>
        <p:spPr>
          <a:xfrm>
            <a:off x="0" y="0"/>
            <a:ext cx="12192000" cy="688769"/>
          </a:xfrm>
        </p:spPr>
        <p:txBody>
          <a:bodyPr>
            <a:normAutofit fontScale="90000"/>
          </a:bodyPr>
          <a:lstStyle/>
          <a:p>
            <a:br>
              <a:rPr lang="en-ZW" dirty="0"/>
            </a:br>
            <a:r>
              <a:rPr lang="en-ZW" dirty="0"/>
              <a:t>Remnant: Recovering Something that was Lost</a:t>
            </a:r>
            <a:br>
              <a:rPr lang="en-ZW" dirty="0"/>
            </a:br>
            <a:endParaRPr lang="en-US" dirty="0"/>
          </a:p>
        </p:txBody>
      </p:sp>
      <p:sp>
        <p:nvSpPr>
          <p:cNvPr id="3" name="Content Placeholder 2">
            <a:extLst>
              <a:ext uri="{FF2B5EF4-FFF2-40B4-BE49-F238E27FC236}">
                <a16:creationId xmlns:a16="http://schemas.microsoft.com/office/drawing/2014/main" id="{6BA22A0F-22DF-7D45-9C04-524011217050}"/>
              </a:ext>
            </a:extLst>
          </p:cNvPr>
          <p:cNvSpPr>
            <a:spLocks noGrp="1"/>
          </p:cNvSpPr>
          <p:nvPr>
            <p:ph idx="1"/>
          </p:nvPr>
        </p:nvSpPr>
        <p:spPr>
          <a:xfrm>
            <a:off x="0" y="688768"/>
            <a:ext cx="12192000" cy="6169231"/>
          </a:xfrm>
        </p:spPr>
        <p:txBody>
          <a:bodyPr>
            <a:normAutofit fontScale="92500" lnSpcReduction="20000"/>
          </a:bodyPr>
          <a:lstStyle/>
          <a:p>
            <a:r>
              <a:rPr lang="en-ZW" sz="3600" b="1" dirty="0"/>
              <a:t>In the fourteenth century an Oxford scholar named John Wycliffe heard the call to be a part of God’s remnant, to recover something that had been lost. </a:t>
            </a:r>
          </a:p>
          <a:p>
            <a:r>
              <a:rPr lang="en-ZW" sz="3600" b="1" dirty="0"/>
              <a:t>The church of his day had grown powerful and overbearing. He began calling for reform, to follow the pattern of the church described in the New Testament. </a:t>
            </a:r>
          </a:p>
          <a:p>
            <a:r>
              <a:rPr lang="en-ZW" sz="3600" b="1" dirty="0"/>
              <a:t>Wycliffe declared that tithes should be withheld from priests who neglected their duties. In this he was taking a stand against his own self-interest as a clergyman. </a:t>
            </a:r>
          </a:p>
          <a:p>
            <a:r>
              <a:rPr lang="en-ZW" sz="3600" b="1" dirty="0"/>
              <a:t>But all around him friars were growing fat and monasteries wealthy in parishes where a whole family might have only a small wheat cake to feed all its members for a day. </a:t>
            </a:r>
          </a:p>
          <a:p>
            <a:r>
              <a:rPr lang="en-ZW" sz="3600" b="1" dirty="0"/>
              <a:t>In one typical sermon Wycliffe declared, “A cup of cold water given with kindness and warm love is a greater gift than all the lands and kingdoms of the church.”</a:t>
            </a:r>
          </a:p>
          <a:p>
            <a:endParaRPr lang="en-US" dirty="0"/>
          </a:p>
        </p:txBody>
      </p:sp>
    </p:spTree>
    <p:extLst>
      <p:ext uri="{BB962C8B-B14F-4D97-AF65-F5344CB8AC3E}">
        <p14:creationId xmlns:p14="http://schemas.microsoft.com/office/powerpoint/2010/main" val="16156863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D012F-09D3-0841-9B06-6BCA577E154D}"/>
              </a:ext>
            </a:extLst>
          </p:cNvPr>
          <p:cNvSpPr>
            <a:spLocks noGrp="1"/>
          </p:cNvSpPr>
          <p:nvPr>
            <p:ph type="title"/>
          </p:nvPr>
        </p:nvSpPr>
        <p:spPr>
          <a:xfrm>
            <a:off x="0" y="0"/>
            <a:ext cx="12192000" cy="688769"/>
          </a:xfrm>
        </p:spPr>
        <p:txBody>
          <a:bodyPr>
            <a:normAutofit fontScale="90000"/>
          </a:bodyPr>
          <a:lstStyle/>
          <a:p>
            <a:br>
              <a:rPr lang="en-ZW" dirty="0"/>
            </a:br>
            <a:r>
              <a:rPr lang="en-ZW" dirty="0"/>
              <a:t>Remnant: Recovering Something that was Lost</a:t>
            </a:r>
            <a:br>
              <a:rPr lang="en-ZW" dirty="0"/>
            </a:br>
            <a:endParaRPr lang="en-US" dirty="0"/>
          </a:p>
        </p:txBody>
      </p:sp>
      <p:sp>
        <p:nvSpPr>
          <p:cNvPr id="3" name="Content Placeholder 2">
            <a:extLst>
              <a:ext uri="{FF2B5EF4-FFF2-40B4-BE49-F238E27FC236}">
                <a16:creationId xmlns:a16="http://schemas.microsoft.com/office/drawing/2014/main" id="{6BA22A0F-22DF-7D45-9C04-524011217050}"/>
              </a:ext>
            </a:extLst>
          </p:cNvPr>
          <p:cNvSpPr>
            <a:spLocks noGrp="1"/>
          </p:cNvSpPr>
          <p:nvPr>
            <p:ph idx="1"/>
          </p:nvPr>
        </p:nvSpPr>
        <p:spPr>
          <a:xfrm>
            <a:off x="0" y="688768"/>
            <a:ext cx="12192000" cy="6169231"/>
          </a:xfrm>
        </p:spPr>
        <p:txBody>
          <a:bodyPr>
            <a:normAutofit fontScale="92500" lnSpcReduction="10000"/>
          </a:bodyPr>
          <a:lstStyle/>
          <a:p>
            <a:r>
              <a:rPr lang="en-ZW" sz="5400" b="1" dirty="0"/>
              <a:t>Wycliffe dedicated his life to translating the Bible, then available only in Latin, into the language of the people. </a:t>
            </a:r>
          </a:p>
          <a:p>
            <a:r>
              <a:rPr lang="en-ZW" sz="5400" b="1" dirty="0"/>
              <a:t>Though condemned as a heretic, he continued to champion the gospel of grace in Jesus Christ. </a:t>
            </a:r>
          </a:p>
          <a:p>
            <a:r>
              <a:rPr lang="en-ZW" sz="5400" b="1" dirty="0"/>
              <a:t>Wycliffe’s English Bible would help create a spiritual revolution in England as God’s essential truths were rediscovered.</a:t>
            </a:r>
          </a:p>
          <a:p>
            <a:endParaRPr lang="en-US" dirty="0"/>
          </a:p>
        </p:txBody>
      </p:sp>
    </p:spTree>
    <p:extLst>
      <p:ext uri="{BB962C8B-B14F-4D97-AF65-F5344CB8AC3E}">
        <p14:creationId xmlns:p14="http://schemas.microsoft.com/office/powerpoint/2010/main" val="5435105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D012F-09D3-0841-9B06-6BCA577E154D}"/>
              </a:ext>
            </a:extLst>
          </p:cNvPr>
          <p:cNvSpPr>
            <a:spLocks noGrp="1"/>
          </p:cNvSpPr>
          <p:nvPr>
            <p:ph type="title"/>
          </p:nvPr>
        </p:nvSpPr>
        <p:spPr>
          <a:xfrm>
            <a:off x="0" y="0"/>
            <a:ext cx="12192000" cy="688769"/>
          </a:xfrm>
        </p:spPr>
        <p:txBody>
          <a:bodyPr>
            <a:normAutofit fontScale="90000"/>
          </a:bodyPr>
          <a:lstStyle/>
          <a:p>
            <a:br>
              <a:rPr lang="en-ZW" dirty="0"/>
            </a:br>
            <a:r>
              <a:rPr lang="en-ZW" dirty="0"/>
              <a:t>Remnant: Recovering Something that was Lost</a:t>
            </a:r>
            <a:br>
              <a:rPr lang="en-ZW" dirty="0"/>
            </a:br>
            <a:endParaRPr lang="en-US" dirty="0"/>
          </a:p>
        </p:txBody>
      </p:sp>
      <p:sp>
        <p:nvSpPr>
          <p:cNvPr id="3" name="Content Placeholder 2">
            <a:extLst>
              <a:ext uri="{FF2B5EF4-FFF2-40B4-BE49-F238E27FC236}">
                <a16:creationId xmlns:a16="http://schemas.microsoft.com/office/drawing/2014/main" id="{6BA22A0F-22DF-7D45-9C04-524011217050}"/>
              </a:ext>
            </a:extLst>
          </p:cNvPr>
          <p:cNvSpPr>
            <a:spLocks noGrp="1"/>
          </p:cNvSpPr>
          <p:nvPr>
            <p:ph idx="1"/>
          </p:nvPr>
        </p:nvSpPr>
        <p:spPr>
          <a:xfrm>
            <a:off x="0" y="688768"/>
            <a:ext cx="12192000" cy="6169231"/>
          </a:xfrm>
        </p:spPr>
        <p:txBody>
          <a:bodyPr>
            <a:normAutofit fontScale="92500" lnSpcReduction="20000"/>
          </a:bodyPr>
          <a:lstStyle/>
          <a:p>
            <a:r>
              <a:rPr lang="en-ZW" sz="3600" b="1" dirty="0"/>
              <a:t>The courageous stand of that one man affected an entire nation. Each one of us is called to take a stand today. Each one of us can make an impact in our world for God. </a:t>
            </a:r>
          </a:p>
          <a:p>
            <a:r>
              <a:rPr lang="en-ZW" sz="3600" b="1" dirty="0"/>
              <a:t>It’s our privilege to be part of God’s last-day remnant people. God is appealing to you right now. He wants you to be one who overcomes by the blood of the Lamb. </a:t>
            </a:r>
          </a:p>
          <a:p>
            <a:r>
              <a:rPr lang="en-ZW" sz="3600" b="1" dirty="0"/>
              <a:t>He wants you to be part of His remnant church. When you respond and unite with God, the vast resources of heaven will back you up. You have access to the heart of heaven through prayer. </a:t>
            </a:r>
          </a:p>
          <a:p>
            <a:r>
              <a:rPr lang="en-ZW" sz="3600" b="1" dirty="0"/>
              <a:t>You have access to the wisdom of God. You have access to His ministering angels. Best of all you have a place reserved at the foot of the cross. </a:t>
            </a:r>
          </a:p>
          <a:p>
            <a:r>
              <a:rPr lang="en-ZW" sz="3600" b="1" dirty="0"/>
              <a:t>The blood of the Lamb is still powerful today against all strongholds. Satan still shrinks before “the word of their testimony” about Jesus.</a:t>
            </a:r>
          </a:p>
          <a:p>
            <a:endParaRPr lang="en-US" dirty="0"/>
          </a:p>
        </p:txBody>
      </p:sp>
    </p:spTree>
    <p:extLst>
      <p:ext uri="{BB962C8B-B14F-4D97-AF65-F5344CB8AC3E}">
        <p14:creationId xmlns:p14="http://schemas.microsoft.com/office/powerpoint/2010/main" val="22868178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D012F-09D3-0841-9B06-6BCA577E154D}"/>
              </a:ext>
            </a:extLst>
          </p:cNvPr>
          <p:cNvSpPr>
            <a:spLocks noGrp="1"/>
          </p:cNvSpPr>
          <p:nvPr>
            <p:ph type="title"/>
          </p:nvPr>
        </p:nvSpPr>
        <p:spPr>
          <a:xfrm>
            <a:off x="0" y="0"/>
            <a:ext cx="12192000" cy="688769"/>
          </a:xfrm>
        </p:spPr>
        <p:txBody>
          <a:bodyPr>
            <a:normAutofit fontScale="90000"/>
          </a:bodyPr>
          <a:lstStyle/>
          <a:p>
            <a:br>
              <a:rPr lang="en-ZW" dirty="0"/>
            </a:br>
            <a:r>
              <a:rPr lang="en-ZW" dirty="0"/>
              <a:t>Remnant: Recovering Something that was Lost</a:t>
            </a:r>
            <a:br>
              <a:rPr lang="en-ZW" dirty="0"/>
            </a:br>
            <a:endParaRPr lang="en-US" dirty="0"/>
          </a:p>
        </p:txBody>
      </p:sp>
      <p:sp>
        <p:nvSpPr>
          <p:cNvPr id="3" name="Content Placeholder 2">
            <a:extLst>
              <a:ext uri="{FF2B5EF4-FFF2-40B4-BE49-F238E27FC236}">
                <a16:creationId xmlns:a16="http://schemas.microsoft.com/office/drawing/2014/main" id="{6BA22A0F-22DF-7D45-9C04-524011217050}"/>
              </a:ext>
            </a:extLst>
          </p:cNvPr>
          <p:cNvSpPr>
            <a:spLocks noGrp="1"/>
          </p:cNvSpPr>
          <p:nvPr>
            <p:ph idx="1"/>
          </p:nvPr>
        </p:nvSpPr>
        <p:spPr>
          <a:xfrm>
            <a:off x="0" y="688768"/>
            <a:ext cx="12192000" cy="6169231"/>
          </a:xfrm>
        </p:spPr>
        <p:txBody>
          <a:bodyPr>
            <a:normAutofit/>
          </a:bodyPr>
          <a:lstStyle/>
          <a:p>
            <a:r>
              <a:rPr lang="en-ZW" sz="5400" b="1" dirty="0"/>
              <a:t>If there’s a step God wants you to make today, please don’t put it off. </a:t>
            </a:r>
          </a:p>
          <a:p>
            <a:r>
              <a:rPr lang="en-ZW" sz="5400" b="1" dirty="0"/>
              <a:t>Please accept the gracious invitation of the Lord who cares for you more deeply than you can understand.</a:t>
            </a:r>
          </a:p>
          <a:p>
            <a:endParaRPr lang="en-US" dirty="0"/>
          </a:p>
        </p:txBody>
      </p:sp>
    </p:spTree>
    <p:extLst>
      <p:ext uri="{BB962C8B-B14F-4D97-AF65-F5344CB8AC3E}">
        <p14:creationId xmlns:p14="http://schemas.microsoft.com/office/powerpoint/2010/main" val="692003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C71DF-58AF-CA40-A15A-40B4C4565FEB}"/>
              </a:ext>
            </a:extLst>
          </p:cNvPr>
          <p:cNvSpPr>
            <a:spLocks noGrp="1"/>
          </p:cNvSpPr>
          <p:nvPr>
            <p:ph type="title"/>
          </p:nvPr>
        </p:nvSpPr>
        <p:spPr>
          <a:xfrm>
            <a:off x="0" y="1"/>
            <a:ext cx="12192000" cy="700644"/>
          </a:xfrm>
        </p:spPr>
        <p:txBody>
          <a:bodyPr/>
          <a:lstStyle/>
          <a:p>
            <a:r>
              <a:rPr lang="en-ZW" dirty="0"/>
              <a:t>Conspiracy to Murder</a:t>
            </a:r>
            <a:endParaRPr lang="en-US" dirty="0"/>
          </a:p>
        </p:txBody>
      </p:sp>
      <p:sp>
        <p:nvSpPr>
          <p:cNvPr id="3" name="Content Placeholder 2">
            <a:extLst>
              <a:ext uri="{FF2B5EF4-FFF2-40B4-BE49-F238E27FC236}">
                <a16:creationId xmlns:a16="http://schemas.microsoft.com/office/drawing/2014/main" id="{6A09709E-6F54-B645-8C13-C44A9551AD8E}"/>
              </a:ext>
            </a:extLst>
          </p:cNvPr>
          <p:cNvSpPr>
            <a:spLocks noGrp="1"/>
          </p:cNvSpPr>
          <p:nvPr>
            <p:ph idx="1"/>
          </p:nvPr>
        </p:nvSpPr>
        <p:spPr>
          <a:xfrm>
            <a:off x="0" y="700644"/>
            <a:ext cx="12192000" cy="6157355"/>
          </a:xfrm>
        </p:spPr>
        <p:txBody>
          <a:bodyPr>
            <a:normAutofit/>
          </a:bodyPr>
          <a:lstStyle/>
          <a:p>
            <a:r>
              <a:rPr lang="en-ZW" sz="3600" b="1" dirty="0"/>
              <a:t>The assassination of the Romanovs was one of the more shocking crimes of the twentieth century. </a:t>
            </a:r>
          </a:p>
          <a:p>
            <a:r>
              <a:rPr lang="en-ZW" sz="3600" b="1" dirty="0"/>
              <a:t>Revelation 12 shows us who really lies behind all the crime and cruelty in our world. And it does so by exposing an assassination attempt—directed at a heavenly family. </a:t>
            </a:r>
          </a:p>
          <a:p>
            <a:r>
              <a:rPr lang="en-ZW" sz="3600" b="1" dirty="0"/>
              <a:t>The would-be assassin is Satan, a rebel who was once cast out of heaven and is now seeking hellish vengeance. </a:t>
            </a:r>
          </a:p>
          <a:p>
            <a:r>
              <a:rPr lang="en-ZW" sz="3600" b="1" dirty="0"/>
              <a:t>He knows that his only chance to consolidate his power in this world is to destroy Jesus, the Messiah, the only One who can save mankind. Revelation 12 lays out his plot in symbolic language.</a:t>
            </a:r>
          </a:p>
          <a:p>
            <a:endParaRPr lang="en-US" dirty="0"/>
          </a:p>
        </p:txBody>
      </p:sp>
    </p:spTree>
    <p:extLst>
      <p:ext uri="{BB962C8B-B14F-4D97-AF65-F5344CB8AC3E}">
        <p14:creationId xmlns:p14="http://schemas.microsoft.com/office/powerpoint/2010/main" val="17909175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C71DF-58AF-CA40-A15A-40B4C4565FEB}"/>
              </a:ext>
            </a:extLst>
          </p:cNvPr>
          <p:cNvSpPr>
            <a:spLocks noGrp="1"/>
          </p:cNvSpPr>
          <p:nvPr>
            <p:ph type="title"/>
          </p:nvPr>
        </p:nvSpPr>
        <p:spPr>
          <a:xfrm>
            <a:off x="0" y="1"/>
            <a:ext cx="12192000" cy="700644"/>
          </a:xfrm>
        </p:spPr>
        <p:txBody>
          <a:bodyPr/>
          <a:lstStyle/>
          <a:p>
            <a:r>
              <a:rPr lang="en-ZW" dirty="0"/>
              <a:t>Conspiracy to Murder</a:t>
            </a:r>
            <a:endParaRPr lang="en-US" dirty="0"/>
          </a:p>
        </p:txBody>
      </p:sp>
      <p:sp>
        <p:nvSpPr>
          <p:cNvPr id="3" name="Content Placeholder 2">
            <a:extLst>
              <a:ext uri="{FF2B5EF4-FFF2-40B4-BE49-F238E27FC236}">
                <a16:creationId xmlns:a16="http://schemas.microsoft.com/office/drawing/2014/main" id="{6A09709E-6F54-B645-8C13-C44A9551AD8E}"/>
              </a:ext>
            </a:extLst>
          </p:cNvPr>
          <p:cNvSpPr>
            <a:spLocks noGrp="1"/>
          </p:cNvSpPr>
          <p:nvPr>
            <p:ph idx="1"/>
          </p:nvPr>
        </p:nvSpPr>
        <p:spPr>
          <a:xfrm>
            <a:off x="0" y="700644"/>
            <a:ext cx="12192000" cy="6157355"/>
          </a:xfrm>
        </p:spPr>
        <p:txBody>
          <a:bodyPr>
            <a:normAutofit/>
          </a:bodyPr>
          <a:lstStyle/>
          <a:p>
            <a:r>
              <a:rPr lang="en-ZW" sz="3200" b="1" dirty="0"/>
              <a:t>First we see a mother projected up into the sky as on a giant movie screen. The sun, moon, and stars surround her, reflecting the light of her beauty. She is crying out in </a:t>
            </a:r>
            <a:r>
              <a:rPr lang="en-ZW" sz="3200" b="1" dirty="0" err="1"/>
              <a:t>labor</a:t>
            </a:r>
            <a:r>
              <a:rPr lang="en-ZW" sz="3200" b="1" dirty="0"/>
              <a:t>, about to give birth. Satan appears, disguised as a seven-headed dragon. He hopes to play midwife at this all-important birth so he can snuff out the life of the child.</a:t>
            </a:r>
          </a:p>
          <a:p>
            <a:r>
              <a:rPr lang="en-ZW" sz="3200" b="1" dirty="0"/>
              <a:t>The baby is born. Miraculously, the child is snatched from the clutches of the dragon and carried to God’s throne and His protection. Satan is furious and attacks the mother. She finds a place of safety prepared for her by God. </a:t>
            </a:r>
          </a:p>
          <a:p>
            <a:r>
              <a:rPr lang="en-ZW" sz="3200" b="1" dirty="0"/>
              <a:t>But then Satan goes after her remaining children. Some survive his attacks; others are wounded or killed. In the end, however, the mother and her surviving children spend eternity with Jesus.</a:t>
            </a:r>
          </a:p>
          <a:p>
            <a:endParaRPr lang="en-US" dirty="0"/>
          </a:p>
        </p:txBody>
      </p:sp>
    </p:spTree>
    <p:extLst>
      <p:ext uri="{BB962C8B-B14F-4D97-AF65-F5344CB8AC3E}">
        <p14:creationId xmlns:p14="http://schemas.microsoft.com/office/powerpoint/2010/main" val="3796358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C71DF-58AF-CA40-A15A-40B4C4565FEB}"/>
              </a:ext>
            </a:extLst>
          </p:cNvPr>
          <p:cNvSpPr>
            <a:spLocks noGrp="1"/>
          </p:cNvSpPr>
          <p:nvPr>
            <p:ph type="title"/>
          </p:nvPr>
        </p:nvSpPr>
        <p:spPr>
          <a:xfrm>
            <a:off x="0" y="1"/>
            <a:ext cx="12192000" cy="700644"/>
          </a:xfrm>
        </p:spPr>
        <p:txBody>
          <a:bodyPr/>
          <a:lstStyle/>
          <a:p>
            <a:r>
              <a:rPr lang="en-ZW" dirty="0"/>
              <a:t>Conspiracy to Murder</a:t>
            </a:r>
            <a:endParaRPr lang="en-US" dirty="0"/>
          </a:p>
        </p:txBody>
      </p:sp>
      <p:sp>
        <p:nvSpPr>
          <p:cNvPr id="3" name="Content Placeholder 2">
            <a:extLst>
              <a:ext uri="{FF2B5EF4-FFF2-40B4-BE49-F238E27FC236}">
                <a16:creationId xmlns:a16="http://schemas.microsoft.com/office/drawing/2014/main" id="{6A09709E-6F54-B645-8C13-C44A9551AD8E}"/>
              </a:ext>
            </a:extLst>
          </p:cNvPr>
          <p:cNvSpPr>
            <a:spLocks noGrp="1"/>
          </p:cNvSpPr>
          <p:nvPr>
            <p:ph idx="1"/>
          </p:nvPr>
        </p:nvSpPr>
        <p:spPr>
          <a:xfrm>
            <a:off x="0" y="700644"/>
            <a:ext cx="12192000" cy="6157355"/>
          </a:xfrm>
        </p:spPr>
        <p:txBody>
          <a:bodyPr>
            <a:normAutofit fontScale="92500" lnSpcReduction="10000"/>
          </a:bodyPr>
          <a:lstStyle/>
          <a:p>
            <a:r>
              <a:rPr lang="en-ZW" sz="3200" b="1" dirty="0"/>
              <a:t>Let’s look at the main players in the scenario:</a:t>
            </a:r>
          </a:p>
          <a:p>
            <a:r>
              <a:rPr lang="en-ZW" sz="3200" b="1" dirty="0"/>
              <a:t>The woman (mother) represents the pure church of God (2 Corinthians 11:2).</a:t>
            </a:r>
          </a:p>
          <a:p>
            <a:r>
              <a:rPr lang="en-ZW" sz="3200" b="1" dirty="0"/>
              <a:t>The baby represents Jesus (Matthew 1, 2).</a:t>
            </a:r>
          </a:p>
          <a:p>
            <a:r>
              <a:rPr lang="en-ZW" sz="3200" b="1" dirty="0"/>
              <a:t>The dragon represents Satan (Revelation 12:9).</a:t>
            </a:r>
          </a:p>
          <a:p>
            <a:r>
              <a:rPr lang="en-ZW" sz="3200" b="1" dirty="0"/>
              <a:t>The children who are left represent the followers of Jesus (Revelation 12:17).</a:t>
            </a:r>
          </a:p>
          <a:p>
            <a:r>
              <a:rPr lang="en-ZW" sz="3200" b="1" dirty="0"/>
              <a:t>Throughout the centuries, Satan has harassed and persecuted God’s people. His attacks are really part of a cosmic conflict, a great controversy, between Jesus and Satan. Revelation 12 brings this conflict out on </a:t>
            </a:r>
            <a:r>
              <a:rPr lang="en-ZW" sz="3200" b="1" dirty="0" err="1"/>
              <a:t>center</a:t>
            </a:r>
            <a:r>
              <a:rPr lang="en-ZW" sz="3200" b="1" dirty="0"/>
              <a:t> stage. It spotlights four dramatic encounters in the history of the great controversy. Let’s study them.</a:t>
            </a:r>
          </a:p>
          <a:p>
            <a:r>
              <a:rPr lang="en-ZW" sz="3200" b="1" cap="all" dirty="0"/>
              <a:t>THOUGHT QUESTION: </a:t>
            </a:r>
            <a:r>
              <a:rPr lang="en-ZW" sz="3200" b="1" dirty="0"/>
              <a:t>In Revelation 12, the great red dragon represents God's faithful people. (False OR True)</a:t>
            </a:r>
          </a:p>
          <a:p>
            <a:endParaRPr lang="en-US" dirty="0"/>
          </a:p>
        </p:txBody>
      </p:sp>
    </p:spTree>
    <p:extLst>
      <p:ext uri="{BB962C8B-B14F-4D97-AF65-F5344CB8AC3E}">
        <p14:creationId xmlns:p14="http://schemas.microsoft.com/office/powerpoint/2010/main" val="33515592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47921-48BE-C940-AA9C-577A5769ACBB}"/>
              </a:ext>
            </a:extLst>
          </p:cNvPr>
          <p:cNvSpPr>
            <a:spLocks noGrp="1"/>
          </p:cNvSpPr>
          <p:nvPr>
            <p:ph type="title"/>
          </p:nvPr>
        </p:nvSpPr>
        <p:spPr>
          <a:xfrm>
            <a:off x="0" y="1"/>
            <a:ext cx="12192000" cy="629392"/>
          </a:xfrm>
        </p:spPr>
        <p:txBody>
          <a:bodyPr>
            <a:normAutofit/>
          </a:bodyPr>
          <a:lstStyle/>
          <a:p>
            <a:r>
              <a:rPr lang="en-ZW" sz="2800" b="1" dirty="0"/>
              <a:t>Battle Number 1: Introduction to Satan’s Murderous Tactics—Jesus attacked!</a:t>
            </a:r>
            <a:endParaRPr lang="en-US" sz="2800" b="1" dirty="0"/>
          </a:p>
        </p:txBody>
      </p:sp>
      <p:sp>
        <p:nvSpPr>
          <p:cNvPr id="3" name="Content Placeholder 2">
            <a:extLst>
              <a:ext uri="{FF2B5EF4-FFF2-40B4-BE49-F238E27FC236}">
                <a16:creationId xmlns:a16="http://schemas.microsoft.com/office/drawing/2014/main" id="{23611E03-B26D-5743-877E-A4D7DE4EF37B}"/>
              </a:ext>
            </a:extLst>
          </p:cNvPr>
          <p:cNvSpPr>
            <a:spLocks noGrp="1"/>
          </p:cNvSpPr>
          <p:nvPr>
            <p:ph idx="1"/>
          </p:nvPr>
        </p:nvSpPr>
        <p:spPr>
          <a:xfrm>
            <a:off x="0" y="629392"/>
            <a:ext cx="12192000" cy="6228607"/>
          </a:xfrm>
        </p:spPr>
        <p:txBody>
          <a:bodyPr>
            <a:normAutofit lnSpcReduction="10000"/>
          </a:bodyPr>
          <a:lstStyle/>
          <a:p>
            <a:r>
              <a:rPr lang="en-ZW" b="1" cap="all" dirty="0"/>
              <a:t>READ REVELATION 12:1-6.</a:t>
            </a:r>
            <a:endParaRPr lang="en-ZW" dirty="0"/>
          </a:p>
          <a:p>
            <a:r>
              <a:rPr lang="en-ZW" sz="3600" b="1" dirty="0"/>
              <a:t>Have you ever wondered how sin entered this world of ours? These verses tell you. They summarize the cosmic battle with sin. Let’s look at the details.</a:t>
            </a:r>
          </a:p>
          <a:p>
            <a:r>
              <a:rPr lang="en-ZW" sz="3600" b="1" dirty="0"/>
              <a:t>“Now a great sign appeared in heaven: a woman clothed with the sun, with the moon under her feet, and on her head a garland of twelve stars. </a:t>
            </a:r>
          </a:p>
          <a:p>
            <a:r>
              <a:rPr lang="en-ZW" sz="3600" b="1" dirty="0"/>
              <a:t>Then being with child, she cried out in </a:t>
            </a:r>
            <a:r>
              <a:rPr lang="en-ZW" sz="3600" b="1" dirty="0" err="1"/>
              <a:t>labor</a:t>
            </a:r>
            <a:r>
              <a:rPr lang="en-ZW" sz="3600" b="1" dirty="0"/>
              <a:t> and in pain to give birth” (Revelation 12:1, 2).</a:t>
            </a:r>
          </a:p>
          <a:p>
            <a:r>
              <a:rPr lang="en-ZW" sz="3600" b="1" dirty="0"/>
              <a:t>In this vision John sees a pregnant woman, but he must have noticed something else about her. She is surrounded by the light of the sun, moon, and stars.</a:t>
            </a:r>
          </a:p>
          <a:p>
            <a:endParaRPr lang="en-US" dirty="0"/>
          </a:p>
        </p:txBody>
      </p:sp>
    </p:spTree>
    <p:extLst>
      <p:ext uri="{BB962C8B-B14F-4D97-AF65-F5344CB8AC3E}">
        <p14:creationId xmlns:p14="http://schemas.microsoft.com/office/powerpoint/2010/main" val="2148439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47921-48BE-C940-AA9C-577A5769ACBB}"/>
              </a:ext>
            </a:extLst>
          </p:cNvPr>
          <p:cNvSpPr>
            <a:spLocks noGrp="1"/>
          </p:cNvSpPr>
          <p:nvPr>
            <p:ph type="title"/>
          </p:nvPr>
        </p:nvSpPr>
        <p:spPr>
          <a:xfrm>
            <a:off x="0" y="1"/>
            <a:ext cx="12192000" cy="629392"/>
          </a:xfrm>
        </p:spPr>
        <p:txBody>
          <a:bodyPr>
            <a:normAutofit/>
          </a:bodyPr>
          <a:lstStyle/>
          <a:p>
            <a:r>
              <a:rPr lang="en-ZW" sz="2800" b="1" dirty="0"/>
              <a:t>Battle Number 1: Introduction to Satan’s Murderous Tactics—Jesus attacked!</a:t>
            </a:r>
            <a:endParaRPr lang="en-US" sz="2800" b="1" dirty="0"/>
          </a:p>
        </p:txBody>
      </p:sp>
      <p:sp>
        <p:nvSpPr>
          <p:cNvPr id="3" name="Content Placeholder 2">
            <a:extLst>
              <a:ext uri="{FF2B5EF4-FFF2-40B4-BE49-F238E27FC236}">
                <a16:creationId xmlns:a16="http://schemas.microsoft.com/office/drawing/2014/main" id="{23611E03-B26D-5743-877E-A4D7DE4EF37B}"/>
              </a:ext>
            </a:extLst>
          </p:cNvPr>
          <p:cNvSpPr>
            <a:spLocks noGrp="1"/>
          </p:cNvSpPr>
          <p:nvPr>
            <p:ph idx="1"/>
          </p:nvPr>
        </p:nvSpPr>
        <p:spPr>
          <a:xfrm>
            <a:off x="0" y="629392"/>
            <a:ext cx="12192000" cy="6228607"/>
          </a:xfrm>
        </p:spPr>
        <p:txBody>
          <a:bodyPr>
            <a:normAutofit fontScale="92500"/>
          </a:bodyPr>
          <a:lstStyle/>
          <a:p>
            <a:r>
              <a:rPr lang="en-ZW" sz="3600" b="1" i="1" dirty="0"/>
              <a:t>What do you think the light represents?</a:t>
            </a:r>
            <a:endParaRPr lang="en-ZW" sz="3600" b="1" dirty="0"/>
          </a:p>
          <a:p>
            <a:r>
              <a:rPr lang="en-ZW" sz="3600" b="1" dirty="0"/>
              <a:t>Light is the clothing that God wears (Psalm 104:2). Jesus is called the “light of the world” and the “sun of righteousness” (John 8:12, Malachi 4:2). Christians are called “sons of light” (Luke 16:8). </a:t>
            </a:r>
          </a:p>
          <a:p>
            <a:r>
              <a:rPr lang="en-ZW" sz="3600" b="1" dirty="0"/>
              <a:t>This woman, clothed with light, represents God’s church at its very best, filled with God’s power.</a:t>
            </a:r>
          </a:p>
          <a:p>
            <a:r>
              <a:rPr lang="en-ZW" sz="3600" b="1" dirty="0"/>
              <a:t>Then another figure enters the vision. John writes, “Another sign appeared in heaven: behold, a great, fiery red dragon having seven heads and ten horns, and seven diadems on his heads. </a:t>
            </a:r>
          </a:p>
          <a:p>
            <a:r>
              <a:rPr lang="en-ZW" sz="3600" b="1" dirty="0"/>
              <a:t>His tail drew a third of the stars of heaven and threw them down to the earth” (vss. 3, 4).</a:t>
            </a:r>
          </a:p>
          <a:p>
            <a:endParaRPr lang="en-US" dirty="0"/>
          </a:p>
        </p:txBody>
      </p:sp>
    </p:spTree>
    <p:extLst>
      <p:ext uri="{BB962C8B-B14F-4D97-AF65-F5344CB8AC3E}">
        <p14:creationId xmlns:p14="http://schemas.microsoft.com/office/powerpoint/2010/main" val="638564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47921-48BE-C940-AA9C-577A5769ACBB}"/>
              </a:ext>
            </a:extLst>
          </p:cNvPr>
          <p:cNvSpPr>
            <a:spLocks noGrp="1"/>
          </p:cNvSpPr>
          <p:nvPr>
            <p:ph type="title"/>
          </p:nvPr>
        </p:nvSpPr>
        <p:spPr>
          <a:xfrm>
            <a:off x="0" y="1"/>
            <a:ext cx="12192000" cy="629392"/>
          </a:xfrm>
        </p:spPr>
        <p:txBody>
          <a:bodyPr>
            <a:normAutofit/>
          </a:bodyPr>
          <a:lstStyle/>
          <a:p>
            <a:r>
              <a:rPr lang="en-ZW" sz="2800" b="1" dirty="0"/>
              <a:t>Battle Number 1: Introduction to Satan’s Murderous Tactics—Jesus attacked!</a:t>
            </a:r>
            <a:endParaRPr lang="en-US" sz="2800" b="1" dirty="0"/>
          </a:p>
        </p:txBody>
      </p:sp>
      <p:sp>
        <p:nvSpPr>
          <p:cNvPr id="3" name="Content Placeholder 2">
            <a:extLst>
              <a:ext uri="{FF2B5EF4-FFF2-40B4-BE49-F238E27FC236}">
                <a16:creationId xmlns:a16="http://schemas.microsoft.com/office/drawing/2014/main" id="{23611E03-B26D-5743-877E-A4D7DE4EF37B}"/>
              </a:ext>
            </a:extLst>
          </p:cNvPr>
          <p:cNvSpPr>
            <a:spLocks noGrp="1"/>
          </p:cNvSpPr>
          <p:nvPr>
            <p:ph idx="1"/>
          </p:nvPr>
        </p:nvSpPr>
        <p:spPr>
          <a:xfrm>
            <a:off x="0" y="629392"/>
            <a:ext cx="12192000" cy="6228607"/>
          </a:xfrm>
        </p:spPr>
        <p:txBody>
          <a:bodyPr>
            <a:normAutofit fontScale="92500"/>
          </a:bodyPr>
          <a:lstStyle/>
          <a:p>
            <a:r>
              <a:rPr lang="en-ZW" sz="4000" b="1" dirty="0"/>
              <a:t>In this verse the angels in heaven are referred to as stars. </a:t>
            </a:r>
          </a:p>
          <a:p>
            <a:r>
              <a:rPr lang="en-ZW" sz="4000" b="1" dirty="0"/>
              <a:t>Verse 9 tells us that when Satan was cast out of heaven, the angels who joined him in the rebellion were cast out too.</a:t>
            </a:r>
          </a:p>
          <a:p>
            <a:r>
              <a:rPr lang="en-ZW" sz="4000" b="1" dirty="0"/>
              <a:t>Events surrounding the actual birth of Jesus fit the symbols in Revelation 12. Verses 4 and 5 state that the dragon was waiting for the woman to give birth so that he could “devour her Child as soon as it was born” but instead “her son was caught up to the throne of God.” </a:t>
            </a:r>
          </a:p>
          <a:p>
            <a:r>
              <a:rPr lang="en-ZW" sz="4000" b="1" dirty="0"/>
              <a:t>The only child born into this world and taken up to God’s throne is the Man, Christ Jesus.</a:t>
            </a:r>
          </a:p>
          <a:p>
            <a:endParaRPr lang="en-US" dirty="0"/>
          </a:p>
        </p:txBody>
      </p:sp>
    </p:spTree>
    <p:extLst>
      <p:ext uri="{BB962C8B-B14F-4D97-AF65-F5344CB8AC3E}">
        <p14:creationId xmlns:p14="http://schemas.microsoft.com/office/powerpoint/2010/main" val="42750180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220</TotalTime>
  <Words>4694</Words>
  <Application>Microsoft Macintosh PowerPoint</Application>
  <PresentationFormat>Widescreen</PresentationFormat>
  <Paragraphs>202</Paragraphs>
  <Slides>38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38</vt:i4>
      </vt:variant>
    </vt:vector>
  </HeadingPairs>
  <TitlesOfParts>
    <vt:vector size="42" baseType="lpstr">
      <vt:lpstr>Arial</vt:lpstr>
      <vt:lpstr>Calibri</vt:lpstr>
      <vt:lpstr>Calibri Light</vt:lpstr>
      <vt:lpstr>Office Theme</vt:lpstr>
      <vt:lpstr>Focus on Prophecy GUIDE 14 </vt:lpstr>
      <vt:lpstr>Conspiracy to Murder</vt:lpstr>
      <vt:lpstr>Conspiracy to Murder</vt:lpstr>
      <vt:lpstr>Conspiracy to Murder</vt:lpstr>
      <vt:lpstr>Conspiracy to Murder</vt:lpstr>
      <vt:lpstr>Conspiracy to Murder</vt:lpstr>
      <vt:lpstr>Battle Number 1: Introduction to Satan’s Murderous Tactics—Jesus attacked!</vt:lpstr>
      <vt:lpstr>Battle Number 1: Introduction to Satan’s Murderous Tactics—Jesus attacked!</vt:lpstr>
      <vt:lpstr>Battle Number 1: Introduction to Satan’s Murderous Tactics—Jesus attacked!</vt:lpstr>
      <vt:lpstr>Battle Number 1: Introduction to Satan’s Murderous Tactics—Jesus attacked!</vt:lpstr>
      <vt:lpstr>Battle Number 1: Introduction to Satan’s Murderous Tactics—Jesus attacked!</vt:lpstr>
      <vt:lpstr>Battle Number 1: Introduction to Satan’s Murderous Tactics—Jesus attacked!</vt:lpstr>
      <vt:lpstr>Battle Number 1: Introduction to Satan’s Murderous Tactics—Jesus attacked!</vt:lpstr>
      <vt:lpstr>Battle Number 2: War in Heaven</vt:lpstr>
      <vt:lpstr>Battle Number 2: War in Heaven</vt:lpstr>
      <vt:lpstr>Battle Number 2: War in Heaven</vt:lpstr>
      <vt:lpstr>Battle Number 2: War in Heaven</vt:lpstr>
      <vt:lpstr>Battle Number 2: War in Heaven</vt:lpstr>
      <vt:lpstr>Battle Number 2: War in Heaven</vt:lpstr>
      <vt:lpstr>Battle Number 2: War in Heaven</vt:lpstr>
      <vt:lpstr>Battle Number 2: War in Heaven</vt:lpstr>
      <vt:lpstr>Battle Number 2: War in Heaven</vt:lpstr>
      <vt:lpstr>Battle Number 2: War in Heaven</vt:lpstr>
      <vt:lpstr>Battle Number 3: Satan Attacks God's People</vt:lpstr>
      <vt:lpstr>Battle Number 3: Satan Attacks God's People</vt:lpstr>
      <vt:lpstr>Battle Number 3: Satan Attacks God's People</vt:lpstr>
      <vt:lpstr>Battle Number 3: Satan Attacks God's People</vt:lpstr>
      <vt:lpstr>Battle Number 3: Satan Attacks God's People</vt:lpstr>
      <vt:lpstr>Battle Number 4: God's Last-Day People—His Remnant</vt:lpstr>
      <vt:lpstr>Battle Number 4: God's Last-Day People—His Remnant</vt:lpstr>
      <vt:lpstr>Battle Number 4: God's Last-Day People—His Remnant</vt:lpstr>
      <vt:lpstr>Battle Number 4: God's Last-Day People—His Remnant</vt:lpstr>
      <vt:lpstr>Battle Number 4: God's Last-Day People—His Remnant</vt:lpstr>
      <vt:lpstr>Battle Number 4: God's Last-Day People—His Remnant</vt:lpstr>
      <vt:lpstr> Remnant: Recovering Something that was Lost </vt:lpstr>
      <vt:lpstr> Remnant: Recovering Something that was Lost </vt:lpstr>
      <vt:lpstr> Remnant: Recovering Something that was Lost </vt:lpstr>
      <vt:lpstr> Remnant: Recovering Something that was Lost </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Focus on Prophecy Guide 14</dc:title>
  <dc:creator>Microsoft Office User</dc:creator>
  <cp:lastModifiedBy>Microsoft Office User</cp:lastModifiedBy>
  <cp:revision>7</cp:revision>
  <cp:lastPrinted>2020-04-21T08:32:09Z</cp:lastPrinted>
  <dcterms:created xsi:type="dcterms:W3CDTF">2020-04-15T11:11:40Z</dcterms:created>
  <dcterms:modified xsi:type="dcterms:W3CDTF">2020-05-24T09:30:35Z</dcterms:modified>
</cp:coreProperties>
</file>