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1" r:id="rId2"/>
    <p:sldId id="313" r:id="rId3"/>
    <p:sldId id="324" r:id="rId4"/>
    <p:sldId id="328" r:id="rId5"/>
    <p:sldId id="325" r:id="rId6"/>
    <p:sldId id="327" r:id="rId7"/>
    <p:sldId id="326" r:id="rId8"/>
    <p:sldId id="314" r:id="rId9"/>
    <p:sldId id="329" r:id="rId10"/>
    <p:sldId id="330" r:id="rId11"/>
    <p:sldId id="332" r:id="rId12"/>
    <p:sldId id="331" r:id="rId13"/>
    <p:sldId id="333" r:id="rId14"/>
    <p:sldId id="315" r:id="rId15"/>
    <p:sldId id="340" r:id="rId16"/>
    <p:sldId id="334" r:id="rId17"/>
    <p:sldId id="341" r:id="rId18"/>
    <p:sldId id="322" r:id="rId19"/>
    <p:sldId id="342" r:id="rId20"/>
    <p:sldId id="335" r:id="rId21"/>
    <p:sldId id="343" r:id="rId22"/>
    <p:sldId id="336" r:id="rId23"/>
    <p:sldId id="344" r:id="rId24"/>
    <p:sldId id="337" r:id="rId25"/>
    <p:sldId id="345" r:id="rId26"/>
    <p:sldId id="338" r:id="rId27"/>
    <p:sldId id="323" r:id="rId28"/>
    <p:sldId id="346" r:id="rId29"/>
    <p:sldId id="33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3102-808F-D24D-B13F-F2E752A0F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D4FF5-670B-0146-A27C-E0B33E702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ACA35-0598-6A40-81F3-C3F90E07C666}"/>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5" name="Footer Placeholder 4">
            <a:extLst>
              <a:ext uri="{FF2B5EF4-FFF2-40B4-BE49-F238E27FC236}">
                <a16:creationId xmlns:a16="http://schemas.microsoft.com/office/drawing/2014/main" id="{BDD235EB-05DD-3545-9D16-D4184D15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EC28A-08C8-F041-8930-951D57A47D16}"/>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61569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064F-4A8F-7447-BF5D-D5EB3D8809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C0D0B8-F790-5746-A2F7-8DF43E3496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E489D-FEE6-6C49-92BA-D677F745F4A7}"/>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5" name="Footer Placeholder 4">
            <a:extLst>
              <a:ext uri="{FF2B5EF4-FFF2-40B4-BE49-F238E27FC236}">
                <a16:creationId xmlns:a16="http://schemas.microsoft.com/office/drawing/2014/main" id="{6BAE7749-A848-374E-85D6-FEE61B52E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7BA2F-8EFB-4249-AFC8-F6A0949EB010}"/>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108631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95F38E-1B02-034F-9D79-59D3C650E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55F437-3644-694F-B161-32E1739903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B92D9-BFB3-BA4A-B275-8BFECADA7F8E}"/>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5" name="Footer Placeholder 4">
            <a:extLst>
              <a:ext uri="{FF2B5EF4-FFF2-40B4-BE49-F238E27FC236}">
                <a16:creationId xmlns:a16="http://schemas.microsoft.com/office/drawing/2014/main" id="{06990666-3526-0242-B5DC-8664E5C15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D968B-D92E-DD4F-BEE1-DA7461DDD4C2}"/>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172245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CDDB-7CCC-1B43-99B9-081F2DBF94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9BCD3-851F-5940-BA04-91957A9D22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14592-0486-B74B-A1B7-9D4A159540DD}"/>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5" name="Footer Placeholder 4">
            <a:extLst>
              <a:ext uri="{FF2B5EF4-FFF2-40B4-BE49-F238E27FC236}">
                <a16:creationId xmlns:a16="http://schemas.microsoft.com/office/drawing/2014/main" id="{BD2E6149-F784-C54B-ADAE-BF650CAD5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78328-CD59-B842-BAC5-9D2623BB8832}"/>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344016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9030-45C8-DD4C-B3C3-2083CA4896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4D0F-8601-8B46-9B80-D10AA52D1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BDA342-5563-F84F-925D-746E3A8EF887}"/>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5" name="Footer Placeholder 4">
            <a:extLst>
              <a:ext uri="{FF2B5EF4-FFF2-40B4-BE49-F238E27FC236}">
                <a16:creationId xmlns:a16="http://schemas.microsoft.com/office/drawing/2014/main" id="{4EC39B45-A9E4-CA44-9DA0-93EA44962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17BE5-D209-4D48-85AE-EFF59FB14430}"/>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233797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5447-C685-4941-9040-134CAFC31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3D6AC-C570-F04F-91F2-920F9C153B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9D29B-DDAA-8E43-8A70-FEFF206848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4CAE1-F0EC-0C4B-92C4-A4C4784CAE8C}"/>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6" name="Footer Placeholder 5">
            <a:extLst>
              <a:ext uri="{FF2B5EF4-FFF2-40B4-BE49-F238E27FC236}">
                <a16:creationId xmlns:a16="http://schemas.microsoft.com/office/drawing/2014/main" id="{F8EB2523-EBC3-9644-B4CE-3A49E1B29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4EE55-3CDF-FA48-80BE-1E1241E3E9B9}"/>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142778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A82E-ED40-CC4B-BF26-AB15B0D33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BF5C47-4577-544E-A357-AA83702C4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D4E8D0-A5DD-FE48-96C2-E18272ABE2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0D970-4949-F04E-AE47-3B2DCC998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BA5BCA-25C3-DF40-9437-E91340DF6A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20427-DED2-8742-B1FD-346CD0CB7394}"/>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8" name="Footer Placeholder 7">
            <a:extLst>
              <a:ext uri="{FF2B5EF4-FFF2-40B4-BE49-F238E27FC236}">
                <a16:creationId xmlns:a16="http://schemas.microsoft.com/office/drawing/2014/main" id="{C1765D6B-CDBF-E14F-9AE4-D6C381AB35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5A5E73-E317-114E-A5D9-C0FE36497214}"/>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178729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32BA-7D73-8040-B5E8-6CFE3D05B6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7DB305-BA2D-5F4A-A6FE-9F42FA90D1E6}"/>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4" name="Footer Placeholder 3">
            <a:extLst>
              <a:ext uri="{FF2B5EF4-FFF2-40B4-BE49-F238E27FC236}">
                <a16:creationId xmlns:a16="http://schemas.microsoft.com/office/drawing/2014/main" id="{D4D767B6-D671-E746-A41D-BDCE21C90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BEBC7-FE38-7A49-B138-F9AC2A0CF9FB}"/>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160429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F7D44D-289F-2247-B493-7E8441F4B9DE}"/>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3" name="Footer Placeholder 2">
            <a:extLst>
              <a:ext uri="{FF2B5EF4-FFF2-40B4-BE49-F238E27FC236}">
                <a16:creationId xmlns:a16="http://schemas.microsoft.com/office/drawing/2014/main" id="{E46FE9AF-17D9-8941-8FA8-E6F8F74BC4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70A32-64D1-F84F-ACE4-339E4D01A051}"/>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19362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27A-506C-7047-A9BB-B76108F5E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0D0FDD-41E4-B049-B675-1073618F83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F96BCA-7CB5-E842-90CD-3115F0E95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7DD030-841D-D441-A609-E934154EF72D}"/>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6" name="Footer Placeholder 5">
            <a:extLst>
              <a:ext uri="{FF2B5EF4-FFF2-40B4-BE49-F238E27FC236}">
                <a16:creationId xmlns:a16="http://schemas.microsoft.com/office/drawing/2014/main" id="{9EA6614D-972E-FD43-863C-656620B25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EAEB7-D68A-0C44-9D5B-2834D933D71E}"/>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49505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00EB-6487-7441-901E-75FC35A2C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008B6-36F7-DB48-B04A-153C494A1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3C3C96-4F39-EE45-9494-5AC735D4E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A6B0C0-8F67-AD4F-8D32-BDEDFFB44886}"/>
              </a:ext>
            </a:extLst>
          </p:cNvPr>
          <p:cNvSpPr>
            <a:spLocks noGrp="1"/>
          </p:cNvSpPr>
          <p:nvPr>
            <p:ph type="dt" sz="half" idx="10"/>
          </p:nvPr>
        </p:nvSpPr>
        <p:spPr/>
        <p:txBody>
          <a:bodyPr/>
          <a:lstStyle/>
          <a:p>
            <a:fld id="{C3EFC0F5-A70D-8C4F-9DEA-2C974301B86D}" type="datetimeFigureOut">
              <a:rPr lang="en-US" smtClean="0"/>
              <a:t>4/24/20</a:t>
            </a:fld>
            <a:endParaRPr lang="en-US"/>
          </a:p>
        </p:txBody>
      </p:sp>
      <p:sp>
        <p:nvSpPr>
          <p:cNvPr id="6" name="Footer Placeholder 5">
            <a:extLst>
              <a:ext uri="{FF2B5EF4-FFF2-40B4-BE49-F238E27FC236}">
                <a16:creationId xmlns:a16="http://schemas.microsoft.com/office/drawing/2014/main" id="{CC8D6CED-9F0A-3E4D-B08C-7F8B3C68B6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F8D92-9737-4249-B820-CF1B7E9435C6}"/>
              </a:ext>
            </a:extLst>
          </p:cNvPr>
          <p:cNvSpPr>
            <a:spLocks noGrp="1"/>
          </p:cNvSpPr>
          <p:nvPr>
            <p:ph type="sldNum" sz="quarter" idx="12"/>
          </p:nvPr>
        </p:nvSpPr>
        <p:spPr/>
        <p:txBody>
          <a:bodyPr/>
          <a:lstStyle/>
          <a:p>
            <a:fld id="{9F340B15-4A79-7246-89E7-0AF32CE7F1F1}" type="slidenum">
              <a:rPr lang="en-US" smtClean="0"/>
              <a:t>‹#›</a:t>
            </a:fld>
            <a:endParaRPr lang="en-US"/>
          </a:p>
        </p:txBody>
      </p:sp>
    </p:spTree>
    <p:extLst>
      <p:ext uri="{BB962C8B-B14F-4D97-AF65-F5344CB8AC3E}">
        <p14:creationId xmlns:p14="http://schemas.microsoft.com/office/powerpoint/2010/main" val="353519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84EBC-536C-C445-8521-8E5B91E27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979DB7-A09A-6647-A907-B1F8B6839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0168F-D920-8945-B25A-3DF0A308D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FC0F5-A70D-8C4F-9DEA-2C974301B86D}" type="datetimeFigureOut">
              <a:rPr lang="en-US" smtClean="0"/>
              <a:t>4/24/20</a:t>
            </a:fld>
            <a:endParaRPr lang="en-US"/>
          </a:p>
        </p:txBody>
      </p:sp>
      <p:sp>
        <p:nvSpPr>
          <p:cNvPr id="5" name="Footer Placeholder 4">
            <a:extLst>
              <a:ext uri="{FF2B5EF4-FFF2-40B4-BE49-F238E27FC236}">
                <a16:creationId xmlns:a16="http://schemas.microsoft.com/office/drawing/2014/main" id="{44B3ECA9-4D87-E347-B88A-07D889EF6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FE761-EFE0-854D-9114-D7D1C5C83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40B15-4A79-7246-89E7-0AF32CE7F1F1}" type="slidenum">
              <a:rPr lang="en-US" smtClean="0"/>
              <a:t>‹#›</a:t>
            </a:fld>
            <a:endParaRPr lang="en-US"/>
          </a:p>
        </p:txBody>
      </p:sp>
    </p:spTree>
    <p:extLst>
      <p:ext uri="{BB962C8B-B14F-4D97-AF65-F5344CB8AC3E}">
        <p14:creationId xmlns:p14="http://schemas.microsoft.com/office/powerpoint/2010/main" val="23935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FBC8-D160-F740-9E1A-A4D856811418}"/>
              </a:ext>
            </a:extLst>
          </p:cNvPr>
          <p:cNvSpPr>
            <a:spLocks noGrp="1"/>
          </p:cNvSpPr>
          <p:nvPr>
            <p:ph type="ctrTitle"/>
          </p:nvPr>
        </p:nvSpPr>
        <p:spPr>
          <a:xfrm>
            <a:off x="0" y="1840675"/>
            <a:ext cx="5334000" cy="2387600"/>
          </a:xfrm>
        </p:spPr>
        <p:txBody>
          <a:bodyPr>
            <a:normAutofit fontScale="90000"/>
          </a:bodyPr>
          <a:lstStyle/>
          <a:p>
            <a:r>
              <a:rPr lang="en-ZW" dirty="0"/>
              <a:t>Focus on Prophecy</a:t>
            </a:r>
            <a:br>
              <a:rPr lang="en-ZW" dirty="0"/>
            </a:br>
            <a:r>
              <a:rPr lang="en-ZW" cap="all" dirty="0"/>
              <a:t>GUIDE 8</a:t>
            </a:r>
            <a:br>
              <a:rPr lang="en-ZW" cap="all" dirty="0"/>
            </a:br>
            <a:endParaRPr lang="en-US" dirty="0"/>
          </a:p>
        </p:txBody>
      </p:sp>
      <p:pic>
        <p:nvPicPr>
          <p:cNvPr id="4" name="Picture 3">
            <a:extLst>
              <a:ext uri="{FF2B5EF4-FFF2-40B4-BE49-F238E27FC236}">
                <a16:creationId xmlns:a16="http://schemas.microsoft.com/office/drawing/2014/main" id="{259050B2-AC44-6040-A627-2387FFCE0354}"/>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53281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F7C3-CC36-C34A-B2D1-749E56E592D8}"/>
              </a:ext>
            </a:extLst>
          </p:cNvPr>
          <p:cNvSpPr>
            <a:spLocks noGrp="1"/>
          </p:cNvSpPr>
          <p:nvPr>
            <p:ph type="title"/>
          </p:nvPr>
        </p:nvSpPr>
        <p:spPr>
          <a:xfrm>
            <a:off x="0" y="1"/>
            <a:ext cx="12192000" cy="700644"/>
          </a:xfrm>
        </p:spPr>
        <p:txBody>
          <a:bodyPr/>
          <a:lstStyle/>
          <a:p>
            <a:r>
              <a:rPr lang="en-ZW" dirty="0"/>
              <a:t>John's Introduction</a:t>
            </a:r>
            <a:endParaRPr lang="en-US" dirty="0"/>
          </a:p>
        </p:txBody>
      </p:sp>
      <p:sp>
        <p:nvSpPr>
          <p:cNvPr id="3" name="Content Placeholder 2">
            <a:extLst>
              <a:ext uri="{FF2B5EF4-FFF2-40B4-BE49-F238E27FC236}">
                <a16:creationId xmlns:a16="http://schemas.microsoft.com/office/drawing/2014/main" id="{CBD24805-90B8-D641-8130-C5456E32C142}"/>
              </a:ext>
            </a:extLst>
          </p:cNvPr>
          <p:cNvSpPr>
            <a:spLocks noGrp="1"/>
          </p:cNvSpPr>
          <p:nvPr>
            <p:ph idx="1"/>
          </p:nvPr>
        </p:nvSpPr>
        <p:spPr>
          <a:xfrm>
            <a:off x="0" y="700644"/>
            <a:ext cx="12192000" cy="6157355"/>
          </a:xfrm>
        </p:spPr>
        <p:txBody>
          <a:bodyPr>
            <a:normAutofit/>
          </a:bodyPr>
          <a:lstStyle/>
          <a:p>
            <a:r>
              <a:rPr lang="en-ZW" sz="4000" b="1" dirty="0"/>
              <a:t>Notice how verse 1 explains the process of communicating this revelation:</a:t>
            </a:r>
          </a:p>
          <a:p>
            <a:r>
              <a:rPr lang="en-ZW" sz="4000" b="1" dirty="0"/>
              <a:t>God gave the message of Revelation to Jesus Christ.</a:t>
            </a:r>
          </a:p>
          <a:p>
            <a:r>
              <a:rPr lang="en-ZW" sz="4000" b="1" dirty="0"/>
              <a:t>Jesus gave the message to an angel.</a:t>
            </a:r>
          </a:p>
          <a:p>
            <a:r>
              <a:rPr lang="en-ZW" sz="4000" b="1" dirty="0"/>
              <a:t>The angel gave the message to John. </a:t>
            </a:r>
          </a:p>
          <a:p>
            <a:r>
              <a:rPr lang="en-ZW" sz="4000" b="1" dirty="0"/>
              <a:t>John gave the message (in the Spirit) to the “servants of Jesus” (followers of Jesus).</a:t>
            </a:r>
          </a:p>
          <a:p>
            <a:r>
              <a:rPr lang="en-ZW" sz="4000" b="1" dirty="0"/>
              <a:t>The message concerned “things which must shortly take place.”</a:t>
            </a:r>
          </a:p>
          <a:p>
            <a:endParaRPr lang="en-US" dirty="0"/>
          </a:p>
        </p:txBody>
      </p:sp>
    </p:spTree>
    <p:extLst>
      <p:ext uri="{BB962C8B-B14F-4D97-AF65-F5344CB8AC3E}">
        <p14:creationId xmlns:p14="http://schemas.microsoft.com/office/powerpoint/2010/main" val="350639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F7C3-CC36-C34A-B2D1-749E56E592D8}"/>
              </a:ext>
            </a:extLst>
          </p:cNvPr>
          <p:cNvSpPr>
            <a:spLocks noGrp="1"/>
          </p:cNvSpPr>
          <p:nvPr>
            <p:ph type="title"/>
          </p:nvPr>
        </p:nvSpPr>
        <p:spPr>
          <a:xfrm>
            <a:off x="0" y="1"/>
            <a:ext cx="12192000" cy="700644"/>
          </a:xfrm>
        </p:spPr>
        <p:txBody>
          <a:bodyPr/>
          <a:lstStyle/>
          <a:p>
            <a:r>
              <a:rPr lang="en-ZW" dirty="0"/>
              <a:t>John's Introduction</a:t>
            </a:r>
            <a:endParaRPr lang="en-US" dirty="0"/>
          </a:p>
        </p:txBody>
      </p:sp>
      <p:sp>
        <p:nvSpPr>
          <p:cNvPr id="3" name="Content Placeholder 2">
            <a:extLst>
              <a:ext uri="{FF2B5EF4-FFF2-40B4-BE49-F238E27FC236}">
                <a16:creationId xmlns:a16="http://schemas.microsoft.com/office/drawing/2014/main" id="{CBD24805-90B8-D641-8130-C5456E32C142}"/>
              </a:ext>
            </a:extLst>
          </p:cNvPr>
          <p:cNvSpPr>
            <a:spLocks noGrp="1"/>
          </p:cNvSpPr>
          <p:nvPr>
            <p:ph idx="1"/>
          </p:nvPr>
        </p:nvSpPr>
        <p:spPr>
          <a:xfrm>
            <a:off x="0" y="700644"/>
            <a:ext cx="12192000" cy="6157355"/>
          </a:xfrm>
        </p:spPr>
        <p:txBody>
          <a:bodyPr>
            <a:normAutofit fontScale="92500" lnSpcReduction="10000"/>
          </a:bodyPr>
          <a:lstStyle/>
          <a:p>
            <a:r>
              <a:rPr lang="en-ZW" sz="4000" b="1" dirty="0"/>
              <a:t>Today, people all over the world are trying to make sense of the rush of ominous events—famines, earthquakes, wars, terrorist attacks. </a:t>
            </a:r>
          </a:p>
          <a:p>
            <a:r>
              <a:rPr lang="en-ZW" sz="4000" b="1" dirty="0"/>
              <a:t>They wonder if something called Armageddon is about to take place. They wonder if Jesus could return to Earth in their lifetime. </a:t>
            </a:r>
          </a:p>
          <a:p>
            <a:r>
              <a:rPr lang="en-ZW" sz="4000" b="1" dirty="0"/>
              <a:t>Guess what? You are privileged! God has given you His answers to the big questions. </a:t>
            </a:r>
          </a:p>
          <a:p>
            <a:r>
              <a:rPr lang="en-ZW" sz="4000" b="1" dirty="0"/>
              <a:t>He has given them to you in the book of Revelation. It’s an incredibly significant message. </a:t>
            </a:r>
          </a:p>
          <a:p>
            <a:r>
              <a:rPr lang="en-ZW" sz="4000" b="1" dirty="0"/>
              <a:t>God the Father, Jesus the Son, the Holy Spirit, and angelic beings—all were involved in bringing this book to us!</a:t>
            </a:r>
          </a:p>
          <a:p>
            <a:endParaRPr lang="en-US" dirty="0"/>
          </a:p>
        </p:txBody>
      </p:sp>
    </p:spTree>
    <p:extLst>
      <p:ext uri="{BB962C8B-B14F-4D97-AF65-F5344CB8AC3E}">
        <p14:creationId xmlns:p14="http://schemas.microsoft.com/office/powerpoint/2010/main" val="157927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F7C3-CC36-C34A-B2D1-749E56E592D8}"/>
              </a:ext>
            </a:extLst>
          </p:cNvPr>
          <p:cNvSpPr>
            <a:spLocks noGrp="1"/>
          </p:cNvSpPr>
          <p:nvPr>
            <p:ph type="title"/>
          </p:nvPr>
        </p:nvSpPr>
        <p:spPr>
          <a:xfrm>
            <a:off x="0" y="1"/>
            <a:ext cx="12192000" cy="700644"/>
          </a:xfrm>
        </p:spPr>
        <p:txBody>
          <a:bodyPr/>
          <a:lstStyle/>
          <a:p>
            <a:r>
              <a:rPr lang="en-ZW" dirty="0"/>
              <a:t>John's Introduction</a:t>
            </a:r>
            <a:endParaRPr lang="en-US" dirty="0"/>
          </a:p>
        </p:txBody>
      </p:sp>
      <p:sp>
        <p:nvSpPr>
          <p:cNvPr id="3" name="Content Placeholder 2">
            <a:extLst>
              <a:ext uri="{FF2B5EF4-FFF2-40B4-BE49-F238E27FC236}">
                <a16:creationId xmlns:a16="http://schemas.microsoft.com/office/drawing/2014/main" id="{CBD24805-90B8-D641-8130-C5456E32C142}"/>
              </a:ext>
            </a:extLst>
          </p:cNvPr>
          <p:cNvSpPr>
            <a:spLocks noGrp="1"/>
          </p:cNvSpPr>
          <p:nvPr>
            <p:ph idx="1"/>
          </p:nvPr>
        </p:nvSpPr>
        <p:spPr>
          <a:xfrm>
            <a:off x="0" y="700644"/>
            <a:ext cx="12192000" cy="6157355"/>
          </a:xfrm>
        </p:spPr>
        <p:txBody>
          <a:bodyPr>
            <a:normAutofit lnSpcReduction="10000"/>
          </a:bodyPr>
          <a:lstStyle/>
          <a:p>
            <a:r>
              <a:rPr lang="en-ZW" b="1" dirty="0"/>
              <a:t>John says that he is bearing “witness to the word of God and to the testimony of Jesus, [and] to all things that he saw” (vs. 2). </a:t>
            </a:r>
          </a:p>
          <a:p>
            <a:r>
              <a:rPr lang="en-ZW" b="1" dirty="0"/>
              <a:t>Did you catch the impact of this verse? God is making sure we don’t discount the message John writes. He tells us John read, heard, and saw what he writes about. In other words, John’s an eyewitness. His words are trustworthy. Believe them!</a:t>
            </a:r>
          </a:p>
          <a:p>
            <a:r>
              <a:rPr lang="en-ZW" b="1" dirty="0"/>
              <a:t>But there is more! God pronounces a special blessing on those who read and follow what is written in John’s book. </a:t>
            </a:r>
          </a:p>
          <a:p>
            <a:r>
              <a:rPr lang="en-ZW" b="1" dirty="0"/>
              <a:t>“Blessed is he who reads and those who hear the words of this prophecy, and keep those things which are written in it; for the time is near” (vs. 3).</a:t>
            </a:r>
          </a:p>
          <a:p>
            <a:r>
              <a:rPr lang="en-ZW" b="1" dirty="0"/>
              <a:t>This says that those who study this book will be blessed, because the “time” of the </a:t>
            </a:r>
            <a:r>
              <a:rPr lang="en-ZW" b="1" dirty="0" err="1"/>
              <a:t>fulfillment</a:t>
            </a:r>
            <a:r>
              <a:rPr lang="en-ZW" b="1" dirty="0"/>
              <a:t> of the prophecy contained in Revelation “is near.” </a:t>
            </a:r>
          </a:p>
          <a:p>
            <a:r>
              <a:rPr lang="en-ZW" b="1" dirty="0"/>
              <a:t>“Near” implies that the </a:t>
            </a:r>
            <a:r>
              <a:rPr lang="en-ZW" b="1" dirty="0" err="1"/>
              <a:t>fulfillment</a:t>
            </a:r>
            <a:r>
              <a:rPr lang="en-ZW" b="1" dirty="0"/>
              <a:t> of the prophecies contained in this book is about to take place. It’s about to get started. And the sooner the prophetic sequence begins, the quicker all these prophecies will be fulfilled!</a:t>
            </a:r>
          </a:p>
          <a:p>
            <a:endParaRPr lang="en-US" dirty="0"/>
          </a:p>
        </p:txBody>
      </p:sp>
    </p:spTree>
    <p:extLst>
      <p:ext uri="{BB962C8B-B14F-4D97-AF65-F5344CB8AC3E}">
        <p14:creationId xmlns:p14="http://schemas.microsoft.com/office/powerpoint/2010/main" val="133875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F7C3-CC36-C34A-B2D1-749E56E592D8}"/>
              </a:ext>
            </a:extLst>
          </p:cNvPr>
          <p:cNvSpPr>
            <a:spLocks noGrp="1"/>
          </p:cNvSpPr>
          <p:nvPr>
            <p:ph type="title"/>
          </p:nvPr>
        </p:nvSpPr>
        <p:spPr>
          <a:xfrm>
            <a:off x="0" y="1"/>
            <a:ext cx="12192000" cy="700644"/>
          </a:xfrm>
        </p:spPr>
        <p:txBody>
          <a:bodyPr/>
          <a:lstStyle/>
          <a:p>
            <a:r>
              <a:rPr lang="en-ZW" dirty="0"/>
              <a:t>John's Introduction</a:t>
            </a:r>
            <a:endParaRPr lang="en-US" dirty="0"/>
          </a:p>
        </p:txBody>
      </p:sp>
      <p:sp>
        <p:nvSpPr>
          <p:cNvPr id="3" name="Content Placeholder 2">
            <a:extLst>
              <a:ext uri="{FF2B5EF4-FFF2-40B4-BE49-F238E27FC236}">
                <a16:creationId xmlns:a16="http://schemas.microsoft.com/office/drawing/2014/main" id="{CBD24805-90B8-D641-8130-C5456E32C142}"/>
              </a:ext>
            </a:extLst>
          </p:cNvPr>
          <p:cNvSpPr>
            <a:spLocks noGrp="1"/>
          </p:cNvSpPr>
          <p:nvPr>
            <p:ph idx="1"/>
          </p:nvPr>
        </p:nvSpPr>
        <p:spPr>
          <a:xfrm>
            <a:off x="0" y="700644"/>
            <a:ext cx="12192000" cy="6157355"/>
          </a:xfrm>
        </p:spPr>
        <p:txBody>
          <a:bodyPr>
            <a:normAutofit/>
          </a:bodyPr>
          <a:lstStyle/>
          <a:p>
            <a:r>
              <a:rPr lang="en-ZW" sz="4000" b="1" dirty="0"/>
              <a:t>How does it make you feel to know that God (a) took special care to make sure the message of Revelation was written down for you, and (b) promises you special </a:t>
            </a:r>
            <a:r>
              <a:rPr lang="en-ZW" sz="4000" b="1" dirty="0" err="1"/>
              <a:t>favors</a:t>
            </a:r>
            <a:r>
              <a:rPr lang="en-ZW" sz="4000" b="1" dirty="0"/>
              <a:t> if you study, believe, accept, and apply the message to your life?</a:t>
            </a:r>
          </a:p>
          <a:p>
            <a:r>
              <a:rPr lang="en-ZW" sz="4000" b="1" i="1" dirty="0"/>
              <a:t>What kind of blessing or special </a:t>
            </a:r>
            <a:r>
              <a:rPr lang="en-ZW" sz="4000" b="1" i="1" dirty="0" err="1"/>
              <a:t>favor</a:t>
            </a:r>
            <a:r>
              <a:rPr lang="en-ZW" sz="4000" b="1" i="1" dirty="0"/>
              <a:t> do you think God will give those who study? Why do you feel that way?</a:t>
            </a:r>
            <a:endParaRPr lang="en-ZW" sz="4000" b="1" dirty="0"/>
          </a:p>
          <a:p>
            <a:r>
              <a:rPr lang="en-ZW" sz="4000" b="1" cap="all" dirty="0"/>
              <a:t>THOUGHT QUESTION: </a:t>
            </a:r>
            <a:r>
              <a:rPr lang="en-ZW" sz="4000" b="1" dirty="0"/>
              <a:t>God tells us that those who study the book of Revelation will receive a special blessing. (False or True) </a:t>
            </a:r>
          </a:p>
          <a:p>
            <a:endParaRPr lang="en-US" dirty="0"/>
          </a:p>
        </p:txBody>
      </p:sp>
    </p:spTree>
    <p:extLst>
      <p:ext uri="{BB962C8B-B14F-4D97-AF65-F5344CB8AC3E}">
        <p14:creationId xmlns:p14="http://schemas.microsoft.com/office/powerpoint/2010/main" val="376382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0A49-7B4D-1A46-BE09-210C083F86DB}"/>
              </a:ext>
            </a:extLst>
          </p:cNvPr>
          <p:cNvSpPr>
            <a:spLocks noGrp="1"/>
          </p:cNvSpPr>
          <p:nvPr>
            <p:ph type="title"/>
          </p:nvPr>
        </p:nvSpPr>
        <p:spPr>
          <a:xfrm>
            <a:off x="0" y="0"/>
            <a:ext cx="12192000" cy="712519"/>
          </a:xfrm>
        </p:spPr>
        <p:txBody>
          <a:bodyPr/>
          <a:lstStyle/>
          <a:p>
            <a:r>
              <a:rPr lang="en-ZW" dirty="0"/>
              <a:t>Grace and Peace</a:t>
            </a:r>
            <a:endParaRPr lang="en-US" dirty="0"/>
          </a:p>
        </p:txBody>
      </p:sp>
      <p:sp>
        <p:nvSpPr>
          <p:cNvPr id="3" name="Content Placeholder 2">
            <a:extLst>
              <a:ext uri="{FF2B5EF4-FFF2-40B4-BE49-F238E27FC236}">
                <a16:creationId xmlns:a16="http://schemas.microsoft.com/office/drawing/2014/main" id="{3BFED85C-3B05-9849-BBF0-C50FFEA06BA3}"/>
              </a:ext>
            </a:extLst>
          </p:cNvPr>
          <p:cNvSpPr>
            <a:spLocks noGrp="1"/>
          </p:cNvSpPr>
          <p:nvPr>
            <p:ph idx="1"/>
          </p:nvPr>
        </p:nvSpPr>
        <p:spPr>
          <a:xfrm>
            <a:off x="0" y="712518"/>
            <a:ext cx="12192000" cy="6145481"/>
          </a:xfrm>
        </p:spPr>
        <p:txBody>
          <a:bodyPr>
            <a:normAutofit fontScale="92500"/>
          </a:bodyPr>
          <a:lstStyle/>
          <a:p>
            <a:r>
              <a:rPr lang="en-ZW" b="1" cap="all" dirty="0"/>
              <a:t>READ REVELATION 1:4-8.</a:t>
            </a:r>
            <a:endParaRPr lang="en-ZW" dirty="0"/>
          </a:p>
          <a:p>
            <a:r>
              <a:rPr lang="en-ZW" sz="3600" b="1" dirty="0"/>
              <a:t>It’s very important to God that readers of the book of Revelation understand how much He cares for them before they study the messages written in its twenty-two chapters. </a:t>
            </a:r>
          </a:p>
          <a:p>
            <a:r>
              <a:rPr lang="en-ZW" sz="3600" b="1" dirty="0"/>
              <a:t>These verses stress the fact that people matter supremely to God.</a:t>
            </a:r>
          </a:p>
          <a:p>
            <a:r>
              <a:rPr lang="en-ZW" sz="3600" b="1" dirty="0"/>
              <a:t>John continues, “Grace to you and peace from Him who is and who was and who is to come, and from the seven Spirits who are before His throne, and from Jesus Christ, the faithful witness, the firstborn from the dead, and the ruler over the kings of the earth. </a:t>
            </a:r>
          </a:p>
          <a:p>
            <a:r>
              <a:rPr lang="en-ZW" sz="3600" b="1" dirty="0"/>
              <a:t>To Him who loved us and washed us from our sins in His own blood, and has made us kings and priests to His God and Father, to Him be glory and dominion forever and ever” (vss. 4-6).</a:t>
            </a:r>
          </a:p>
          <a:p>
            <a:endParaRPr lang="en-US" dirty="0"/>
          </a:p>
        </p:txBody>
      </p:sp>
    </p:spTree>
    <p:extLst>
      <p:ext uri="{BB962C8B-B14F-4D97-AF65-F5344CB8AC3E}">
        <p14:creationId xmlns:p14="http://schemas.microsoft.com/office/powerpoint/2010/main" val="323719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0A49-7B4D-1A46-BE09-210C083F86DB}"/>
              </a:ext>
            </a:extLst>
          </p:cNvPr>
          <p:cNvSpPr>
            <a:spLocks noGrp="1"/>
          </p:cNvSpPr>
          <p:nvPr>
            <p:ph type="title"/>
          </p:nvPr>
        </p:nvSpPr>
        <p:spPr>
          <a:xfrm>
            <a:off x="0" y="0"/>
            <a:ext cx="12192000" cy="712519"/>
          </a:xfrm>
        </p:spPr>
        <p:txBody>
          <a:bodyPr/>
          <a:lstStyle/>
          <a:p>
            <a:r>
              <a:rPr lang="en-ZW" dirty="0"/>
              <a:t>Grace and Peace</a:t>
            </a:r>
            <a:endParaRPr lang="en-US" dirty="0"/>
          </a:p>
        </p:txBody>
      </p:sp>
      <p:sp>
        <p:nvSpPr>
          <p:cNvPr id="3" name="Content Placeholder 2">
            <a:extLst>
              <a:ext uri="{FF2B5EF4-FFF2-40B4-BE49-F238E27FC236}">
                <a16:creationId xmlns:a16="http://schemas.microsoft.com/office/drawing/2014/main" id="{3BFED85C-3B05-9849-BBF0-C50FFEA06BA3}"/>
              </a:ext>
            </a:extLst>
          </p:cNvPr>
          <p:cNvSpPr>
            <a:spLocks noGrp="1"/>
          </p:cNvSpPr>
          <p:nvPr>
            <p:ph idx="1"/>
          </p:nvPr>
        </p:nvSpPr>
        <p:spPr>
          <a:xfrm>
            <a:off x="0" y="712518"/>
            <a:ext cx="12192000" cy="6145481"/>
          </a:xfrm>
        </p:spPr>
        <p:txBody>
          <a:bodyPr>
            <a:normAutofit fontScale="92500" lnSpcReduction="20000"/>
          </a:bodyPr>
          <a:lstStyle/>
          <a:p>
            <a:r>
              <a:rPr lang="en-ZW" sz="3200" b="1" dirty="0"/>
              <a:t>It was common in Bible times to begin a letter with the words “grace and peace.” Today we begin with “Dear Mary, I hope you are doing OK.” In this particular setting, “grace” refers to God’s kindness. </a:t>
            </a:r>
          </a:p>
          <a:p>
            <a:r>
              <a:rPr lang="en-ZW" sz="3200" b="1" dirty="0"/>
              <a:t>The peace John speaks of comes when we know we are forgiven by God and when we forgive others. </a:t>
            </a:r>
          </a:p>
          <a:p>
            <a:r>
              <a:rPr lang="en-ZW" sz="3200" b="1" dirty="0"/>
              <a:t>Both grace and peace are gifts from God. They come to us from “Him who loved us and washed us from our sins in His own blood.” </a:t>
            </a:r>
          </a:p>
          <a:p>
            <a:r>
              <a:rPr lang="en-ZW" sz="3200" b="1" dirty="0"/>
              <a:t>Jesus, our </a:t>
            </a:r>
            <a:r>
              <a:rPr lang="en-ZW" sz="3200" b="1" dirty="0" err="1"/>
              <a:t>Savior</a:t>
            </a:r>
            <a:r>
              <a:rPr lang="en-ZW" sz="3200" b="1" dirty="0"/>
              <a:t>, is the focus of the book of Revelation, and as we study it and follow what we learn, He is also the One who shares with us His grace and peace.</a:t>
            </a:r>
          </a:p>
          <a:p>
            <a:r>
              <a:rPr lang="en-ZW" sz="3200" b="1" dirty="0"/>
              <a:t>God wants not only to assure the readers of Revelation about His feelings for us, He also wants us to know He longs to be with us forever. A relationship with God doesn’t have to ever end. </a:t>
            </a:r>
          </a:p>
          <a:p>
            <a:r>
              <a:rPr lang="en-ZW" sz="3200" b="1" dirty="0"/>
              <a:t>Verse 7 makes it very clear that Jesus is returning to Earth for His people. “He is coming with clouds, and every eye will see Him.”</a:t>
            </a:r>
          </a:p>
          <a:p>
            <a:endParaRPr lang="en-US" dirty="0"/>
          </a:p>
        </p:txBody>
      </p:sp>
    </p:spTree>
    <p:extLst>
      <p:ext uri="{BB962C8B-B14F-4D97-AF65-F5344CB8AC3E}">
        <p14:creationId xmlns:p14="http://schemas.microsoft.com/office/powerpoint/2010/main" val="266285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0A49-7B4D-1A46-BE09-210C083F86DB}"/>
              </a:ext>
            </a:extLst>
          </p:cNvPr>
          <p:cNvSpPr>
            <a:spLocks noGrp="1"/>
          </p:cNvSpPr>
          <p:nvPr>
            <p:ph type="title"/>
          </p:nvPr>
        </p:nvSpPr>
        <p:spPr>
          <a:xfrm>
            <a:off x="0" y="0"/>
            <a:ext cx="12192000" cy="712519"/>
          </a:xfrm>
        </p:spPr>
        <p:txBody>
          <a:bodyPr/>
          <a:lstStyle/>
          <a:p>
            <a:r>
              <a:rPr lang="en-ZW" dirty="0"/>
              <a:t>Grace and Peace</a:t>
            </a:r>
            <a:endParaRPr lang="en-US" dirty="0"/>
          </a:p>
        </p:txBody>
      </p:sp>
      <p:sp>
        <p:nvSpPr>
          <p:cNvPr id="3" name="Content Placeholder 2">
            <a:extLst>
              <a:ext uri="{FF2B5EF4-FFF2-40B4-BE49-F238E27FC236}">
                <a16:creationId xmlns:a16="http://schemas.microsoft.com/office/drawing/2014/main" id="{3BFED85C-3B05-9849-BBF0-C50FFEA06BA3}"/>
              </a:ext>
            </a:extLst>
          </p:cNvPr>
          <p:cNvSpPr>
            <a:spLocks noGrp="1"/>
          </p:cNvSpPr>
          <p:nvPr>
            <p:ph idx="1"/>
          </p:nvPr>
        </p:nvSpPr>
        <p:spPr>
          <a:xfrm>
            <a:off x="0" y="712518"/>
            <a:ext cx="12192000" cy="6145481"/>
          </a:xfrm>
        </p:spPr>
        <p:txBody>
          <a:bodyPr>
            <a:normAutofit fontScale="92500"/>
          </a:bodyPr>
          <a:lstStyle/>
          <a:p>
            <a:r>
              <a:rPr lang="en-ZW" sz="3600" b="1" dirty="0"/>
              <a:t>Yes, in the tough times of life—in the death of a friend, in divorce, in bankruptcy, in the struggles of the alcoholic or drug addict—God is still there! Harold, an Iowa truck driver, decided to end his life in the bathtub one day. </a:t>
            </a:r>
          </a:p>
          <a:p>
            <a:r>
              <a:rPr lang="en-ZW" sz="3600" b="1" dirty="0"/>
              <a:t>He’d been fighting a losing battle with the bottle for a long time. </a:t>
            </a:r>
          </a:p>
          <a:p>
            <a:r>
              <a:rPr lang="en-ZW" sz="3600" b="1" dirty="0"/>
              <a:t>Now a hopeless drunk, he lay down on the cold porcelain, put the barrel of a shotgun in his mouth, and reached down with his thumb to pull the trigger. </a:t>
            </a:r>
          </a:p>
          <a:p>
            <a:r>
              <a:rPr lang="en-ZW" sz="3600" b="1" dirty="0"/>
              <a:t>He was tired of all his broken promises to his family. He was tired of his little girls hiding in the closet when he came home. </a:t>
            </a:r>
          </a:p>
          <a:p>
            <a:r>
              <a:rPr lang="en-ZW" sz="3600" b="1" dirty="0"/>
              <a:t>But before killing himself, Harold decided he should tell God why he was doing this.</a:t>
            </a:r>
          </a:p>
          <a:p>
            <a:endParaRPr lang="en-US" dirty="0"/>
          </a:p>
        </p:txBody>
      </p:sp>
    </p:spTree>
    <p:extLst>
      <p:ext uri="{BB962C8B-B14F-4D97-AF65-F5344CB8AC3E}">
        <p14:creationId xmlns:p14="http://schemas.microsoft.com/office/powerpoint/2010/main" val="159055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0A49-7B4D-1A46-BE09-210C083F86DB}"/>
              </a:ext>
            </a:extLst>
          </p:cNvPr>
          <p:cNvSpPr>
            <a:spLocks noGrp="1"/>
          </p:cNvSpPr>
          <p:nvPr>
            <p:ph type="title"/>
          </p:nvPr>
        </p:nvSpPr>
        <p:spPr>
          <a:xfrm>
            <a:off x="0" y="0"/>
            <a:ext cx="12192000" cy="712519"/>
          </a:xfrm>
        </p:spPr>
        <p:txBody>
          <a:bodyPr/>
          <a:lstStyle/>
          <a:p>
            <a:r>
              <a:rPr lang="en-ZW" dirty="0"/>
              <a:t>Grace and Peace</a:t>
            </a:r>
            <a:endParaRPr lang="en-US" dirty="0"/>
          </a:p>
        </p:txBody>
      </p:sp>
      <p:sp>
        <p:nvSpPr>
          <p:cNvPr id="3" name="Content Placeholder 2">
            <a:extLst>
              <a:ext uri="{FF2B5EF4-FFF2-40B4-BE49-F238E27FC236}">
                <a16:creationId xmlns:a16="http://schemas.microsoft.com/office/drawing/2014/main" id="{3BFED85C-3B05-9849-BBF0-C50FFEA06BA3}"/>
              </a:ext>
            </a:extLst>
          </p:cNvPr>
          <p:cNvSpPr>
            <a:spLocks noGrp="1"/>
          </p:cNvSpPr>
          <p:nvPr>
            <p:ph idx="1"/>
          </p:nvPr>
        </p:nvSpPr>
        <p:spPr>
          <a:xfrm>
            <a:off x="0" y="712518"/>
            <a:ext cx="12192000" cy="6145481"/>
          </a:xfrm>
        </p:spPr>
        <p:txBody>
          <a:bodyPr>
            <a:normAutofit fontScale="92500" lnSpcReduction="10000"/>
          </a:bodyPr>
          <a:lstStyle/>
          <a:p>
            <a:r>
              <a:rPr lang="en-ZW" sz="3600" b="1" dirty="0"/>
              <a:t>So he got out of the tub, knelt down, and began to explain. Before he knew it, Harold was pouring his heart out to the Almighty. He sobbed for hours. Afterward he felt a kind of peace he’d never felt before. </a:t>
            </a:r>
          </a:p>
          <a:p>
            <a:r>
              <a:rPr lang="en-ZW" sz="3600" b="1" dirty="0"/>
              <a:t>Harold decided to commit his broken life completely to God. And he found the strength to win his battle with the bottle—for good. He’d found a faithful heavenly Father in his darkest hour.</a:t>
            </a:r>
          </a:p>
          <a:p>
            <a:r>
              <a:rPr lang="en-ZW" sz="3600" b="1" dirty="0"/>
              <a:t>The same God who walks with His people through the struggles and difficulties of Earth’s history, walks with us in the issues of this life. </a:t>
            </a:r>
          </a:p>
          <a:p>
            <a:r>
              <a:rPr lang="en-ZW" sz="3600" b="1" dirty="0"/>
              <a:t>That is why God identifies Himself as “the One who is and who was and who is to come.” It is important that we grasp this emphasis as we begin our study of the prophecies of Revelation.</a:t>
            </a:r>
          </a:p>
          <a:p>
            <a:endParaRPr lang="en-US" dirty="0"/>
          </a:p>
        </p:txBody>
      </p:sp>
    </p:spTree>
    <p:extLst>
      <p:ext uri="{BB962C8B-B14F-4D97-AF65-F5344CB8AC3E}">
        <p14:creationId xmlns:p14="http://schemas.microsoft.com/office/powerpoint/2010/main" val="277349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a:bodyPr>
          <a:lstStyle/>
          <a:p>
            <a:r>
              <a:rPr lang="en-ZW" b="1" cap="all" dirty="0"/>
              <a:t>READ REVELATION 1:9-20.</a:t>
            </a:r>
            <a:endParaRPr lang="en-ZW" dirty="0"/>
          </a:p>
          <a:p>
            <a:r>
              <a:rPr lang="en-ZW" sz="3600" b="1" dirty="0"/>
              <a:t>This passage describes John’s first vision. Symbols introduced here will reappear throughout the book of Revelation. They help illustrate God’s messages. </a:t>
            </a:r>
          </a:p>
          <a:p>
            <a:r>
              <a:rPr lang="en-ZW" sz="3600" b="1" dirty="0"/>
              <a:t>Some scholars believe these symbols also protected John’s message from the censorship of Roman authorities. Revelation’s truths have always stood in opposition to political and religious corruption. </a:t>
            </a:r>
          </a:p>
          <a:p>
            <a:r>
              <a:rPr lang="en-ZW" sz="3600" b="1" dirty="0"/>
              <a:t>If these messages hadn’t been given partly in a “code” that needs to be deciphered, God’s enemies probably would have destroyed the book long ago.</a:t>
            </a:r>
          </a:p>
          <a:p>
            <a:endParaRPr lang="en-US" dirty="0"/>
          </a:p>
        </p:txBody>
      </p:sp>
    </p:spTree>
    <p:extLst>
      <p:ext uri="{BB962C8B-B14F-4D97-AF65-F5344CB8AC3E}">
        <p14:creationId xmlns:p14="http://schemas.microsoft.com/office/powerpoint/2010/main" val="23128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fontScale="92500" lnSpcReduction="20000"/>
          </a:bodyPr>
          <a:lstStyle/>
          <a:p>
            <a:r>
              <a:rPr lang="en-ZW" sz="4400" b="1" dirty="0"/>
              <a:t>In Revelation you’ll find beasts, horns, crowns, wicked and pure women, lampstands, locusts, a Lamb, and a dragon—all used as symbols. </a:t>
            </a:r>
          </a:p>
          <a:p>
            <a:r>
              <a:rPr lang="en-ZW" sz="4400" b="1" dirty="0"/>
              <a:t>We’ll find out what each of these symbols means. </a:t>
            </a:r>
          </a:p>
          <a:p>
            <a:r>
              <a:rPr lang="en-ZW" sz="4400" b="1" dirty="0"/>
              <a:t>We’ll also discover why certain numbers have special significance. </a:t>
            </a:r>
          </a:p>
          <a:p>
            <a:r>
              <a:rPr lang="en-ZW" sz="4400" b="1" dirty="0"/>
              <a:t>Already in this chapter we’ve encountered “seven spirits” and “seven churches.” </a:t>
            </a:r>
          </a:p>
          <a:p>
            <a:r>
              <a:rPr lang="en-ZW" sz="4400" b="1" dirty="0"/>
              <a:t>Soon we’ll look at “seven lampstands” and “seven stars.” </a:t>
            </a:r>
          </a:p>
          <a:p>
            <a:r>
              <a:rPr lang="en-ZW" sz="4400" b="1" dirty="0"/>
              <a:t>We’ll find out why certain numbers are repeated throughout the book.</a:t>
            </a:r>
          </a:p>
          <a:p>
            <a:endParaRPr lang="en-US" dirty="0"/>
          </a:p>
        </p:txBody>
      </p:sp>
    </p:spTree>
    <p:extLst>
      <p:ext uri="{BB962C8B-B14F-4D97-AF65-F5344CB8AC3E}">
        <p14:creationId xmlns:p14="http://schemas.microsoft.com/office/powerpoint/2010/main" val="146529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6414-EE4F-A546-B8F2-29A9BA6E1311}"/>
              </a:ext>
            </a:extLst>
          </p:cNvPr>
          <p:cNvSpPr>
            <a:spLocks noGrp="1"/>
          </p:cNvSpPr>
          <p:nvPr>
            <p:ph type="title"/>
          </p:nvPr>
        </p:nvSpPr>
        <p:spPr>
          <a:xfrm>
            <a:off x="0" y="1"/>
            <a:ext cx="12192000" cy="629392"/>
          </a:xfrm>
        </p:spPr>
        <p:txBody>
          <a:bodyPr>
            <a:normAutofit fontScale="90000"/>
          </a:bodyPr>
          <a:lstStyle/>
          <a:p>
            <a:r>
              <a:rPr lang="en-ZW" dirty="0"/>
              <a:t>God Still Leads</a:t>
            </a:r>
            <a:endParaRPr lang="en-US" dirty="0"/>
          </a:p>
        </p:txBody>
      </p:sp>
      <p:sp>
        <p:nvSpPr>
          <p:cNvPr id="3" name="Content Placeholder 2">
            <a:extLst>
              <a:ext uri="{FF2B5EF4-FFF2-40B4-BE49-F238E27FC236}">
                <a16:creationId xmlns:a16="http://schemas.microsoft.com/office/drawing/2014/main" id="{4838F5B2-595B-A94D-8CA4-CEBF669B189F}"/>
              </a:ext>
            </a:extLst>
          </p:cNvPr>
          <p:cNvSpPr>
            <a:spLocks noGrp="1"/>
          </p:cNvSpPr>
          <p:nvPr>
            <p:ph idx="1"/>
          </p:nvPr>
        </p:nvSpPr>
        <p:spPr>
          <a:xfrm>
            <a:off x="0" y="629392"/>
            <a:ext cx="12192000" cy="6228607"/>
          </a:xfrm>
        </p:spPr>
        <p:txBody>
          <a:bodyPr>
            <a:normAutofit fontScale="92500" lnSpcReduction="20000"/>
          </a:bodyPr>
          <a:lstStyle/>
          <a:p>
            <a:r>
              <a:rPr lang="en-ZW" sz="3600" b="1" dirty="0"/>
              <a:t>Facing into a stiff ocean wind, the old man pulled his robe tightly around his shoulders. Surf rumbled against the rocks below. A sea gull screeched as it dipped toward him, searching for food. </a:t>
            </a:r>
          </a:p>
          <a:p>
            <a:r>
              <a:rPr lang="en-ZW" sz="3600" b="1" dirty="0"/>
              <a:t>John, the beloved disciple of Jesus, stared across the rocky landscape. </a:t>
            </a:r>
          </a:p>
          <a:p>
            <a:r>
              <a:rPr lang="en-ZW" sz="3600" b="1" dirty="0"/>
              <a:t>This hadn’t been his plan for retirement—exiled on the island of Patmos in the middle of the Aegean Sea. </a:t>
            </a:r>
          </a:p>
          <a:p>
            <a:r>
              <a:rPr lang="en-ZW" sz="3600" b="1" dirty="0"/>
              <a:t>But the Roman emperor Domitian (A.D. 81-96) had made plans for him.</a:t>
            </a:r>
          </a:p>
          <a:p>
            <a:r>
              <a:rPr lang="en-ZW" sz="3600" b="1" dirty="0"/>
              <a:t>History doesn’t give us the details, but it probably started with the clatter of Roman soldiers riding into Ephesus in a cloud of dust. </a:t>
            </a:r>
          </a:p>
          <a:p>
            <a:r>
              <a:rPr lang="en-ZW" sz="3600" b="1" dirty="0"/>
              <a:t>They reined up their horses at the home where John, in his eighties, had retired. </a:t>
            </a:r>
          </a:p>
          <a:p>
            <a:r>
              <a:rPr lang="en-ZW" sz="3600" b="1" dirty="0"/>
              <a:t>They kicked in the door, dragged him outside, forced him onto a horse, and took him off to Rome in the name of the emperor.</a:t>
            </a:r>
          </a:p>
          <a:p>
            <a:endParaRPr lang="en-ZW" dirty="0"/>
          </a:p>
          <a:p>
            <a:endParaRPr lang="en-US" dirty="0"/>
          </a:p>
        </p:txBody>
      </p:sp>
    </p:spTree>
    <p:extLst>
      <p:ext uri="{BB962C8B-B14F-4D97-AF65-F5344CB8AC3E}">
        <p14:creationId xmlns:p14="http://schemas.microsoft.com/office/powerpoint/2010/main" val="163793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a:bodyPr>
          <a:lstStyle/>
          <a:p>
            <a:r>
              <a:rPr lang="en-ZW" sz="3200" b="1" dirty="0"/>
              <a:t>Notice verse 9 states that John was exiled to Patmos because of his faithfulness to the Word of God and the testimony of Jesus. In verse 5 we discovered that Jesus is the “faithful witness.” </a:t>
            </a:r>
          </a:p>
          <a:p>
            <a:r>
              <a:rPr lang="en-ZW" sz="3200" b="1" dirty="0"/>
              <a:t>This means that His word is absolutely trustworthy. In court, a witness gives testimony, or testifies. </a:t>
            </a:r>
          </a:p>
          <a:p>
            <a:r>
              <a:rPr lang="en-ZW" sz="3200" b="1" dirty="0"/>
              <a:t>Jesus told Pilate that He came to Earth to “bear witness to the truth” (John 18:37). </a:t>
            </a:r>
          </a:p>
          <a:p>
            <a:r>
              <a:rPr lang="en-ZW" sz="3200" b="1" dirty="0"/>
              <a:t>Jesus is doing precisely this in Revelation! He’s telling us the truth about ourselves, about human sin, and about the conflict between God and Satan. </a:t>
            </a:r>
          </a:p>
          <a:p>
            <a:r>
              <a:rPr lang="en-ZW" sz="3200" b="1" dirty="0"/>
              <a:t>Revelation is a book by Jesus. It’s also a book primarily about Jesus. That’s what the very first verse tells us.</a:t>
            </a:r>
          </a:p>
          <a:p>
            <a:endParaRPr lang="en-US" dirty="0"/>
          </a:p>
        </p:txBody>
      </p:sp>
    </p:spTree>
    <p:extLst>
      <p:ext uri="{BB962C8B-B14F-4D97-AF65-F5344CB8AC3E}">
        <p14:creationId xmlns:p14="http://schemas.microsoft.com/office/powerpoint/2010/main" val="232954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a:bodyPr>
          <a:lstStyle/>
          <a:p>
            <a:r>
              <a:rPr lang="en-ZW" sz="4400" b="1" dirty="0"/>
              <a:t>Take a careful look at 2 Timothy 3:16, 17: “All scripture is given by inspiration of God, and is profitable for doctrine, for reproof, for correction, for instruction in righteousness, that the man of God may be complete, thoroughly equipped for every good work.”</a:t>
            </a:r>
          </a:p>
          <a:p>
            <a:r>
              <a:rPr lang="en-ZW" sz="4400" b="1" dirty="0"/>
              <a:t>God gave us the Bible to teach us doctrine, to reprove and correct us when we sin, and to instruct us in the way of God.</a:t>
            </a:r>
          </a:p>
          <a:p>
            <a:endParaRPr lang="en-US" dirty="0"/>
          </a:p>
        </p:txBody>
      </p:sp>
    </p:spTree>
    <p:extLst>
      <p:ext uri="{BB962C8B-B14F-4D97-AF65-F5344CB8AC3E}">
        <p14:creationId xmlns:p14="http://schemas.microsoft.com/office/powerpoint/2010/main" val="1374895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fontScale="92500" lnSpcReduction="10000"/>
          </a:bodyPr>
          <a:lstStyle/>
          <a:p>
            <a:r>
              <a:rPr lang="en-ZW" sz="4000" b="1" dirty="0"/>
              <a:t>John says that he was exiled to “the island that is called Patmos for the word of God and the testimony of Jesus Christ” (Revelation 1:9). </a:t>
            </a:r>
          </a:p>
          <a:p>
            <a:r>
              <a:rPr lang="en-ZW" sz="4000" b="1" dirty="0"/>
              <a:t>What is the testimony of Jesus? According to Revelation 19:10, “the “testimony of Jesus is the spirit of prophecy.”</a:t>
            </a:r>
          </a:p>
          <a:p>
            <a:r>
              <a:rPr lang="en-ZW" sz="4000" b="1" dirty="0"/>
              <a:t>1 Corinthians 12 tells us that one of the gifts of the Spirit is the gift of prophecy. </a:t>
            </a:r>
          </a:p>
          <a:p>
            <a:r>
              <a:rPr lang="en-ZW" sz="4000" b="1" dirty="0"/>
              <a:t>It is the Holy Spirit who inspired the prophets to write the Bible. </a:t>
            </a:r>
          </a:p>
          <a:p>
            <a:r>
              <a:rPr lang="en-ZW" sz="4000" b="1" dirty="0"/>
              <a:t>John testified that he was on Patmos because he believed and taught what the Spirit communicated to him and to the other prophets who wrote the Bible.</a:t>
            </a:r>
          </a:p>
          <a:p>
            <a:endParaRPr lang="en-US" dirty="0"/>
          </a:p>
        </p:txBody>
      </p:sp>
    </p:spTree>
    <p:extLst>
      <p:ext uri="{BB962C8B-B14F-4D97-AF65-F5344CB8AC3E}">
        <p14:creationId xmlns:p14="http://schemas.microsoft.com/office/powerpoint/2010/main" val="229680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lnSpcReduction="10000"/>
          </a:bodyPr>
          <a:lstStyle/>
          <a:p>
            <a:r>
              <a:rPr lang="en-ZW" sz="3600" b="1" dirty="0"/>
              <a:t>Revelation 1:10 states that John was in the “Spirit on the Lord’s Day.” He was having a vision; the Spirit of God was speaking to him.</a:t>
            </a:r>
          </a:p>
          <a:p>
            <a:r>
              <a:rPr lang="en-ZW" sz="3600" b="1" dirty="0"/>
              <a:t>In verse 11, John is told to send messages from God, which he received on the Lord’s Day, to seven churches located in Asia—Ephesus, Smyrna, Pergamos, Thyatira, Sardis, Philadelphia, and Laodicea. </a:t>
            </a:r>
          </a:p>
          <a:p>
            <a:r>
              <a:rPr lang="en-ZW" sz="3600" b="1" dirty="0"/>
              <a:t>We’ll study these messages extensively in the next two chapters.</a:t>
            </a:r>
          </a:p>
          <a:p>
            <a:r>
              <a:rPr lang="en-ZW" sz="3600" b="1" dirty="0"/>
              <a:t>Verses 12-16 describe what Jesus looked like to John in his vision. </a:t>
            </a:r>
          </a:p>
          <a:p>
            <a:r>
              <a:rPr lang="en-ZW" sz="3600" b="1" dirty="0"/>
              <a:t>Have you ever thought about what Jesus looks like in heaven?</a:t>
            </a:r>
          </a:p>
          <a:p>
            <a:endParaRPr lang="en-US" dirty="0"/>
          </a:p>
        </p:txBody>
      </p:sp>
    </p:spTree>
    <p:extLst>
      <p:ext uri="{BB962C8B-B14F-4D97-AF65-F5344CB8AC3E}">
        <p14:creationId xmlns:p14="http://schemas.microsoft.com/office/powerpoint/2010/main" val="260128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lnSpcReduction="10000"/>
          </a:bodyPr>
          <a:lstStyle/>
          <a:p>
            <a:r>
              <a:rPr lang="en-ZW" sz="4400" b="1" dirty="0"/>
              <a:t>“I saw seven golden lampstands, and in the midst of the seven lampstands One like the Son of Man, clothed with a garment down to the feet and girded about the chest with a golden band. </a:t>
            </a:r>
          </a:p>
          <a:p>
            <a:r>
              <a:rPr lang="en-ZW" sz="4400" b="1" dirty="0"/>
              <a:t>His head and hair were white like wool, as white as snow, and His eyes like a flame of fire; His feet were like fine brass . . . and His voice as the sound of many waters; he had in His right hand seven stars . . . and His countenance was like the sun shining in its strength” (vss. 12-16).</a:t>
            </a:r>
          </a:p>
        </p:txBody>
      </p:sp>
    </p:spTree>
    <p:extLst>
      <p:ext uri="{BB962C8B-B14F-4D97-AF65-F5344CB8AC3E}">
        <p14:creationId xmlns:p14="http://schemas.microsoft.com/office/powerpoint/2010/main" val="197346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a:bodyPr>
          <a:lstStyle/>
          <a:p>
            <a:r>
              <a:rPr lang="en-ZW" sz="4000" b="1" dirty="0"/>
              <a:t>Jesus told John, “The seven stars are the angels of the seven churches, and the seven lampstands which you saw are the seven churches” (vs. 20).</a:t>
            </a:r>
          </a:p>
          <a:p>
            <a:r>
              <a:rPr lang="en-ZW" sz="4000" b="1" dirty="0"/>
              <a:t>The number seven is significant in Scripture because it represents perfection or completion.</a:t>
            </a:r>
          </a:p>
          <a:p>
            <a:r>
              <a:rPr lang="en-ZW" sz="4000" b="1" dirty="0"/>
              <a:t> Back in Genesis, at the beginning, God created the world in six days and rested on the seventh day (Genesis 1–2:3). </a:t>
            </a:r>
          </a:p>
          <a:p>
            <a:r>
              <a:rPr lang="en-ZW" sz="4000" b="1" dirty="0"/>
              <a:t>God said His creation was “good” and “finished” (completed). </a:t>
            </a:r>
            <a:endParaRPr lang="en-US" sz="4000" b="1" dirty="0"/>
          </a:p>
        </p:txBody>
      </p:sp>
    </p:spTree>
    <p:extLst>
      <p:ext uri="{BB962C8B-B14F-4D97-AF65-F5344CB8AC3E}">
        <p14:creationId xmlns:p14="http://schemas.microsoft.com/office/powerpoint/2010/main" val="416381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D353-0218-C84A-9838-17BA324B5E5C}"/>
              </a:ext>
            </a:extLst>
          </p:cNvPr>
          <p:cNvSpPr>
            <a:spLocks noGrp="1"/>
          </p:cNvSpPr>
          <p:nvPr>
            <p:ph type="title"/>
          </p:nvPr>
        </p:nvSpPr>
        <p:spPr>
          <a:xfrm>
            <a:off x="0" y="1"/>
            <a:ext cx="12192000" cy="605642"/>
          </a:xfrm>
        </p:spPr>
        <p:txBody>
          <a:bodyPr>
            <a:normAutofit fontScale="90000"/>
          </a:bodyPr>
          <a:lstStyle/>
          <a:p>
            <a:r>
              <a:rPr lang="en-ZW" dirty="0"/>
              <a:t>John's First Vision</a:t>
            </a:r>
            <a:endParaRPr lang="en-US" dirty="0"/>
          </a:p>
        </p:txBody>
      </p:sp>
      <p:sp>
        <p:nvSpPr>
          <p:cNvPr id="3" name="Content Placeholder 2">
            <a:extLst>
              <a:ext uri="{FF2B5EF4-FFF2-40B4-BE49-F238E27FC236}">
                <a16:creationId xmlns:a16="http://schemas.microsoft.com/office/drawing/2014/main" id="{CB73E91B-EF5C-0949-B084-1C2D1E328D88}"/>
              </a:ext>
            </a:extLst>
          </p:cNvPr>
          <p:cNvSpPr>
            <a:spLocks noGrp="1"/>
          </p:cNvSpPr>
          <p:nvPr>
            <p:ph idx="1"/>
          </p:nvPr>
        </p:nvSpPr>
        <p:spPr>
          <a:xfrm>
            <a:off x="0" y="605642"/>
            <a:ext cx="12192000" cy="6252357"/>
          </a:xfrm>
        </p:spPr>
        <p:txBody>
          <a:bodyPr>
            <a:normAutofit fontScale="92500" lnSpcReduction="10000"/>
          </a:bodyPr>
          <a:lstStyle/>
          <a:p>
            <a:r>
              <a:rPr lang="en-ZW" sz="3600" b="1" dirty="0"/>
              <a:t>This background helps us understand that:</a:t>
            </a:r>
          </a:p>
          <a:p>
            <a:r>
              <a:rPr lang="en-ZW" sz="3600" b="1" dirty="0"/>
              <a:t>The seven churches are a complete representation of all churches.</a:t>
            </a:r>
          </a:p>
          <a:p>
            <a:r>
              <a:rPr lang="en-ZW" sz="3600" b="1" dirty="0"/>
              <a:t>The messages to them represent a complete message of God.</a:t>
            </a:r>
          </a:p>
          <a:p>
            <a:r>
              <a:rPr lang="en-ZW" sz="3600" b="1" dirty="0"/>
              <a:t>The seven spirits represent the completeness or fullness of the Holy Spirit.</a:t>
            </a:r>
          </a:p>
          <a:p>
            <a:r>
              <a:rPr lang="en-ZW" sz="3600" b="1" dirty="0"/>
              <a:t>The seven angels (“angel” literally means “messenger”) represent messengers or ministers who bring the messages to their congregations.</a:t>
            </a:r>
          </a:p>
          <a:p>
            <a:r>
              <a:rPr lang="en-ZW" sz="3600" b="1" cap="all" dirty="0"/>
              <a:t>THOUGHT QUESTION: </a:t>
            </a:r>
            <a:r>
              <a:rPr lang="en-ZW" sz="3600" b="1" dirty="0"/>
              <a:t>In vision, John saw Jesus walking among seven lampstands that represented seven churches. ( False or True) </a:t>
            </a:r>
          </a:p>
          <a:p>
            <a:r>
              <a:rPr lang="en-ZW" sz="3600" b="1" dirty="0"/>
              <a:t>Scripture is inspired by God and is given to us so that we may be complete and equipped for every good work.</a:t>
            </a:r>
            <a:br>
              <a:rPr lang="en-ZW" sz="3600" b="1" dirty="0"/>
            </a:br>
            <a:endParaRPr lang="en-ZW" sz="3600" b="1" dirty="0"/>
          </a:p>
          <a:p>
            <a:endParaRPr lang="en-US" dirty="0"/>
          </a:p>
        </p:txBody>
      </p:sp>
    </p:spTree>
    <p:extLst>
      <p:ext uri="{BB962C8B-B14F-4D97-AF65-F5344CB8AC3E}">
        <p14:creationId xmlns:p14="http://schemas.microsoft.com/office/powerpoint/2010/main" val="1699794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1F94-685C-7442-B6FF-5580A2D933B3}"/>
              </a:ext>
            </a:extLst>
          </p:cNvPr>
          <p:cNvSpPr>
            <a:spLocks noGrp="1"/>
          </p:cNvSpPr>
          <p:nvPr>
            <p:ph type="title"/>
          </p:nvPr>
        </p:nvSpPr>
        <p:spPr>
          <a:xfrm>
            <a:off x="0" y="0"/>
            <a:ext cx="12192000" cy="712519"/>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D1133BC4-C927-5141-8A28-7DCFD6475D99}"/>
              </a:ext>
            </a:extLst>
          </p:cNvPr>
          <p:cNvSpPr>
            <a:spLocks noGrp="1"/>
          </p:cNvSpPr>
          <p:nvPr>
            <p:ph idx="1"/>
          </p:nvPr>
        </p:nvSpPr>
        <p:spPr>
          <a:xfrm>
            <a:off x="0" y="712518"/>
            <a:ext cx="12192000" cy="6145481"/>
          </a:xfrm>
        </p:spPr>
        <p:txBody>
          <a:bodyPr>
            <a:normAutofit fontScale="92500"/>
          </a:bodyPr>
          <a:lstStyle/>
          <a:p>
            <a:r>
              <a:rPr lang="en-ZW" sz="3600" b="1" dirty="0"/>
              <a:t>After Harold, the alcoholic, found God, he began reading the Bible and praying each day. He was determined to really get to know the God he’d encountered so dramatically. He wanted a complete picture. </a:t>
            </a:r>
          </a:p>
          <a:p>
            <a:r>
              <a:rPr lang="en-ZW" sz="3600" b="1" dirty="0"/>
              <a:t>He began absorbing God’s messages, and these gave him the spiritual resolve to live sober, one day at a time. </a:t>
            </a:r>
          </a:p>
          <a:p>
            <a:r>
              <a:rPr lang="en-ZW" sz="3600" b="1" dirty="0"/>
              <a:t>One evening Harold was alone, reading the Bible in the living room, when he felt a nudge at his elbow. </a:t>
            </a:r>
          </a:p>
          <a:p>
            <a:r>
              <a:rPr lang="en-ZW" sz="3600" b="1" dirty="0"/>
              <a:t>He looked up. His two small daughters were standing there quietly in their nightgowns. </a:t>
            </a:r>
          </a:p>
          <a:p>
            <a:r>
              <a:rPr lang="en-ZW" sz="3600" b="1" dirty="0"/>
              <a:t>He stared at them for a long moment. They had changed so much. And he’d missed so much over the years, buried in the bottle.</a:t>
            </a:r>
          </a:p>
          <a:p>
            <a:endParaRPr lang="en-US" dirty="0"/>
          </a:p>
        </p:txBody>
      </p:sp>
    </p:spTree>
    <p:extLst>
      <p:ext uri="{BB962C8B-B14F-4D97-AF65-F5344CB8AC3E}">
        <p14:creationId xmlns:p14="http://schemas.microsoft.com/office/powerpoint/2010/main" val="314234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1F94-685C-7442-B6FF-5580A2D933B3}"/>
              </a:ext>
            </a:extLst>
          </p:cNvPr>
          <p:cNvSpPr>
            <a:spLocks noGrp="1"/>
          </p:cNvSpPr>
          <p:nvPr>
            <p:ph type="title"/>
          </p:nvPr>
        </p:nvSpPr>
        <p:spPr>
          <a:xfrm>
            <a:off x="0" y="0"/>
            <a:ext cx="12192000" cy="712519"/>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D1133BC4-C927-5141-8A28-7DCFD6475D99}"/>
              </a:ext>
            </a:extLst>
          </p:cNvPr>
          <p:cNvSpPr>
            <a:spLocks noGrp="1"/>
          </p:cNvSpPr>
          <p:nvPr>
            <p:ph idx="1"/>
          </p:nvPr>
        </p:nvSpPr>
        <p:spPr>
          <a:xfrm>
            <a:off x="0" y="712518"/>
            <a:ext cx="12192000" cy="6145481"/>
          </a:xfrm>
        </p:spPr>
        <p:txBody>
          <a:bodyPr>
            <a:normAutofit fontScale="92500" lnSpcReduction="10000"/>
          </a:bodyPr>
          <a:lstStyle/>
          <a:p>
            <a:r>
              <a:rPr lang="en-ZW" sz="4000" b="1" dirty="0"/>
              <a:t>Then Carol, the youngest said, “Daddy, we’ve come to kiss you goodnight.” </a:t>
            </a:r>
          </a:p>
          <a:p>
            <a:r>
              <a:rPr lang="en-ZW" sz="4000" b="1" dirty="0"/>
              <a:t>The father’s eyes blurred. It had been a long time since the children had come for his embrace. </a:t>
            </a:r>
          </a:p>
          <a:p>
            <a:r>
              <a:rPr lang="en-ZW" sz="4000" b="1" dirty="0"/>
              <a:t>But now their beautiful clear eyes held no fear. Daddy had come home at last. </a:t>
            </a:r>
          </a:p>
          <a:p>
            <a:r>
              <a:rPr lang="en-ZW" sz="4000" b="1" dirty="0"/>
              <a:t>Harold Hughes went on to become governor of Iowa and a distinguished United States senator. </a:t>
            </a:r>
          </a:p>
          <a:p>
            <a:r>
              <a:rPr lang="en-ZW" sz="4000" b="1" dirty="0"/>
              <a:t>But more important to him than all the public </a:t>
            </a:r>
            <a:r>
              <a:rPr lang="en-ZW" sz="4000" b="1" dirty="0" err="1"/>
              <a:t>honors</a:t>
            </a:r>
            <a:r>
              <a:rPr lang="en-ZW" sz="4000" b="1" dirty="0"/>
              <a:t> he would receive was that look on his daughters’ faces. They knew they were loved. </a:t>
            </a:r>
          </a:p>
          <a:p>
            <a:r>
              <a:rPr lang="en-ZW" sz="4000" b="1" dirty="0"/>
              <a:t>And they knew Daddy would always be there for them.</a:t>
            </a:r>
          </a:p>
          <a:p>
            <a:endParaRPr lang="en-US" dirty="0"/>
          </a:p>
        </p:txBody>
      </p:sp>
    </p:spTree>
    <p:extLst>
      <p:ext uri="{BB962C8B-B14F-4D97-AF65-F5344CB8AC3E}">
        <p14:creationId xmlns:p14="http://schemas.microsoft.com/office/powerpoint/2010/main" val="150814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1F94-685C-7442-B6FF-5580A2D933B3}"/>
              </a:ext>
            </a:extLst>
          </p:cNvPr>
          <p:cNvSpPr>
            <a:spLocks noGrp="1"/>
          </p:cNvSpPr>
          <p:nvPr>
            <p:ph type="title"/>
          </p:nvPr>
        </p:nvSpPr>
        <p:spPr>
          <a:xfrm>
            <a:off x="0" y="0"/>
            <a:ext cx="12192000" cy="712519"/>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D1133BC4-C927-5141-8A28-7DCFD6475D99}"/>
              </a:ext>
            </a:extLst>
          </p:cNvPr>
          <p:cNvSpPr>
            <a:spLocks noGrp="1"/>
          </p:cNvSpPr>
          <p:nvPr>
            <p:ph idx="1"/>
          </p:nvPr>
        </p:nvSpPr>
        <p:spPr>
          <a:xfrm>
            <a:off x="0" y="712518"/>
            <a:ext cx="12192000" cy="6145481"/>
          </a:xfrm>
        </p:spPr>
        <p:txBody>
          <a:bodyPr>
            <a:normAutofit fontScale="92500" lnSpcReduction="20000"/>
          </a:bodyPr>
          <a:lstStyle/>
          <a:p>
            <a:r>
              <a:rPr lang="en-ZW" sz="3600" b="1" dirty="0"/>
              <a:t>That’s the knowledge each of us can have today about our heavenly Father. We don’t have to look up at Him in fear. We don’t have to be anxious about what may come in the future. We can know that God is there for us. </a:t>
            </a:r>
          </a:p>
          <a:p>
            <a:r>
              <a:rPr lang="en-ZW" sz="3600" b="1" dirty="0"/>
              <a:t>The same God who lifted Harold up when everyone, including himself, had given up on him, can lift you up no matter what your circumstances. He wants to give you hope and a future.</a:t>
            </a:r>
          </a:p>
          <a:p>
            <a:r>
              <a:rPr lang="en-ZW" sz="3600" b="1" dirty="0"/>
              <a:t>This first chapter of Revelation highlights the fact that God cares about you and desires the best for you. </a:t>
            </a:r>
          </a:p>
          <a:p>
            <a:r>
              <a:rPr lang="en-ZW" sz="3600" b="1" dirty="0"/>
              <a:t>It’s for that reason that He wants to tell you about events that are coming upon the Earth. </a:t>
            </a:r>
          </a:p>
          <a:p>
            <a:r>
              <a:rPr lang="en-ZW" sz="3600" b="1" dirty="0"/>
              <a:t>He wants you to be ready. He wants you safe in His arms to the very end.</a:t>
            </a:r>
          </a:p>
          <a:p>
            <a:r>
              <a:rPr lang="en-ZW" sz="3600" b="1" cap="all" dirty="0"/>
              <a:t>TO THINK ABOUT:</a:t>
            </a:r>
            <a:r>
              <a:rPr lang="en-ZW" sz="3600" b="1" dirty="0"/>
              <a:t> </a:t>
            </a:r>
            <a:r>
              <a:rPr lang="en-ZW" sz="3600" b="1" i="1" dirty="0"/>
              <a:t>What do you think of a God like that?</a:t>
            </a:r>
            <a:endParaRPr lang="en-ZW" sz="3600" b="1" dirty="0"/>
          </a:p>
          <a:p>
            <a:endParaRPr lang="en-US" dirty="0"/>
          </a:p>
        </p:txBody>
      </p:sp>
    </p:spTree>
    <p:extLst>
      <p:ext uri="{BB962C8B-B14F-4D97-AF65-F5344CB8AC3E}">
        <p14:creationId xmlns:p14="http://schemas.microsoft.com/office/powerpoint/2010/main" val="38790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6414-EE4F-A546-B8F2-29A9BA6E1311}"/>
              </a:ext>
            </a:extLst>
          </p:cNvPr>
          <p:cNvSpPr>
            <a:spLocks noGrp="1"/>
          </p:cNvSpPr>
          <p:nvPr>
            <p:ph type="title"/>
          </p:nvPr>
        </p:nvSpPr>
        <p:spPr>
          <a:xfrm>
            <a:off x="0" y="1"/>
            <a:ext cx="12192000" cy="629392"/>
          </a:xfrm>
        </p:spPr>
        <p:txBody>
          <a:bodyPr>
            <a:normAutofit fontScale="90000"/>
          </a:bodyPr>
          <a:lstStyle/>
          <a:p>
            <a:r>
              <a:rPr lang="en-ZW" dirty="0"/>
              <a:t>God Still Leads</a:t>
            </a:r>
            <a:endParaRPr lang="en-US" dirty="0"/>
          </a:p>
        </p:txBody>
      </p:sp>
      <p:sp>
        <p:nvSpPr>
          <p:cNvPr id="3" name="Content Placeholder 2">
            <a:extLst>
              <a:ext uri="{FF2B5EF4-FFF2-40B4-BE49-F238E27FC236}">
                <a16:creationId xmlns:a16="http://schemas.microsoft.com/office/drawing/2014/main" id="{4838F5B2-595B-A94D-8CA4-CEBF669B189F}"/>
              </a:ext>
            </a:extLst>
          </p:cNvPr>
          <p:cNvSpPr>
            <a:spLocks noGrp="1"/>
          </p:cNvSpPr>
          <p:nvPr>
            <p:ph idx="1"/>
          </p:nvPr>
        </p:nvSpPr>
        <p:spPr>
          <a:xfrm>
            <a:off x="0" y="629392"/>
            <a:ext cx="12192000" cy="6228607"/>
          </a:xfrm>
        </p:spPr>
        <p:txBody>
          <a:bodyPr>
            <a:normAutofit fontScale="92500"/>
          </a:bodyPr>
          <a:lstStyle/>
          <a:p>
            <a:r>
              <a:rPr lang="en-ZW" sz="4000" b="1" dirty="0"/>
              <a:t>This happened some fifty years after the death of Christ. </a:t>
            </a:r>
          </a:p>
          <a:p>
            <a:r>
              <a:rPr lang="en-ZW" sz="4000" b="1" dirty="0"/>
              <a:t>Domitian was a frustrated ruler. He just wasn’t getting the respect he coveted from his people. So he’d declared himself a “god” and started building a religion of emperor worship around himself. </a:t>
            </a:r>
          </a:p>
          <a:p>
            <a:r>
              <a:rPr lang="en-ZW" sz="4000" b="1" dirty="0"/>
              <a:t>The followers of Christ, however, weren’t bowing down to him, even when threatened with exile and execution. </a:t>
            </a:r>
          </a:p>
          <a:p>
            <a:r>
              <a:rPr lang="en-ZW" sz="4000" b="1" dirty="0"/>
              <a:t>So Domitian decided to make an example of John, the well-respected disciple of Christ. </a:t>
            </a:r>
          </a:p>
          <a:p>
            <a:r>
              <a:rPr lang="en-ZW" sz="4000" b="1" dirty="0"/>
              <a:t>John was brought before Domitian and ordered to worship the emperor.</a:t>
            </a:r>
          </a:p>
          <a:p>
            <a:endParaRPr lang="en-ZW" dirty="0"/>
          </a:p>
          <a:p>
            <a:endParaRPr lang="en-US" dirty="0"/>
          </a:p>
        </p:txBody>
      </p:sp>
    </p:spTree>
    <p:extLst>
      <p:ext uri="{BB962C8B-B14F-4D97-AF65-F5344CB8AC3E}">
        <p14:creationId xmlns:p14="http://schemas.microsoft.com/office/powerpoint/2010/main" val="220813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6414-EE4F-A546-B8F2-29A9BA6E1311}"/>
              </a:ext>
            </a:extLst>
          </p:cNvPr>
          <p:cNvSpPr>
            <a:spLocks noGrp="1"/>
          </p:cNvSpPr>
          <p:nvPr>
            <p:ph type="title"/>
          </p:nvPr>
        </p:nvSpPr>
        <p:spPr>
          <a:xfrm>
            <a:off x="0" y="1"/>
            <a:ext cx="12192000" cy="629392"/>
          </a:xfrm>
        </p:spPr>
        <p:txBody>
          <a:bodyPr>
            <a:normAutofit fontScale="90000"/>
          </a:bodyPr>
          <a:lstStyle/>
          <a:p>
            <a:r>
              <a:rPr lang="en-ZW" dirty="0"/>
              <a:t>God Still Leads</a:t>
            </a:r>
            <a:endParaRPr lang="en-US" dirty="0"/>
          </a:p>
        </p:txBody>
      </p:sp>
      <p:sp>
        <p:nvSpPr>
          <p:cNvPr id="3" name="Content Placeholder 2">
            <a:extLst>
              <a:ext uri="{FF2B5EF4-FFF2-40B4-BE49-F238E27FC236}">
                <a16:creationId xmlns:a16="http://schemas.microsoft.com/office/drawing/2014/main" id="{4838F5B2-595B-A94D-8CA4-CEBF669B189F}"/>
              </a:ext>
            </a:extLst>
          </p:cNvPr>
          <p:cNvSpPr>
            <a:spLocks noGrp="1"/>
          </p:cNvSpPr>
          <p:nvPr>
            <p:ph idx="1"/>
          </p:nvPr>
        </p:nvSpPr>
        <p:spPr>
          <a:xfrm>
            <a:off x="0" y="629392"/>
            <a:ext cx="12192000" cy="6228607"/>
          </a:xfrm>
        </p:spPr>
        <p:txBody>
          <a:bodyPr>
            <a:normAutofit fontScale="92500"/>
          </a:bodyPr>
          <a:lstStyle/>
          <a:p>
            <a:r>
              <a:rPr lang="en-ZW" sz="3600" b="1" dirty="0"/>
              <a:t>John refused. He would worship only the God of heaven. Historians tell us Domitian tried to boil him alive. </a:t>
            </a:r>
          </a:p>
          <a:p>
            <a:r>
              <a:rPr lang="en-ZW" sz="3600" b="1" dirty="0"/>
              <a:t>But God protected His servant from the bubbling oil! That’s when an embarrassed and angry Domitian exiled John to Patmos.</a:t>
            </a:r>
          </a:p>
          <a:p>
            <a:r>
              <a:rPr lang="en-ZW" sz="3600" b="1" dirty="0"/>
              <a:t>This rocky island, however, proved to be fertile ground in God’s plan. </a:t>
            </a:r>
          </a:p>
          <a:p>
            <a:r>
              <a:rPr lang="en-ZW" sz="3600" b="1" dirty="0"/>
              <a:t>It was here that the Holy Spirit inspired the greatest prophetic book in the Bible. </a:t>
            </a:r>
          </a:p>
          <a:p>
            <a:r>
              <a:rPr lang="en-ZW" sz="3600" b="1" dirty="0"/>
              <a:t>Guided by the Holy Spirit, John had already penned four books of the Bible: the Gospel of John and three letters—1, 2, and 3 John. </a:t>
            </a:r>
          </a:p>
          <a:p>
            <a:r>
              <a:rPr lang="en-ZW" sz="3600" b="1" dirty="0"/>
              <a:t>Now God was preparing him to write a fifth, the book of Revelation.</a:t>
            </a:r>
          </a:p>
          <a:p>
            <a:endParaRPr lang="en-ZW" dirty="0"/>
          </a:p>
          <a:p>
            <a:endParaRPr lang="en-US" dirty="0"/>
          </a:p>
        </p:txBody>
      </p:sp>
    </p:spTree>
    <p:extLst>
      <p:ext uri="{BB962C8B-B14F-4D97-AF65-F5344CB8AC3E}">
        <p14:creationId xmlns:p14="http://schemas.microsoft.com/office/powerpoint/2010/main" val="180086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6414-EE4F-A546-B8F2-29A9BA6E1311}"/>
              </a:ext>
            </a:extLst>
          </p:cNvPr>
          <p:cNvSpPr>
            <a:spLocks noGrp="1"/>
          </p:cNvSpPr>
          <p:nvPr>
            <p:ph type="title"/>
          </p:nvPr>
        </p:nvSpPr>
        <p:spPr>
          <a:xfrm>
            <a:off x="0" y="1"/>
            <a:ext cx="12192000" cy="629392"/>
          </a:xfrm>
        </p:spPr>
        <p:txBody>
          <a:bodyPr>
            <a:normAutofit fontScale="90000"/>
          </a:bodyPr>
          <a:lstStyle/>
          <a:p>
            <a:r>
              <a:rPr lang="en-ZW" dirty="0"/>
              <a:t>God Still Leads</a:t>
            </a:r>
            <a:endParaRPr lang="en-US" dirty="0"/>
          </a:p>
        </p:txBody>
      </p:sp>
      <p:sp>
        <p:nvSpPr>
          <p:cNvPr id="3" name="Content Placeholder 2">
            <a:extLst>
              <a:ext uri="{FF2B5EF4-FFF2-40B4-BE49-F238E27FC236}">
                <a16:creationId xmlns:a16="http://schemas.microsoft.com/office/drawing/2014/main" id="{4838F5B2-595B-A94D-8CA4-CEBF669B189F}"/>
              </a:ext>
            </a:extLst>
          </p:cNvPr>
          <p:cNvSpPr>
            <a:spLocks noGrp="1"/>
          </p:cNvSpPr>
          <p:nvPr>
            <p:ph idx="1"/>
          </p:nvPr>
        </p:nvSpPr>
        <p:spPr>
          <a:xfrm>
            <a:off x="0" y="629392"/>
            <a:ext cx="12192000" cy="6228607"/>
          </a:xfrm>
        </p:spPr>
        <p:txBody>
          <a:bodyPr>
            <a:normAutofit lnSpcReduction="10000"/>
          </a:bodyPr>
          <a:lstStyle/>
          <a:p>
            <a:r>
              <a:rPr lang="en-ZW" sz="3600" b="1" dirty="0"/>
              <a:t>Revelation delivers a profound message about the war between good and evil, the great battle between God and Satan. It shows how that epic struggle ends.</a:t>
            </a:r>
          </a:p>
          <a:p>
            <a:r>
              <a:rPr lang="en-ZW" sz="3600" b="1" dirty="0"/>
              <a:t>It is a message of hope and encouragement, yet it deals with the harsh realities of persecution, death, and heartache. It takes us through the sweep of history—from Earth’s creation to Earth restored to its original state after the second coming of Jesus. </a:t>
            </a:r>
          </a:p>
          <a:p>
            <a:r>
              <a:rPr lang="en-ZW" sz="3600" b="1" dirty="0"/>
              <a:t>The book’s central theme is that Jesus Christ won the victory over Satan on the cross of Calvary. </a:t>
            </a:r>
          </a:p>
          <a:p>
            <a:r>
              <a:rPr lang="en-ZW" sz="3600" b="1" dirty="0"/>
              <a:t>Because of this triumph, Jesus can offer peace, hope, and renewal to you and me. Revelation tells us that, with Jesus, we are already on the winning side!</a:t>
            </a:r>
          </a:p>
          <a:p>
            <a:endParaRPr lang="en-ZW" dirty="0"/>
          </a:p>
          <a:p>
            <a:endParaRPr lang="en-US" dirty="0"/>
          </a:p>
        </p:txBody>
      </p:sp>
    </p:spTree>
    <p:extLst>
      <p:ext uri="{BB962C8B-B14F-4D97-AF65-F5344CB8AC3E}">
        <p14:creationId xmlns:p14="http://schemas.microsoft.com/office/powerpoint/2010/main" val="119019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6414-EE4F-A546-B8F2-29A9BA6E1311}"/>
              </a:ext>
            </a:extLst>
          </p:cNvPr>
          <p:cNvSpPr>
            <a:spLocks noGrp="1"/>
          </p:cNvSpPr>
          <p:nvPr>
            <p:ph type="title"/>
          </p:nvPr>
        </p:nvSpPr>
        <p:spPr>
          <a:xfrm>
            <a:off x="0" y="1"/>
            <a:ext cx="12192000" cy="629392"/>
          </a:xfrm>
        </p:spPr>
        <p:txBody>
          <a:bodyPr>
            <a:normAutofit fontScale="90000"/>
          </a:bodyPr>
          <a:lstStyle/>
          <a:p>
            <a:r>
              <a:rPr lang="en-ZW" dirty="0"/>
              <a:t>God Still Leads</a:t>
            </a:r>
            <a:endParaRPr lang="en-US" dirty="0"/>
          </a:p>
        </p:txBody>
      </p:sp>
      <p:sp>
        <p:nvSpPr>
          <p:cNvPr id="3" name="Content Placeholder 2">
            <a:extLst>
              <a:ext uri="{FF2B5EF4-FFF2-40B4-BE49-F238E27FC236}">
                <a16:creationId xmlns:a16="http://schemas.microsoft.com/office/drawing/2014/main" id="{4838F5B2-595B-A94D-8CA4-CEBF669B189F}"/>
              </a:ext>
            </a:extLst>
          </p:cNvPr>
          <p:cNvSpPr>
            <a:spLocks noGrp="1"/>
          </p:cNvSpPr>
          <p:nvPr>
            <p:ph idx="1"/>
          </p:nvPr>
        </p:nvSpPr>
        <p:spPr>
          <a:xfrm>
            <a:off x="0" y="629392"/>
            <a:ext cx="12192000" cy="6228607"/>
          </a:xfrm>
        </p:spPr>
        <p:txBody>
          <a:bodyPr>
            <a:normAutofit fontScale="85000" lnSpcReduction="10000"/>
          </a:bodyPr>
          <a:lstStyle/>
          <a:p>
            <a:r>
              <a:rPr lang="en-ZW" sz="4800" b="1" dirty="0"/>
              <a:t>Revelation is more than just symbols, beasts, and prophetic facts. </a:t>
            </a:r>
          </a:p>
          <a:p>
            <a:r>
              <a:rPr lang="en-ZW" sz="4800" b="1" dirty="0"/>
              <a:t>It dramatically pictures a God who loves us so much He has sacrificed everything to create a plan for His people in the past, the present, and the future. </a:t>
            </a:r>
          </a:p>
          <a:p>
            <a:r>
              <a:rPr lang="en-ZW" sz="4800" b="1" dirty="0"/>
              <a:t>God wants to show you how you can become a part of that wonderful plan. </a:t>
            </a:r>
          </a:p>
          <a:p>
            <a:r>
              <a:rPr lang="en-ZW" sz="4800" b="1" dirty="0"/>
              <a:t>As you face the heartaches and the challenges of this life, God wants to make sure you understand He is in control and walks beside you. </a:t>
            </a:r>
          </a:p>
          <a:p>
            <a:r>
              <a:rPr lang="en-ZW" sz="4800" b="1" dirty="0"/>
              <a:t>He cares about you.</a:t>
            </a:r>
          </a:p>
          <a:p>
            <a:endParaRPr lang="en-ZW" dirty="0"/>
          </a:p>
          <a:p>
            <a:endParaRPr lang="en-US" dirty="0"/>
          </a:p>
        </p:txBody>
      </p:sp>
    </p:spTree>
    <p:extLst>
      <p:ext uri="{BB962C8B-B14F-4D97-AF65-F5344CB8AC3E}">
        <p14:creationId xmlns:p14="http://schemas.microsoft.com/office/powerpoint/2010/main" val="310897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6414-EE4F-A546-B8F2-29A9BA6E1311}"/>
              </a:ext>
            </a:extLst>
          </p:cNvPr>
          <p:cNvSpPr>
            <a:spLocks noGrp="1"/>
          </p:cNvSpPr>
          <p:nvPr>
            <p:ph type="title"/>
          </p:nvPr>
        </p:nvSpPr>
        <p:spPr>
          <a:xfrm>
            <a:off x="0" y="1"/>
            <a:ext cx="12192000" cy="629392"/>
          </a:xfrm>
        </p:spPr>
        <p:txBody>
          <a:bodyPr>
            <a:normAutofit fontScale="90000"/>
          </a:bodyPr>
          <a:lstStyle/>
          <a:p>
            <a:r>
              <a:rPr lang="en-ZW" dirty="0"/>
              <a:t>God Still Leads</a:t>
            </a:r>
            <a:endParaRPr lang="en-US" dirty="0"/>
          </a:p>
        </p:txBody>
      </p:sp>
      <p:sp>
        <p:nvSpPr>
          <p:cNvPr id="3" name="Content Placeholder 2">
            <a:extLst>
              <a:ext uri="{FF2B5EF4-FFF2-40B4-BE49-F238E27FC236}">
                <a16:creationId xmlns:a16="http://schemas.microsoft.com/office/drawing/2014/main" id="{4838F5B2-595B-A94D-8CA4-CEBF669B189F}"/>
              </a:ext>
            </a:extLst>
          </p:cNvPr>
          <p:cNvSpPr>
            <a:spLocks noGrp="1"/>
          </p:cNvSpPr>
          <p:nvPr>
            <p:ph idx="1"/>
          </p:nvPr>
        </p:nvSpPr>
        <p:spPr>
          <a:xfrm>
            <a:off x="0" y="629392"/>
            <a:ext cx="12192000" cy="6228607"/>
          </a:xfrm>
        </p:spPr>
        <p:txBody>
          <a:bodyPr>
            <a:normAutofit lnSpcReduction="10000"/>
          </a:bodyPr>
          <a:lstStyle/>
          <a:p>
            <a:r>
              <a:rPr lang="en-ZW" sz="3600" b="1" dirty="0"/>
              <a:t>Revelation is a gripping, fascinating account of where we are in God’s grand design for the human race. </a:t>
            </a:r>
          </a:p>
          <a:p>
            <a:r>
              <a:rPr lang="en-ZW" sz="3600" b="1" dirty="0"/>
              <a:t>Through the clashes of history, it reveals just how He cares for us. </a:t>
            </a:r>
          </a:p>
          <a:p>
            <a:r>
              <a:rPr lang="en-ZW" sz="3600" b="1" dirty="0"/>
              <a:t>Let’s begin our study of chapter 1 and together unseal the mysteries of Revelation!</a:t>
            </a:r>
          </a:p>
          <a:p>
            <a:r>
              <a:rPr lang="en-ZW" sz="3600" b="1" cap="all" dirty="0"/>
              <a:t>THOUGHT QUESTION: </a:t>
            </a:r>
            <a:r>
              <a:rPr lang="en-ZW" sz="3600" b="1" dirty="0"/>
              <a:t>Revelation is more than just symbols and prophetic facts; it dramatically pictures a God who loves us. (False or True) </a:t>
            </a:r>
          </a:p>
          <a:p>
            <a:r>
              <a:rPr lang="en-ZW" sz="3600" b="1" dirty="0"/>
              <a:t>Domitian exiled the apostle John to Patmos because John refused to tell people about God and the visions He had given him. (False or True) </a:t>
            </a:r>
          </a:p>
          <a:p>
            <a:endParaRPr lang="en-ZW" dirty="0"/>
          </a:p>
          <a:p>
            <a:endParaRPr lang="en-US" dirty="0"/>
          </a:p>
        </p:txBody>
      </p:sp>
    </p:spTree>
    <p:extLst>
      <p:ext uri="{BB962C8B-B14F-4D97-AF65-F5344CB8AC3E}">
        <p14:creationId xmlns:p14="http://schemas.microsoft.com/office/powerpoint/2010/main" val="329058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F7C3-CC36-C34A-B2D1-749E56E592D8}"/>
              </a:ext>
            </a:extLst>
          </p:cNvPr>
          <p:cNvSpPr>
            <a:spLocks noGrp="1"/>
          </p:cNvSpPr>
          <p:nvPr>
            <p:ph type="title"/>
          </p:nvPr>
        </p:nvSpPr>
        <p:spPr>
          <a:xfrm>
            <a:off x="0" y="1"/>
            <a:ext cx="12192000" cy="700644"/>
          </a:xfrm>
        </p:spPr>
        <p:txBody>
          <a:bodyPr/>
          <a:lstStyle/>
          <a:p>
            <a:r>
              <a:rPr lang="en-ZW" dirty="0"/>
              <a:t>John's Introduction</a:t>
            </a:r>
            <a:endParaRPr lang="en-US" dirty="0"/>
          </a:p>
        </p:txBody>
      </p:sp>
      <p:sp>
        <p:nvSpPr>
          <p:cNvPr id="3" name="Content Placeholder 2">
            <a:extLst>
              <a:ext uri="{FF2B5EF4-FFF2-40B4-BE49-F238E27FC236}">
                <a16:creationId xmlns:a16="http://schemas.microsoft.com/office/drawing/2014/main" id="{CBD24805-90B8-D641-8130-C5456E32C142}"/>
              </a:ext>
            </a:extLst>
          </p:cNvPr>
          <p:cNvSpPr>
            <a:spLocks noGrp="1"/>
          </p:cNvSpPr>
          <p:nvPr>
            <p:ph idx="1"/>
          </p:nvPr>
        </p:nvSpPr>
        <p:spPr>
          <a:xfrm>
            <a:off x="0" y="700644"/>
            <a:ext cx="12192000" cy="6157355"/>
          </a:xfrm>
        </p:spPr>
        <p:txBody>
          <a:bodyPr>
            <a:normAutofit lnSpcReduction="10000"/>
          </a:bodyPr>
          <a:lstStyle/>
          <a:p>
            <a:r>
              <a:rPr lang="en-ZW" b="1" cap="all" dirty="0"/>
              <a:t>READ REVELATION 1:1-3.</a:t>
            </a:r>
            <a:endParaRPr lang="en-ZW" dirty="0"/>
          </a:p>
          <a:p>
            <a:r>
              <a:rPr lang="en-ZW" sz="4400" b="1" dirty="0"/>
              <a:t>There are several key points in John’s introduction to the book of Revelation. </a:t>
            </a:r>
          </a:p>
          <a:p>
            <a:r>
              <a:rPr lang="en-ZW" sz="4400" b="1" dirty="0"/>
              <a:t>Let’s identify them.</a:t>
            </a:r>
          </a:p>
          <a:p>
            <a:r>
              <a:rPr lang="en-ZW" sz="4400" b="1" dirty="0"/>
              <a:t>John titled his book, “The Revelation of Jesus Christ.” </a:t>
            </a:r>
          </a:p>
          <a:p>
            <a:r>
              <a:rPr lang="en-ZW" sz="4400" b="1" dirty="0"/>
              <a:t>He says that “God gave [it to] Him to show His servants—things which must shortly take place. </a:t>
            </a:r>
          </a:p>
          <a:p>
            <a:r>
              <a:rPr lang="en-ZW" sz="4400" b="1" dirty="0"/>
              <a:t>And He [God] sent and signified it by His angel to His servant John” (Revelation 1:1).</a:t>
            </a:r>
          </a:p>
          <a:p>
            <a:endParaRPr lang="en-US" dirty="0"/>
          </a:p>
        </p:txBody>
      </p:sp>
    </p:spTree>
    <p:extLst>
      <p:ext uri="{BB962C8B-B14F-4D97-AF65-F5344CB8AC3E}">
        <p14:creationId xmlns:p14="http://schemas.microsoft.com/office/powerpoint/2010/main" val="423563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F7C3-CC36-C34A-B2D1-749E56E592D8}"/>
              </a:ext>
            </a:extLst>
          </p:cNvPr>
          <p:cNvSpPr>
            <a:spLocks noGrp="1"/>
          </p:cNvSpPr>
          <p:nvPr>
            <p:ph type="title"/>
          </p:nvPr>
        </p:nvSpPr>
        <p:spPr>
          <a:xfrm>
            <a:off x="0" y="1"/>
            <a:ext cx="12192000" cy="700644"/>
          </a:xfrm>
        </p:spPr>
        <p:txBody>
          <a:bodyPr/>
          <a:lstStyle/>
          <a:p>
            <a:r>
              <a:rPr lang="en-ZW" dirty="0"/>
              <a:t>John's Introduction</a:t>
            </a:r>
            <a:endParaRPr lang="en-US" dirty="0"/>
          </a:p>
        </p:txBody>
      </p:sp>
      <p:sp>
        <p:nvSpPr>
          <p:cNvPr id="3" name="Content Placeholder 2">
            <a:extLst>
              <a:ext uri="{FF2B5EF4-FFF2-40B4-BE49-F238E27FC236}">
                <a16:creationId xmlns:a16="http://schemas.microsoft.com/office/drawing/2014/main" id="{CBD24805-90B8-D641-8130-C5456E32C142}"/>
              </a:ext>
            </a:extLst>
          </p:cNvPr>
          <p:cNvSpPr>
            <a:spLocks noGrp="1"/>
          </p:cNvSpPr>
          <p:nvPr>
            <p:ph idx="1"/>
          </p:nvPr>
        </p:nvSpPr>
        <p:spPr>
          <a:xfrm>
            <a:off x="0" y="700644"/>
            <a:ext cx="12192000" cy="6157355"/>
          </a:xfrm>
        </p:spPr>
        <p:txBody>
          <a:bodyPr>
            <a:normAutofit lnSpcReduction="10000"/>
          </a:bodyPr>
          <a:lstStyle/>
          <a:p>
            <a:r>
              <a:rPr lang="en-ZW" sz="3200" b="1" dirty="0"/>
              <a:t>There is a lot to unpack in this first verse. John identifies his book as the “Revelation of Jesus Christ.” It is designed to reveal Jesus to us. </a:t>
            </a:r>
          </a:p>
          <a:p>
            <a:r>
              <a:rPr lang="en-ZW" sz="3200" b="1" dirty="0"/>
              <a:t>God gave John the content of the book through “His angel” so that His servants—you and all of God’s people—could know important information about the future. </a:t>
            </a:r>
          </a:p>
          <a:p>
            <a:r>
              <a:rPr lang="en-ZW" sz="3200" b="1" dirty="0"/>
              <a:t>Even though the disciple John wrote the book, he wrote down only what Jesus told him to write. Our word, “revelation,” (</a:t>
            </a:r>
            <a:r>
              <a:rPr lang="en-ZW" sz="3200" b="1" dirty="0" err="1"/>
              <a:t>apocalypsis</a:t>
            </a:r>
            <a:r>
              <a:rPr lang="en-ZW" sz="3200" b="1" dirty="0"/>
              <a:t> in the original Greek language in which the New Testament was written) simply means “unveiling,” “revealing,” or “showing” something. In other words, the book of Revelation is an explanation. </a:t>
            </a:r>
          </a:p>
          <a:p>
            <a:r>
              <a:rPr lang="en-ZW" sz="3200" b="1" dirty="0"/>
              <a:t>In this case, God is explaining that you can always look up even though trials, plagues, persecution, and death may strike this world. Why? Because God has a special plan for you. He cares about you. This plan includes the permanent removal of sin from the universe.</a:t>
            </a:r>
          </a:p>
          <a:p>
            <a:endParaRPr lang="en-US" dirty="0"/>
          </a:p>
        </p:txBody>
      </p:sp>
    </p:spTree>
    <p:extLst>
      <p:ext uri="{BB962C8B-B14F-4D97-AF65-F5344CB8AC3E}">
        <p14:creationId xmlns:p14="http://schemas.microsoft.com/office/powerpoint/2010/main" val="2753210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3550</Words>
  <Application>Microsoft Macintosh PowerPoint</Application>
  <PresentationFormat>Widescreen</PresentationFormat>
  <Paragraphs>168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Focus on Prophecy GUIDE 8 </vt:lpstr>
      <vt:lpstr>God Still Leads</vt:lpstr>
      <vt:lpstr>God Still Leads</vt:lpstr>
      <vt:lpstr>God Still Leads</vt:lpstr>
      <vt:lpstr>God Still Leads</vt:lpstr>
      <vt:lpstr>God Still Leads</vt:lpstr>
      <vt:lpstr>God Still Leads</vt:lpstr>
      <vt:lpstr>John's Introduction</vt:lpstr>
      <vt:lpstr>John's Introduction</vt:lpstr>
      <vt:lpstr>John's Introduction</vt:lpstr>
      <vt:lpstr>John's Introduction</vt:lpstr>
      <vt:lpstr>John's Introduction</vt:lpstr>
      <vt:lpstr>John's Introduction</vt:lpstr>
      <vt:lpstr>Grace and Peace</vt:lpstr>
      <vt:lpstr>Grace and Peace</vt:lpstr>
      <vt:lpstr>Grace and Peace</vt:lpstr>
      <vt:lpstr>Grace and Peace</vt:lpstr>
      <vt:lpstr>John's First Vision</vt:lpstr>
      <vt:lpstr>John's First Vision</vt:lpstr>
      <vt:lpstr>John's First Vision</vt:lpstr>
      <vt:lpstr>John's First Vision</vt:lpstr>
      <vt:lpstr>John's First Vision</vt:lpstr>
      <vt:lpstr>John's First Vision</vt:lpstr>
      <vt:lpstr>John's First Vision</vt:lpstr>
      <vt:lpstr>John's First Vision</vt:lpstr>
      <vt:lpstr>John's First Vision</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8</dc:title>
  <dc:creator>Microsoft Office User</dc:creator>
  <cp:lastModifiedBy>Microsoft Office User</cp:lastModifiedBy>
  <cp:revision>5</cp:revision>
  <dcterms:created xsi:type="dcterms:W3CDTF">2020-04-12T08:16:44Z</dcterms:created>
  <dcterms:modified xsi:type="dcterms:W3CDTF">2020-04-24T08:02:41Z</dcterms:modified>
</cp:coreProperties>
</file>