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2" r:id="rId3"/>
    <p:sldId id="282" r:id="rId4"/>
    <p:sldId id="280" r:id="rId5"/>
    <p:sldId id="281" r:id="rId6"/>
    <p:sldId id="273" r:id="rId7"/>
    <p:sldId id="283" r:id="rId8"/>
    <p:sldId id="303" r:id="rId9"/>
    <p:sldId id="284" r:id="rId10"/>
    <p:sldId id="285" r:id="rId11"/>
    <p:sldId id="274" r:id="rId12"/>
    <p:sldId id="304" r:id="rId13"/>
    <p:sldId id="286" r:id="rId14"/>
    <p:sldId id="287" r:id="rId15"/>
    <p:sldId id="305" r:id="rId16"/>
    <p:sldId id="288" r:id="rId17"/>
    <p:sldId id="306" r:id="rId18"/>
    <p:sldId id="289" r:id="rId19"/>
    <p:sldId id="307" r:id="rId20"/>
    <p:sldId id="275" r:id="rId21"/>
    <p:sldId id="308" r:id="rId22"/>
    <p:sldId id="290" r:id="rId23"/>
    <p:sldId id="291" r:id="rId24"/>
    <p:sldId id="309" r:id="rId25"/>
    <p:sldId id="292" r:id="rId26"/>
    <p:sldId id="293" r:id="rId27"/>
    <p:sldId id="310" r:id="rId28"/>
    <p:sldId id="276" r:id="rId29"/>
    <p:sldId id="294" r:id="rId30"/>
    <p:sldId id="295" r:id="rId31"/>
    <p:sldId id="311" r:id="rId32"/>
    <p:sldId id="296" r:id="rId33"/>
    <p:sldId id="312" r:id="rId34"/>
    <p:sldId id="313" r:id="rId35"/>
    <p:sldId id="297" r:id="rId36"/>
    <p:sldId id="298" r:id="rId37"/>
    <p:sldId id="279" r:id="rId38"/>
    <p:sldId id="299" r:id="rId39"/>
    <p:sldId id="300" r:id="rId40"/>
    <p:sldId id="301" r:id="rId41"/>
    <p:sldId id="277" r:id="rId42"/>
    <p:sldId id="30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2262-8150-BB42-AE36-539136234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632CFF-189A-1C42-80C3-1E590A0F9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34E4E-56A6-7840-A890-1ED90A7C083C}"/>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5" name="Footer Placeholder 4">
            <a:extLst>
              <a:ext uri="{FF2B5EF4-FFF2-40B4-BE49-F238E27FC236}">
                <a16:creationId xmlns:a16="http://schemas.microsoft.com/office/drawing/2014/main" id="{214C517F-EAB1-8A4A-BBD1-6F5C4754D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B40F2-5940-A84B-9C18-F8606454CD20}"/>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398457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231C-90DE-2F41-8C34-A8AD66343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E38CA-6572-2444-933E-6A5DEE8EC7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69409-FE64-3C43-853F-652E7FB953C9}"/>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5" name="Footer Placeholder 4">
            <a:extLst>
              <a:ext uri="{FF2B5EF4-FFF2-40B4-BE49-F238E27FC236}">
                <a16:creationId xmlns:a16="http://schemas.microsoft.com/office/drawing/2014/main" id="{43345C19-609E-0C45-8AB4-050339A04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BCB01-0825-DF4F-8EF6-31513E77AEEB}"/>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366963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A24826-D253-5D47-AD87-D6494124F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80C49-83A4-6C41-A01F-3CF63E9E6C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1A924-A1BB-6A49-9560-5B2A1EAB3C38}"/>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5" name="Footer Placeholder 4">
            <a:extLst>
              <a:ext uri="{FF2B5EF4-FFF2-40B4-BE49-F238E27FC236}">
                <a16:creationId xmlns:a16="http://schemas.microsoft.com/office/drawing/2014/main" id="{AE6FA6FF-6577-0D44-8FCD-02893CB12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B807A-81EC-2A42-BB32-E4C1FA81DBC0}"/>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157027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9760-4B84-144C-96DD-AC686EA58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F12A2-D363-9340-8F97-B5A7314898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24779-C22C-4441-8D66-F993F8A19BA9}"/>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5" name="Footer Placeholder 4">
            <a:extLst>
              <a:ext uri="{FF2B5EF4-FFF2-40B4-BE49-F238E27FC236}">
                <a16:creationId xmlns:a16="http://schemas.microsoft.com/office/drawing/2014/main" id="{2E8208C9-0D90-054C-8D7F-76EC6FC35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237F7-9AF2-6448-91D5-7CF75A5FE4E6}"/>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218371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90AF-1232-8F48-B81E-1F2CE72DB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87495-7490-A54E-9532-6CFB23A7E3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C5D617-29AC-F04A-8A13-3E97DDD52515}"/>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5" name="Footer Placeholder 4">
            <a:extLst>
              <a:ext uri="{FF2B5EF4-FFF2-40B4-BE49-F238E27FC236}">
                <a16:creationId xmlns:a16="http://schemas.microsoft.com/office/drawing/2014/main" id="{89D44C35-A427-444A-8F37-582A3BA46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84919-A7A7-7846-B6DB-3311CBFE40AA}"/>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254336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BC7E-94ED-3A49-A121-333FF86D0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BB266-41E1-5E47-BDA9-1CB7E96A9F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85D70-D678-0748-A4F1-22C0D3DB2A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21D18B-438A-554B-ABFD-DAE6E6DB94F0}"/>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6" name="Footer Placeholder 5">
            <a:extLst>
              <a:ext uri="{FF2B5EF4-FFF2-40B4-BE49-F238E27FC236}">
                <a16:creationId xmlns:a16="http://schemas.microsoft.com/office/drawing/2014/main" id="{E058F93B-5BAE-324C-AF84-40FCB75EC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A7E44-ED1D-3949-B91C-31086F3E302D}"/>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259396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57FD-A8EB-2A49-B40C-D0DBA2C57F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16DD8-3FAD-0F4E-8941-7BF528D1A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E47DC2-2CD7-1E49-BB8B-4CE1FB47C1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A5203-A551-954A-8E68-6F5876CCD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17105E-8C9F-1C47-9538-E556F61BFB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FDF95-86B6-284A-B4C0-0B8271C29810}"/>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8" name="Footer Placeholder 7">
            <a:extLst>
              <a:ext uri="{FF2B5EF4-FFF2-40B4-BE49-F238E27FC236}">
                <a16:creationId xmlns:a16="http://schemas.microsoft.com/office/drawing/2014/main" id="{DB819743-5CEA-A047-AFE3-AF10B5CB8C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C4F084-28A8-D940-9522-D64D69DB7DF7}"/>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47834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6250-B9DF-2645-8ACE-1319F2399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2227DA-A2EA-864A-A296-3E599F987179}"/>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4" name="Footer Placeholder 3">
            <a:extLst>
              <a:ext uri="{FF2B5EF4-FFF2-40B4-BE49-F238E27FC236}">
                <a16:creationId xmlns:a16="http://schemas.microsoft.com/office/drawing/2014/main" id="{B8E09305-AB3F-7443-98DE-559ED2BCFA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C9E84-A206-194D-B9A5-AA46484D06F5}"/>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303722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67898-F817-894C-99E6-D80273681B5C}"/>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3" name="Footer Placeholder 2">
            <a:extLst>
              <a:ext uri="{FF2B5EF4-FFF2-40B4-BE49-F238E27FC236}">
                <a16:creationId xmlns:a16="http://schemas.microsoft.com/office/drawing/2014/main" id="{960EB1E4-3F5A-A743-AC49-717FC3604B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A446B-C62E-1649-8B08-69E47C3ADC99}"/>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300568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C41E-A16B-3044-975E-4F792A425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6022B-0966-DD40-8B18-E583E0D0F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5459E-3D43-4340-876A-D9BD31CC8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FAC064-3FBB-7F4A-9D30-CAB93DAB8FBE}"/>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6" name="Footer Placeholder 5">
            <a:extLst>
              <a:ext uri="{FF2B5EF4-FFF2-40B4-BE49-F238E27FC236}">
                <a16:creationId xmlns:a16="http://schemas.microsoft.com/office/drawing/2014/main" id="{5C80A81D-DAF9-0E4A-A562-1D4E6FDB4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41F02-6DAD-F14A-80A3-B0C526039FCD}"/>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121552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3793-68CA-3847-988D-740BA21FC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39B859-4C00-5944-B207-9DEB6433F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BFD417-745F-CE40-BB77-21A9C09AF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B45503-EC69-074C-B7E0-DC72B75CBCB8}"/>
              </a:ext>
            </a:extLst>
          </p:cNvPr>
          <p:cNvSpPr>
            <a:spLocks noGrp="1"/>
          </p:cNvSpPr>
          <p:nvPr>
            <p:ph type="dt" sz="half" idx="10"/>
          </p:nvPr>
        </p:nvSpPr>
        <p:spPr/>
        <p:txBody>
          <a:bodyPr/>
          <a:lstStyle/>
          <a:p>
            <a:fld id="{934692DA-C6EB-2A4C-A05B-C35065A6A993}" type="datetimeFigureOut">
              <a:rPr lang="en-US" smtClean="0"/>
              <a:t>5/28/20</a:t>
            </a:fld>
            <a:endParaRPr lang="en-US"/>
          </a:p>
        </p:txBody>
      </p:sp>
      <p:sp>
        <p:nvSpPr>
          <p:cNvPr id="6" name="Footer Placeholder 5">
            <a:extLst>
              <a:ext uri="{FF2B5EF4-FFF2-40B4-BE49-F238E27FC236}">
                <a16:creationId xmlns:a16="http://schemas.microsoft.com/office/drawing/2014/main" id="{BBEB64B7-AEA2-7F43-B2F0-2DB4C5E67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56118-C424-1246-A898-0937D3351468}"/>
              </a:ext>
            </a:extLst>
          </p:cNvPr>
          <p:cNvSpPr>
            <a:spLocks noGrp="1"/>
          </p:cNvSpPr>
          <p:nvPr>
            <p:ph type="sldNum" sz="quarter" idx="12"/>
          </p:nvPr>
        </p:nvSpPr>
        <p:spPr/>
        <p:txBody>
          <a:bodyPr/>
          <a:lstStyle/>
          <a:p>
            <a:fld id="{BAC34D7F-AD7F-7445-A059-289247C2F440}" type="slidenum">
              <a:rPr lang="en-US" smtClean="0"/>
              <a:t>‹#›</a:t>
            </a:fld>
            <a:endParaRPr lang="en-US"/>
          </a:p>
        </p:txBody>
      </p:sp>
    </p:spTree>
    <p:extLst>
      <p:ext uri="{BB962C8B-B14F-4D97-AF65-F5344CB8AC3E}">
        <p14:creationId xmlns:p14="http://schemas.microsoft.com/office/powerpoint/2010/main" val="245214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2BA2F-70DA-314C-966A-21E0E9544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4485E-B022-E241-9948-AC46FED0A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68B5-D646-294A-BB4B-618F83E8C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692DA-C6EB-2A4C-A05B-C35065A6A993}" type="datetimeFigureOut">
              <a:rPr lang="en-US" smtClean="0"/>
              <a:t>5/28/20</a:t>
            </a:fld>
            <a:endParaRPr lang="en-US"/>
          </a:p>
        </p:txBody>
      </p:sp>
      <p:sp>
        <p:nvSpPr>
          <p:cNvPr id="5" name="Footer Placeholder 4">
            <a:extLst>
              <a:ext uri="{FF2B5EF4-FFF2-40B4-BE49-F238E27FC236}">
                <a16:creationId xmlns:a16="http://schemas.microsoft.com/office/drawing/2014/main" id="{CD47FB0A-ECE2-3F4B-9D66-0C3B657F9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6B0031-869F-DB4A-8E44-7535E7F61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34D7F-AD7F-7445-A059-289247C2F440}" type="slidenum">
              <a:rPr lang="en-US" smtClean="0"/>
              <a:t>‹#›</a:t>
            </a:fld>
            <a:endParaRPr lang="en-US"/>
          </a:p>
        </p:txBody>
      </p:sp>
    </p:spTree>
    <p:extLst>
      <p:ext uri="{BB962C8B-B14F-4D97-AF65-F5344CB8AC3E}">
        <p14:creationId xmlns:p14="http://schemas.microsoft.com/office/powerpoint/2010/main" val="190335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7AD7-06DB-9A49-90A2-74F1A2B6A12F}"/>
              </a:ext>
            </a:extLst>
          </p:cNvPr>
          <p:cNvSpPr>
            <a:spLocks noGrp="1"/>
          </p:cNvSpPr>
          <p:nvPr>
            <p:ph type="ctrTitle"/>
          </p:nvPr>
        </p:nvSpPr>
        <p:spPr>
          <a:xfrm>
            <a:off x="0" y="653143"/>
            <a:ext cx="5334000" cy="4145148"/>
          </a:xfrm>
        </p:spPr>
        <p:txBody>
          <a:bodyPr>
            <a:normAutofit fontScale="90000"/>
          </a:bodyPr>
          <a:lstStyle/>
          <a:p>
            <a:r>
              <a:rPr lang="en-ZW" sz="8000" b="1" dirty="0"/>
              <a:t>Focus on Prophecy</a:t>
            </a:r>
            <a:br>
              <a:rPr lang="en-ZW" sz="8000" b="1" dirty="0"/>
            </a:br>
            <a:r>
              <a:rPr lang="en-ZW" sz="8000" b="1" cap="all" dirty="0"/>
              <a:t>GUIDE 15</a:t>
            </a:r>
            <a:br>
              <a:rPr lang="en-ZW" cap="all" dirty="0"/>
            </a:br>
            <a:endParaRPr lang="en-US" dirty="0"/>
          </a:p>
        </p:txBody>
      </p:sp>
      <p:pic>
        <p:nvPicPr>
          <p:cNvPr id="4" name="Picture 3">
            <a:extLst>
              <a:ext uri="{FF2B5EF4-FFF2-40B4-BE49-F238E27FC236}">
                <a16:creationId xmlns:a16="http://schemas.microsoft.com/office/drawing/2014/main" id="{B04A40CA-3C1F-0C47-8610-EFA1E60E70C5}"/>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38625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212D-6A82-6048-A2EA-ECB2DFB5AAFC}"/>
              </a:ext>
            </a:extLst>
          </p:cNvPr>
          <p:cNvSpPr>
            <a:spLocks noGrp="1"/>
          </p:cNvSpPr>
          <p:nvPr>
            <p:ph type="title"/>
          </p:nvPr>
        </p:nvSpPr>
        <p:spPr>
          <a:xfrm>
            <a:off x="0" y="0"/>
            <a:ext cx="12192000" cy="617517"/>
          </a:xfrm>
        </p:spPr>
        <p:txBody>
          <a:bodyPr>
            <a:normAutofit fontScale="90000"/>
          </a:bodyPr>
          <a:lstStyle/>
          <a:p>
            <a:r>
              <a:rPr lang="en-ZW" dirty="0"/>
              <a:t>John's Vision of a Beast</a:t>
            </a:r>
            <a:endParaRPr lang="en-US" dirty="0"/>
          </a:p>
        </p:txBody>
      </p:sp>
      <p:sp>
        <p:nvSpPr>
          <p:cNvPr id="3" name="Content Placeholder 2">
            <a:extLst>
              <a:ext uri="{FF2B5EF4-FFF2-40B4-BE49-F238E27FC236}">
                <a16:creationId xmlns:a16="http://schemas.microsoft.com/office/drawing/2014/main" id="{190F212E-F859-2440-BCBF-B9243BE78B43}"/>
              </a:ext>
            </a:extLst>
          </p:cNvPr>
          <p:cNvSpPr>
            <a:spLocks noGrp="1"/>
          </p:cNvSpPr>
          <p:nvPr>
            <p:ph idx="1"/>
          </p:nvPr>
        </p:nvSpPr>
        <p:spPr>
          <a:xfrm>
            <a:off x="0" y="617516"/>
            <a:ext cx="12192000" cy="6240483"/>
          </a:xfrm>
        </p:spPr>
        <p:txBody>
          <a:bodyPr>
            <a:normAutofit/>
          </a:bodyPr>
          <a:lstStyle/>
          <a:p>
            <a:r>
              <a:rPr lang="en-ZW" b="1" dirty="0"/>
              <a:t>FACT #3—The beast dominates the scene for forty-two months (vs. 5). Other verses define the period as three-and-a-half years or “time, times and half a time” (Revelation 12:14), or 1,260 days (Revelation 12:6). In symbolic prophecy this translates to 1,260 years. We studied this same time period in Daniel 7:25 and 12:7.</a:t>
            </a:r>
          </a:p>
          <a:p>
            <a:r>
              <a:rPr lang="en-ZW" b="1" dirty="0"/>
              <a:t>FACT #4—Who is the beast power?</a:t>
            </a:r>
          </a:p>
          <a:p>
            <a:r>
              <a:rPr lang="en-ZW" b="1" dirty="0"/>
              <a:t>It is a religious power (vs. 8 says the beast receives worship from the world).</a:t>
            </a:r>
          </a:p>
          <a:p>
            <a:r>
              <a:rPr lang="en-ZW" b="1" dirty="0"/>
              <a:t>It represents a political power (vss. 1, 2 state the beast has thrones and crowns).</a:t>
            </a:r>
          </a:p>
          <a:p>
            <a:r>
              <a:rPr lang="en-ZW" b="1" dirty="0"/>
              <a:t>After ruling for 1,260 years, this power is wounded and almost destroyed (vs. 3).</a:t>
            </a:r>
          </a:p>
          <a:p>
            <a:r>
              <a:rPr lang="en-ZW" b="1" dirty="0"/>
              <a:t>The wound heals, and the beast power reasserts its global dominance (vs. 3).</a:t>
            </a:r>
          </a:p>
          <a:p>
            <a:r>
              <a:rPr lang="en-ZW" b="1" dirty="0"/>
              <a:t>The power makes war on God’s people (vs. 7).</a:t>
            </a:r>
          </a:p>
          <a:p>
            <a:endParaRPr lang="en-US" dirty="0"/>
          </a:p>
        </p:txBody>
      </p:sp>
    </p:spTree>
    <p:extLst>
      <p:ext uri="{BB962C8B-B14F-4D97-AF65-F5344CB8AC3E}">
        <p14:creationId xmlns:p14="http://schemas.microsoft.com/office/powerpoint/2010/main" val="239537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lnSpcReduction="10000"/>
          </a:bodyPr>
          <a:lstStyle/>
          <a:p>
            <a:r>
              <a:rPr lang="en-ZW" sz="4400" b="1" dirty="0"/>
              <a:t>Satan has always deceived people just as he deceived Eve in the Garden of Eden. </a:t>
            </a:r>
          </a:p>
          <a:p>
            <a:r>
              <a:rPr lang="en-ZW" sz="4400" b="1" dirty="0"/>
              <a:t>But he will intensify his deceptions just before Jesus returns to this earth. </a:t>
            </a:r>
          </a:p>
          <a:p>
            <a:r>
              <a:rPr lang="en-ZW" sz="4400" b="1" dirty="0"/>
              <a:t>He will use this religious/political power to try to coerce everyone into turning from the true God and joining his alliance. </a:t>
            </a:r>
          </a:p>
          <a:p>
            <a:r>
              <a:rPr lang="en-ZW" sz="4400" b="1" dirty="0"/>
              <a:t>The vision of the beast shows us Satan’s last major attempt to get people to follow him. Let’s consider some facts carefully.</a:t>
            </a:r>
          </a:p>
          <a:p>
            <a:endParaRPr lang="en-ZW" dirty="0"/>
          </a:p>
          <a:p>
            <a:endParaRPr lang="en-US" dirty="0"/>
          </a:p>
        </p:txBody>
      </p:sp>
    </p:spTree>
    <p:extLst>
      <p:ext uri="{BB962C8B-B14F-4D97-AF65-F5344CB8AC3E}">
        <p14:creationId xmlns:p14="http://schemas.microsoft.com/office/powerpoint/2010/main" val="262112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85000" lnSpcReduction="20000"/>
          </a:bodyPr>
          <a:lstStyle/>
          <a:p>
            <a:r>
              <a:rPr lang="en-ZW" sz="4400" b="1" dirty="0"/>
              <a:t>The identifying marks of the little horn of Daniel 7 actually parallel the identifying marks of the first beast of Revelation 13. </a:t>
            </a:r>
          </a:p>
          <a:p>
            <a:r>
              <a:rPr lang="en-ZW" sz="4400" b="1" dirty="0"/>
              <a:t>We learned previously that the little horn ruled from A.D. 538-1798 (1,260 years). </a:t>
            </a:r>
          </a:p>
          <a:p>
            <a:r>
              <a:rPr lang="en-ZW" sz="4400" b="1" dirty="0"/>
              <a:t>During this period, the medieval Christian church, under the leadership of Rome, was the dominating religious/political power in the world. </a:t>
            </a:r>
          </a:p>
          <a:p>
            <a:r>
              <a:rPr lang="en-ZW" sz="4400" b="1" dirty="0"/>
              <a:t>Thus the beast power is the Roman papal church system of the Middle Ages combined with the civil powers of the Roman Empire.</a:t>
            </a:r>
          </a:p>
          <a:p>
            <a:r>
              <a:rPr lang="en-ZW" sz="4400" b="1" dirty="0"/>
              <a:t>John says, “I saw one of his heads as if it had been mortally wounded, and his deadly wound was healed” (vs. 3).</a:t>
            </a:r>
          </a:p>
          <a:p>
            <a:endParaRPr lang="en-ZW" dirty="0"/>
          </a:p>
          <a:p>
            <a:endParaRPr lang="en-US" dirty="0"/>
          </a:p>
        </p:txBody>
      </p:sp>
    </p:spTree>
    <p:extLst>
      <p:ext uri="{BB962C8B-B14F-4D97-AF65-F5344CB8AC3E}">
        <p14:creationId xmlns:p14="http://schemas.microsoft.com/office/powerpoint/2010/main" val="224575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92500" lnSpcReduction="10000"/>
          </a:bodyPr>
          <a:lstStyle/>
          <a:p>
            <a:r>
              <a:rPr lang="en-ZW" dirty="0"/>
              <a:t>I</a:t>
            </a:r>
            <a:r>
              <a:rPr lang="en-ZW" sz="3200" b="1" dirty="0"/>
              <a:t>n 1797 leaders of the French revolutionary government grew concerned that the Church of Rome would continually oppose its policies and plans. In response, Napoleon sent General Alexander Berthier to Rome. </a:t>
            </a:r>
          </a:p>
          <a:p>
            <a:r>
              <a:rPr lang="en-ZW" sz="3200" b="1" dirty="0"/>
              <a:t>On February 15, 1798, he arrested Pope Pius VI in the Sistine Chapel and proclaimed that the rule and authority of the popes had ended. </a:t>
            </a:r>
          </a:p>
          <a:p>
            <a:r>
              <a:rPr lang="en-ZW" sz="3200" b="1" dirty="0"/>
              <a:t>Pious VI died in prison in the French fortress city of Valence on August 29, 1799.</a:t>
            </a:r>
          </a:p>
          <a:p>
            <a:r>
              <a:rPr lang="en-ZW" sz="3200" b="1" dirty="0"/>
              <a:t>But the prophecy states that the beast’s mortal wound would be healed. Shortly after Napoleon inflicted a “wound” on the Church of Rome, other political powers began to rally to its aid and give it support. </a:t>
            </a:r>
          </a:p>
          <a:p>
            <a:r>
              <a:rPr lang="en-ZW" sz="3200" b="1" dirty="0"/>
              <a:t>This support increased until, in 1929, Benito Mussolini signed a document giving the pope full authority over Vatican City as an independent state. Once again the pope was a civil ruler as well as a priest. </a:t>
            </a:r>
          </a:p>
          <a:p>
            <a:r>
              <a:rPr lang="en-ZW" sz="3200" b="1" dirty="0"/>
              <a:t>The deadly wound was well on its way to being healed.</a:t>
            </a:r>
          </a:p>
          <a:p>
            <a:endParaRPr lang="en-ZW" dirty="0"/>
          </a:p>
          <a:p>
            <a:endParaRPr lang="en-US" dirty="0"/>
          </a:p>
        </p:txBody>
      </p:sp>
    </p:spTree>
    <p:extLst>
      <p:ext uri="{BB962C8B-B14F-4D97-AF65-F5344CB8AC3E}">
        <p14:creationId xmlns:p14="http://schemas.microsoft.com/office/powerpoint/2010/main" val="32742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a:bodyPr>
          <a:lstStyle/>
          <a:p>
            <a:r>
              <a:rPr lang="en-ZW" sz="4400" b="1" dirty="0"/>
              <a:t>John saw that when the beast’s mortal wound was healed, “all the world marvelled and followed the beast. So they worshiped the dragon who gave authority to the beast, saying, ‘Who is like the beast? Who is able to make war with him?’ ” (vss. 3, 4).</a:t>
            </a:r>
          </a:p>
          <a:p>
            <a:r>
              <a:rPr lang="en-ZW" sz="4400" b="1" dirty="0"/>
              <a:t>Verses 6-10 indicate that the religious error and persecution of the Dark Ages will reappear during the time of the end.</a:t>
            </a:r>
          </a:p>
          <a:p>
            <a:endParaRPr lang="en-ZW" dirty="0"/>
          </a:p>
          <a:p>
            <a:endParaRPr lang="en-US" dirty="0"/>
          </a:p>
        </p:txBody>
      </p:sp>
    </p:spTree>
    <p:extLst>
      <p:ext uri="{BB962C8B-B14F-4D97-AF65-F5344CB8AC3E}">
        <p14:creationId xmlns:p14="http://schemas.microsoft.com/office/powerpoint/2010/main" val="119917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85000" lnSpcReduction="10000"/>
          </a:bodyPr>
          <a:lstStyle/>
          <a:p>
            <a:r>
              <a:rPr lang="en-ZW" sz="4400" b="1" dirty="0"/>
              <a:t>“It was granted to him to make war with the saints and to overcome them. And authority was given him over every tribe, tongue, and nation. </a:t>
            </a:r>
          </a:p>
          <a:p>
            <a:r>
              <a:rPr lang="en-ZW" sz="4400" b="1" dirty="0"/>
              <a:t>All who dwell on the earth will worship him, whose names have not been written in the Book of Life of the Lamb slain from the foundation of the world” (vss. 7, 8).</a:t>
            </a:r>
          </a:p>
          <a:p>
            <a:r>
              <a:rPr lang="en-ZW" sz="4400" b="1" dirty="0"/>
              <a:t> In other words, the world will again witness the rise of this beast power using political power to gain the worship of everyone on earth—everyone that is whose names are not recorded in the Lamb’s Book of Life.</a:t>
            </a:r>
          </a:p>
          <a:p>
            <a:r>
              <a:rPr lang="en-ZW" sz="4400" b="1" dirty="0"/>
              <a:t>The beast power and its allies will make this happen. Let’s look at exactly what the beast continues to do.</a:t>
            </a:r>
          </a:p>
          <a:p>
            <a:endParaRPr lang="en-ZW" dirty="0"/>
          </a:p>
          <a:p>
            <a:endParaRPr lang="en-US" dirty="0"/>
          </a:p>
        </p:txBody>
      </p:sp>
    </p:spTree>
    <p:extLst>
      <p:ext uri="{BB962C8B-B14F-4D97-AF65-F5344CB8AC3E}">
        <p14:creationId xmlns:p14="http://schemas.microsoft.com/office/powerpoint/2010/main" val="144322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85000" lnSpcReduction="20000"/>
          </a:bodyPr>
          <a:lstStyle/>
          <a:p>
            <a:r>
              <a:rPr lang="en-ZW" sz="4400" b="1" dirty="0"/>
              <a:t>“He opened his mouth in blasphemy against God, to blaspheme His name, His tabernacle, and those who dwell in heaven. </a:t>
            </a:r>
          </a:p>
          <a:p>
            <a:r>
              <a:rPr lang="en-ZW" sz="4400" b="1" dirty="0"/>
              <a:t>It was granted him to make war with the saints and to overcome them” (vss. 6, 7).</a:t>
            </a:r>
          </a:p>
          <a:p>
            <a:r>
              <a:rPr lang="en-ZW" sz="4400" b="1" dirty="0"/>
              <a:t>Verse 10 says of those who live through this stressful time in the last days of Earth’s history without worshiping the beast: “Here is the patience and faith of the saints.” </a:t>
            </a:r>
          </a:p>
          <a:p>
            <a:r>
              <a:rPr lang="en-ZW" sz="4400" b="1" dirty="0"/>
              <a:t>These “saints” will be preserved under Christ’s watchful eye and remain in His protective hand. </a:t>
            </a:r>
          </a:p>
          <a:p>
            <a:r>
              <a:rPr lang="en-ZW" sz="4400" b="1" dirty="0"/>
              <a:t>Suffering, persecution, and even death are possible, but eternal life is their abiding assurance as they trust in an all-powerful and all-knowing God.</a:t>
            </a:r>
          </a:p>
          <a:p>
            <a:endParaRPr lang="en-ZW" dirty="0"/>
          </a:p>
          <a:p>
            <a:endParaRPr lang="en-US" dirty="0"/>
          </a:p>
        </p:txBody>
      </p:sp>
    </p:spTree>
    <p:extLst>
      <p:ext uri="{BB962C8B-B14F-4D97-AF65-F5344CB8AC3E}">
        <p14:creationId xmlns:p14="http://schemas.microsoft.com/office/powerpoint/2010/main" val="2642661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92500" lnSpcReduction="20000"/>
          </a:bodyPr>
          <a:lstStyle/>
          <a:p>
            <a:r>
              <a:rPr lang="en-ZW" sz="5400" b="1" dirty="0"/>
              <a:t>Maybe you’re going through a pretty stressful time right now. </a:t>
            </a:r>
          </a:p>
          <a:p>
            <a:r>
              <a:rPr lang="en-ZW" sz="5400" b="1" dirty="0"/>
              <a:t>Maybe you’re glad to know God will watch over you during the last days, but you feel the need of God’s care right now. </a:t>
            </a:r>
          </a:p>
          <a:p>
            <a:r>
              <a:rPr lang="en-ZW" sz="5400" b="1" dirty="0"/>
              <a:t>Guess what? You can know God as your present Companion right now. </a:t>
            </a:r>
          </a:p>
          <a:p>
            <a:r>
              <a:rPr lang="en-ZW" sz="5400" b="1" dirty="0"/>
              <a:t>He is the one who cares about you so much that He even numbers the hairs on your head.</a:t>
            </a:r>
          </a:p>
          <a:p>
            <a:endParaRPr lang="en-ZW" dirty="0"/>
          </a:p>
          <a:p>
            <a:endParaRPr lang="en-US" dirty="0"/>
          </a:p>
        </p:txBody>
      </p:sp>
    </p:spTree>
    <p:extLst>
      <p:ext uri="{BB962C8B-B14F-4D97-AF65-F5344CB8AC3E}">
        <p14:creationId xmlns:p14="http://schemas.microsoft.com/office/powerpoint/2010/main" val="109836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70000" lnSpcReduction="20000"/>
          </a:bodyPr>
          <a:lstStyle/>
          <a:p>
            <a:r>
              <a:rPr lang="en-ZW" sz="4800" b="1" dirty="0"/>
              <a:t>When he was a young boy attending his father’s evangelistic meeting, Norman Vincent Peale saw Dave, the foul-mouthed town drunk, wife beater, and all-around sinner, accept Jesus as his </a:t>
            </a:r>
            <a:r>
              <a:rPr lang="en-ZW" sz="4800" b="1" dirty="0" err="1"/>
              <a:t>Savior</a:t>
            </a:r>
            <a:r>
              <a:rPr lang="en-ZW" sz="4800" b="1" dirty="0"/>
              <a:t>. </a:t>
            </a:r>
          </a:p>
          <a:p>
            <a:r>
              <a:rPr lang="en-ZW" sz="4800" b="1" dirty="0"/>
              <a:t>No one figured this conversion would last. How could this hopeless alcoholic really change? </a:t>
            </a:r>
          </a:p>
          <a:p>
            <a:r>
              <a:rPr lang="en-ZW" sz="4800" b="1" dirty="0"/>
              <a:t>But young Norman couldn’t forget how Dave looked as he knelt at the altar—”</a:t>
            </a:r>
          </a:p>
          <a:p>
            <a:r>
              <a:rPr lang="en-ZW" sz="4800" b="1" dirty="0"/>
              <a:t>I was awed by the look on his face, a look of wonder and inexpressible joy.” </a:t>
            </a:r>
          </a:p>
          <a:p>
            <a:r>
              <a:rPr lang="en-ZW" sz="4800" b="1" dirty="0"/>
              <a:t>And as a matter of fact, the conversion did take—it lasted a lifetime. </a:t>
            </a:r>
          </a:p>
          <a:p>
            <a:r>
              <a:rPr lang="en-ZW" sz="4800" b="1" dirty="0"/>
              <a:t>During his remaining years, Dave became a positive influence on every life he touched.</a:t>
            </a:r>
          </a:p>
          <a:p>
            <a:endParaRPr lang="en-ZW" dirty="0"/>
          </a:p>
          <a:p>
            <a:endParaRPr lang="en-US" dirty="0"/>
          </a:p>
        </p:txBody>
      </p:sp>
    </p:spTree>
    <p:extLst>
      <p:ext uri="{BB962C8B-B14F-4D97-AF65-F5344CB8AC3E}">
        <p14:creationId xmlns:p14="http://schemas.microsoft.com/office/powerpoint/2010/main" val="313801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9C-5E0C-A74E-A250-74CB18D2D8F1}"/>
              </a:ext>
            </a:extLst>
          </p:cNvPr>
          <p:cNvSpPr>
            <a:spLocks noGrp="1"/>
          </p:cNvSpPr>
          <p:nvPr>
            <p:ph type="title"/>
          </p:nvPr>
        </p:nvSpPr>
        <p:spPr>
          <a:xfrm>
            <a:off x="0" y="0"/>
            <a:ext cx="12192000" cy="712519"/>
          </a:xfrm>
        </p:spPr>
        <p:txBody>
          <a:bodyPr/>
          <a:lstStyle/>
          <a:p>
            <a:r>
              <a:rPr lang="en-ZW" dirty="0"/>
              <a:t>The Beast is a World Power</a:t>
            </a:r>
            <a:endParaRPr lang="en-US" dirty="0"/>
          </a:p>
        </p:txBody>
      </p:sp>
      <p:sp>
        <p:nvSpPr>
          <p:cNvPr id="3" name="Content Placeholder 2">
            <a:extLst>
              <a:ext uri="{FF2B5EF4-FFF2-40B4-BE49-F238E27FC236}">
                <a16:creationId xmlns:a16="http://schemas.microsoft.com/office/drawing/2014/main" id="{25C89C45-AE4C-B141-AC69-FC86BE86BD59}"/>
              </a:ext>
            </a:extLst>
          </p:cNvPr>
          <p:cNvSpPr>
            <a:spLocks noGrp="1"/>
          </p:cNvSpPr>
          <p:nvPr>
            <p:ph idx="1"/>
          </p:nvPr>
        </p:nvSpPr>
        <p:spPr>
          <a:xfrm>
            <a:off x="0" y="712518"/>
            <a:ext cx="12192000" cy="6145481"/>
          </a:xfrm>
        </p:spPr>
        <p:txBody>
          <a:bodyPr>
            <a:normAutofit fontScale="92500"/>
          </a:bodyPr>
          <a:lstStyle/>
          <a:p>
            <a:r>
              <a:rPr lang="en-ZW" sz="4800" b="1" dirty="0"/>
              <a:t>The same God who turned Dave’s life around can do the same for you. If He could take on this hopeless case, He can take on your problems.</a:t>
            </a:r>
          </a:p>
          <a:p>
            <a:r>
              <a:rPr lang="en-ZW" sz="4800" b="1" cap="all" dirty="0"/>
              <a:t>THOUGHT QUESTION: </a:t>
            </a:r>
            <a:r>
              <a:rPr lang="en-ZW" sz="4800" b="1" dirty="0"/>
              <a:t>We can trust God to be with us during the trials of the last days, but right now we must depend on ourselves. (False or True) </a:t>
            </a:r>
          </a:p>
          <a:p>
            <a:r>
              <a:rPr lang="en-ZW" sz="4800" b="1" dirty="0"/>
              <a:t>The beast pictured in Revelation 13:1-3 is a power that combines both political and religious authority. (False or True)</a:t>
            </a:r>
          </a:p>
          <a:p>
            <a:endParaRPr lang="en-ZW" dirty="0"/>
          </a:p>
          <a:p>
            <a:endParaRPr lang="en-US" dirty="0"/>
          </a:p>
        </p:txBody>
      </p:sp>
    </p:spTree>
    <p:extLst>
      <p:ext uri="{BB962C8B-B14F-4D97-AF65-F5344CB8AC3E}">
        <p14:creationId xmlns:p14="http://schemas.microsoft.com/office/powerpoint/2010/main" val="62983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8C24-46A5-8440-9C0C-5D1509988371}"/>
              </a:ext>
            </a:extLst>
          </p:cNvPr>
          <p:cNvSpPr>
            <a:spLocks noGrp="1"/>
          </p:cNvSpPr>
          <p:nvPr>
            <p:ph type="title"/>
          </p:nvPr>
        </p:nvSpPr>
        <p:spPr>
          <a:xfrm>
            <a:off x="0" y="1"/>
            <a:ext cx="12192000" cy="593766"/>
          </a:xfrm>
        </p:spPr>
        <p:txBody>
          <a:bodyPr>
            <a:normAutofit fontScale="90000"/>
          </a:bodyPr>
          <a:lstStyle/>
          <a:p>
            <a:r>
              <a:rPr lang="en-ZW" dirty="0"/>
              <a:t>Future Warnings</a:t>
            </a:r>
            <a:endParaRPr lang="en-US" dirty="0"/>
          </a:p>
        </p:txBody>
      </p:sp>
      <p:sp>
        <p:nvSpPr>
          <p:cNvPr id="3" name="Content Placeholder 2">
            <a:extLst>
              <a:ext uri="{FF2B5EF4-FFF2-40B4-BE49-F238E27FC236}">
                <a16:creationId xmlns:a16="http://schemas.microsoft.com/office/drawing/2014/main" id="{4B7A99A2-292C-534E-B327-56D534DEC5A3}"/>
              </a:ext>
            </a:extLst>
          </p:cNvPr>
          <p:cNvSpPr>
            <a:spLocks noGrp="1"/>
          </p:cNvSpPr>
          <p:nvPr>
            <p:ph idx="1"/>
          </p:nvPr>
        </p:nvSpPr>
        <p:spPr>
          <a:xfrm>
            <a:off x="0" y="593766"/>
            <a:ext cx="12192000" cy="6264233"/>
          </a:xfrm>
        </p:spPr>
        <p:txBody>
          <a:bodyPr>
            <a:normAutofit/>
          </a:bodyPr>
          <a:lstStyle/>
          <a:p>
            <a:r>
              <a:rPr lang="en-ZW" sz="3600" b="1" dirty="0"/>
              <a:t>Bruce Kelley and Leslie Matlock were putting up hay in a barn near the eastern Oregon town of Heppner on the hot, sticky afternoon of Sunday, June 14, 1903 when they noticed two ominous cloud formations moving toward each other. The dark clouds collided and began dumping a tremendous load of hail and rain.</a:t>
            </a:r>
          </a:p>
          <a:p>
            <a:r>
              <a:rPr lang="en-ZW" sz="3600" b="1" dirty="0"/>
              <a:t>Realizing what was about to happen, the two farmers unhitched their horses and rode rapidly down the gorge and into the town crying, “Flee to the hills! A flood is coming!” Most of Heppner’s residents were busy getting ready for an afternoon meeting at the church. Only a few took the warning seriously and fled to safety.</a:t>
            </a:r>
          </a:p>
        </p:txBody>
      </p:sp>
    </p:spTree>
    <p:extLst>
      <p:ext uri="{BB962C8B-B14F-4D97-AF65-F5344CB8AC3E}">
        <p14:creationId xmlns:p14="http://schemas.microsoft.com/office/powerpoint/2010/main" val="305376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a:bodyPr>
          <a:lstStyle/>
          <a:p>
            <a:r>
              <a:rPr lang="en-ZW" b="1" cap="all" dirty="0"/>
              <a:t>READ REVELATION 13:11-18.</a:t>
            </a:r>
            <a:endParaRPr lang="en-ZW" dirty="0"/>
          </a:p>
          <a:p>
            <a:r>
              <a:rPr lang="en-ZW" sz="5400" b="1" dirty="0"/>
              <a:t>As John continues watching prophetic scenes unfold, he sees another beast emerge from the earth having two horns like a lamb and speaking like a dragon. </a:t>
            </a:r>
          </a:p>
          <a:p>
            <a:r>
              <a:rPr lang="en-ZW" sz="5400" b="1" dirty="0"/>
              <a:t>The description of this new beast tells us something about its relationship to the beast power already pictured.</a:t>
            </a:r>
          </a:p>
          <a:p>
            <a:endParaRPr lang="en-US" dirty="0"/>
          </a:p>
        </p:txBody>
      </p:sp>
    </p:spTree>
    <p:extLst>
      <p:ext uri="{BB962C8B-B14F-4D97-AF65-F5344CB8AC3E}">
        <p14:creationId xmlns:p14="http://schemas.microsoft.com/office/powerpoint/2010/main" val="234449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lnSpcReduction="10000"/>
          </a:bodyPr>
          <a:lstStyle/>
          <a:p>
            <a:r>
              <a:rPr lang="en-ZW" sz="3600" b="1" dirty="0"/>
              <a:t>There is an interesting contrast between this new beast of Revelation 13:11 and the beasts of Revelation 13:1 and Daniel 7 which represent historical world empires. The beasts of Revelation 13:1 and Daniel 7 rose out of the water. </a:t>
            </a:r>
          </a:p>
          <a:p>
            <a:r>
              <a:rPr lang="en-ZW" sz="3600" b="1" dirty="0"/>
              <a:t>This beast of Revelation 13:11 rises out of dry land. So we have sea beasts and land beasts. Since water, as a prophetic symbol, represents people (see Revelation 17:15), then dry land must represent an area lacking a large number of people. </a:t>
            </a:r>
          </a:p>
          <a:p>
            <a:r>
              <a:rPr lang="en-ZW" sz="3600" b="1" dirty="0"/>
              <a:t>When John first sees it, this new power has the characteristics of a lamb. It rules in a mild, gentle manner. But later it speaks like a dragon, like Satan. </a:t>
            </a:r>
          </a:p>
          <a:p>
            <a:r>
              <a:rPr lang="en-ZW" sz="3600" b="1" dirty="0"/>
              <a:t>This power ends up deceiving and oppressing, just like the Roman power that appeared before it.</a:t>
            </a:r>
          </a:p>
          <a:p>
            <a:endParaRPr lang="en-US" dirty="0"/>
          </a:p>
        </p:txBody>
      </p:sp>
    </p:spTree>
    <p:extLst>
      <p:ext uri="{BB962C8B-B14F-4D97-AF65-F5344CB8AC3E}">
        <p14:creationId xmlns:p14="http://schemas.microsoft.com/office/powerpoint/2010/main" val="132533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fontScale="92500" lnSpcReduction="10000"/>
          </a:bodyPr>
          <a:lstStyle/>
          <a:p>
            <a:r>
              <a:rPr lang="en-ZW" sz="3600" b="1" dirty="0"/>
              <a:t>Putting information together from verses we’ve studied, we can conclude that this new power arises out of a relatively uninhabited area at the end of the 1,260-year period described in Revelation 13:1-10, or around 1798. </a:t>
            </a:r>
          </a:p>
          <a:p>
            <a:r>
              <a:rPr lang="en-ZW" sz="3600" b="1" dirty="0"/>
              <a:t>What nation arose in this time period in a relatively uninhabited area? The signs point clearly to the United States of America.</a:t>
            </a:r>
          </a:p>
          <a:p>
            <a:r>
              <a:rPr lang="en-ZW" sz="3600" b="1" dirty="0"/>
              <a:t>The United States, as a champion of democracy and individual rights, began its rule as a lamb. The two horns symbolize two notable features of the United States’ system of government—civil and religious liberty. </a:t>
            </a:r>
          </a:p>
          <a:p>
            <a:r>
              <a:rPr lang="en-ZW" sz="3600" b="1" dirty="0"/>
              <a:t>But something happens to this lamb-like power. Verses 12-18 tell us that it takes on very different characteristics just prior to Christ’s second coming. And it makes an alliance with the beast. Let’s see how this happens.</a:t>
            </a:r>
          </a:p>
          <a:p>
            <a:endParaRPr lang="en-US" dirty="0"/>
          </a:p>
        </p:txBody>
      </p:sp>
    </p:spTree>
    <p:extLst>
      <p:ext uri="{BB962C8B-B14F-4D97-AF65-F5344CB8AC3E}">
        <p14:creationId xmlns:p14="http://schemas.microsoft.com/office/powerpoint/2010/main" val="342279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lnSpcReduction="10000"/>
          </a:bodyPr>
          <a:lstStyle/>
          <a:p>
            <a:r>
              <a:rPr lang="en-ZW" sz="3600" b="1" dirty="0"/>
              <a:t>The beast that arises out of the earth:</a:t>
            </a:r>
          </a:p>
          <a:p>
            <a:r>
              <a:rPr lang="en-ZW" sz="3600" b="1" dirty="0"/>
              <a:t>Then I saw another beast coming up out of the earth, and he had two horns like a lamb and spoke like a dragon. </a:t>
            </a:r>
          </a:p>
          <a:p>
            <a:r>
              <a:rPr lang="en-ZW" sz="3600" b="1" dirty="0"/>
              <a:t>And he exercises all the authority of the first beast in his presence, and causes the earth and those who dwell in it to worship the first beast, whose deadly wound was healed. </a:t>
            </a:r>
          </a:p>
          <a:p>
            <a:r>
              <a:rPr lang="en-ZW" sz="3600" b="1" dirty="0"/>
              <a:t>He performs great signs, so that he even makes fire come down from heaven on the earth in the sight of men. </a:t>
            </a:r>
          </a:p>
          <a:p>
            <a:r>
              <a:rPr lang="en-ZW" sz="3600" b="1" dirty="0"/>
              <a:t>And he deceives those who dwell on the earth by those signs which he was granted to do in the sight of the beast, telling those who dwell on the earth to make an image to the beast who was wounded by the sword and lived. </a:t>
            </a:r>
            <a:endParaRPr lang="en-US" sz="3600" b="1" dirty="0"/>
          </a:p>
        </p:txBody>
      </p:sp>
    </p:spTree>
    <p:extLst>
      <p:ext uri="{BB962C8B-B14F-4D97-AF65-F5344CB8AC3E}">
        <p14:creationId xmlns:p14="http://schemas.microsoft.com/office/powerpoint/2010/main" val="49697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a:bodyPr>
          <a:lstStyle/>
          <a:p>
            <a:r>
              <a:rPr lang="en-ZW" dirty="0"/>
              <a:t>  </a:t>
            </a:r>
            <a:r>
              <a:rPr lang="en-ZW" sz="4400" b="1" dirty="0"/>
              <a:t>He was granted power to give breath to the image of the beast, that the image of the beast should both speak and cause as many as would not worship the image of the beast to be killed. </a:t>
            </a:r>
          </a:p>
          <a:p>
            <a:r>
              <a:rPr lang="en-ZW" sz="4400" b="1" dirty="0"/>
              <a:t>He causes all, both small and great, rich and poor, free and slave, to receive a mark on their right hand or on their foreheads, and that no one may buy or sell except one who has the mark or the name of the beast, or the number of his name (vss. 11-17).</a:t>
            </a:r>
          </a:p>
          <a:p>
            <a:endParaRPr lang="en-US" dirty="0"/>
          </a:p>
        </p:txBody>
      </p:sp>
    </p:spTree>
    <p:extLst>
      <p:ext uri="{BB962C8B-B14F-4D97-AF65-F5344CB8AC3E}">
        <p14:creationId xmlns:p14="http://schemas.microsoft.com/office/powerpoint/2010/main" val="236008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lnSpcReduction="10000"/>
          </a:bodyPr>
          <a:lstStyle/>
          <a:p>
            <a:r>
              <a:rPr lang="en-ZW" sz="3600" b="1" dirty="0"/>
              <a:t>Verse 18 states that the beast power from the sea, supported by the lamb-like beast, has the number of a man. “His number is 666.”</a:t>
            </a:r>
          </a:p>
          <a:p>
            <a:r>
              <a:rPr lang="en-ZW" sz="3600" b="1" dirty="0"/>
              <a:t>These verses contain amazing information! Remember, they are describing what happens just before Jesus returns.</a:t>
            </a:r>
          </a:p>
          <a:p>
            <a:r>
              <a:rPr lang="en-ZW" sz="3600" b="1" dirty="0"/>
              <a:t>Let’s discuss a few specific points in Revelation 13:12-18. Remember we are discussing a system—an alliance—that will be formed. </a:t>
            </a:r>
          </a:p>
          <a:p>
            <a:r>
              <a:rPr lang="en-ZW" sz="3600" b="1" dirty="0"/>
              <a:t>These verses do not describe God’s sincere people currently worshiping Him within Protestant or Catholic churches. </a:t>
            </a:r>
          </a:p>
          <a:p>
            <a:r>
              <a:rPr lang="en-ZW" sz="3600" b="1" dirty="0"/>
              <a:t>It refers to those who in the future choose to align themselves with the beast power and its image.</a:t>
            </a:r>
          </a:p>
          <a:p>
            <a:endParaRPr lang="en-US" dirty="0"/>
          </a:p>
        </p:txBody>
      </p:sp>
    </p:spTree>
    <p:extLst>
      <p:ext uri="{BB962C8B-B14F-4D97-AF65-F5344CB8AC3E}">
        <p14:creationId xmlns:p14="http://schemas.microsoft.com/office/powerpoint/2010/main" val="3329559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lnSpcReduction="10000"/>
          </a:bodyPr>
          <a:lstStyle/>
          <a:p>
            <a:r>
              <a:rPr lang="en-ZW" sz="4400" b="1" dirty="0"/>
              <a:t>An image is something that looks like something else. A boy who looks like his dad is said to be the “spitting image” of his father. </a:t>
            </a:r>
          </a:p>
          <a:p>
            <a:r>
              <a:rPr lang="en-ZW" sz="4400" b="1" dirty="0"/>
              <a:t>So an image to the beast would be a replica or copy of the beast. </a:t>
            </a:r>
          </a:p>
          <a:p>
            <a:r>
              <a:rPr lang="en-ZW" sz="4400" b="1" dirty="0"/>
              <a:t>As we have seen, the beast power of the past was a persecuting union of church and state, a religious system allied with national governments in order to enforce “orthodoxy” and combat those it considered heretics.</a:t>
            </a:r>
          </a:p>
          <a:p>
            <a:endParaRPr lang="en-US" dirty="0"/>
          </a:p>
        </p:txBody>
      </p:sp>
    </p:spTree>
    <p:extLst>
      <p:ext uri="{BB962C8B-B14F-4D97-AF65-F5344CB8AC3E}">
        <p14:creationId xmlns:p14="http://schemas.microsoft.com/office/powerpoint/2010/main" val="2563152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DE99-44FE-DC41-B020-D8BC3A6CBD5E}"/>
              </a:ext>
            </a:extLst>
          </p:cNvPr>
          <p:cNvSpPr>
            <a:spLocks noGrp="1"/>
          </p:cNvSpPr>
          <p:nvPr>
            <p:ph type="title"/>
          </p:nvPr>
        </p:nvSpPr>
        <p:spPr>
          <a:xfrm>
            <a:off x="0" y="1"/>
            <a:ext cx="12192000" cy="593766"/>
          </a:xfrm>
        </p:spPr>
        <p:txBody>
          <a:bodyPr>
            <a:normAutofit fontScale="90000"/>
          </a:bodyPr>
          <a:lstStyle/>
          <a:p>
            <a:r>
              <a:rPr lang="en-ZW" dirty="0"/>
              <a:t>The Lamb-Like Beast Aids the Leopard Beast</a:t>
            </a:r>
            <a:endParaRPr lang="en-US" dirty="0"/>
          </a:p>
        </p:txBody>
      </p:sp>
      <p:sp>
        <p:nvSpPr>
          <p:cNvPr id="3" name="Content Placeholder 2">
            <a:extLst>
              <a:ext uri="{FF2B5EF4-FFF2-40B4-BE49-F238E27FC236}">
                <a16:creationId xmlns:a16="http://schemas.microsoft.com/office/drawing/2014/main" id="{B94C8A9D-A819-0E45-B8D0-7329644987C1}"/>
              </a:ext>
            </a:extLst>
          </p:cNvPr>
          <p:cNvSpPr>
            <a:spLocks noGrp="1"/>
          </p:cNvSpPr>
          <p:nvPr>
            <p:ph idx="1"/>
          </p:nvPr>
        </p:nvSpPr>
        <p:spPr>
          <a:xfrm>
            <a:off x="0" y="593766"/>
            <a:ext cx="12192000" cy="6264233"/>
          </a:xfrm>
        </p:spPr>
        <p:txBody>
          <a:bodyPr>
            <a:normAutofit fontScale="85000" lnSpcReduction="20000"/>
          </a:bodyPr>
          <a:lstStyle/>
          <a:p>
            <a:r>
              <a:rPr lang="en-ZW" sz="4400" b="1" dirty="0"/>
              <a:t>Revelation says that the lamb power is going to establish the image of the beast. </a:t>
            </a:r>
          </a:p>
          <a:p>
            <a:r>
              <a:rPr lang="en-ZW" sz="4400" b="1" dirty="0"/>
              <a:t>That means that in the future, the lamb power (the United States of America) will join with the beast power (the Roman Papal system) and enforce its decrees as described in Revelation 13. </a:t>
            </a:r>
          </a:p>
          <a:p>
            <a:r>
              <a:rPr lang="en-ZW" sz="4400" b="1" dirty="0"/>
              <a:t>The medieval Roman Church thought it was doing God’s will by persecuting “heretics.” </a:t>
            </a:r>
          </a:p>
          <a:p>
            <a:r>
              <a:rPr lang="en-ZW" sz="4400" b="1" dirty="0"/>
              <a:t>In the same way, the lamb power will consider its persecution of God’s people necessary for the good of society.</a:t>
            </a:r>
          </a:p>
          <a:p>
            <a:r>
              <a:rPr lang="en-ZW" sz="4400" b="1" cap="all" dirty="0"/>
              <a:t>THOUGHT QUESTION: </a:t>
            </a:r>
            <a:r>
              <a:rPr lang="en-ZW" sz="4400" b="1" dirty="0"/>
              <a:t>The beast described in Revelation 13:11-18 represents the United States of America. (False or True)</a:t>
            </a:r>
          </a:p>
          <a:p>
            <a:endParaRPr lang="en-US" dirty="0"/>
          </a:p>
        </p:txBody>
      </p:sp>
    </p:spTree>
    <p:extLst>
      <p:ext uri="{BB962C8B-B14F-4D97-AF65-F5344CB8AC3E}">
        <p14:creationId xmlns:p14="http://schemas.microsoft.com/office/powerpoint/2010/main" val="1653205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fontScale="92500" lnSpcReduction="10000"/>
          </a:bodyPr>
          <a:lstStyle/>
          <a:p>
            <a:r>
              <a:rPr lang="en-ZW" sz="3200" b="1" dirty="0"/>
              <a:t>Have you noticed that the issue of worship is a key element in the descriptions of the beast and lamb powers? In fact, worship seems to be their ultimate goal. They want the people of the world to bow before them, instead of to the God of heaven.</a:t>
            </a:r>
          </a:p>
          <a:p>
            <a:r>
              <a:rPr lang="en-ZW" sz="3200" b="1" dirty="0"/>
              <a:t>Revelation 13:16, 17 tells us that the sign of those who worship the beast is a mark in the head and hand. Revelation 7:3 tells us that God’s people receive His seal. </a:t>
            </a:r>
          </a:p>
          <a:p>
            <a:r>
              <a:rPr lang="en-ZW" sz="3200" b="1" dirty="0"/>
              <a:t>The mark of the beast vs. the seal of God—this is yet another of the many contrasts in the book of Revelation. Satan is always trying to counterfeit God’s truth in order to deceive. </a:t>
            </a:r>
          </a:p>
          <a:p>
            <a:r>
              <a:rPr lang="en-ZW" sz="3200" b="1" dirty="0"/>
              <a:t>The mark of the beast symbolizes counterfeit worship. It is the opposite of true worship. </a:t>
            </a:r>
          </a:p>
          <a:p>
            <a:r>
              <a:rPr lang="en-ZW" sz="3200" b="1" dirty="0"/>
              <a:t>What does worship of God involve? True worship </a:t>
            </a:r>
            <a:r>
              <a:rPr lang="en-ZW" sz="3200" b="1" dirty="0" err="1"/>
              <a:t>centers</a:t>
            </a:r>
            <a:r>
              <a:rPr lang="en-ZW" sz="3200" b="1" dirty="0"/>
              <a:t> around allegiance and relationship to the Creator, demonstrated by hatred of sin, love of God, Christ-like character, obedience, and Sabbath worship.</a:t>
            </a:r>
          </a:p>
          <a:p>
            <a:endParaRPr lang="en-US" dirty="0"/>
          </a:p>
        </p:txBody>
      </p:sp>
    </p:spTree>
    <p:extLst>
      <p:ext uri="{BB962C8B-B14F-4D97-AF65-F5344CB8AC3E}">
        <p14:creationId xmlns:p14="http://schemas.microsoft.com/office/powerpoint/2010/main" val="778057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fontScale="92500" lnSpcReduction="10000"/>
          </a:bodyPr>
          <a:lstStyle/>
          <a:p>
            <a:r>
              <a:rPr lang="en-ZW" sz="4000" b="1" dirty="0"/>
              <a:t>The issue of worship first appears in the Genesis account of the creation story. </a:t>
            </a:r>
          </a:p>
          <a:p>
            <a:r>
              <a:rPr lang="en-ZW" sz="4000" b="1" dirty="0"/>
              <a:t>Genesis says that God created the world in six days and then rested on the seventh day. He made this particular seventh day special. </a:t>
            </a:r>
          </a:p>
          <a:p>
            <a:r>
              <a:rPr lang="en-ZW" sz="4000" b="1" dirty="0"/>
              <a:t>“Thus the heavens and the earth, and all the host of them, were finished. And on the seventh day God ended His work which He had done, and He rested on the seventh day from all His work which He had done. </a:t>
            </a:r>
          </a:p>
          <a:p>
            <a:r>
              <a:rPr lang="en-ZW" sz="4000" b="1" dirty="0"/>
              <a:t>Then God blessed the seventh day and sanctified it, because in it He rested from all His work which God had created and made” (Genesis 2:1-3).</a:t>
            </a:r>
          </a:p>
          <a:p>
            <a:endParaRPr lang="en-US" dirty="0"/>
          </a:p>
        </p:txBody>
      </p:sp>
    </p:spTree>
    <p:extLst>
      <p:ext uri="{BB962C8B-B14F-4D97-AF65-F5344CB8AC3E}">
        <p14:creationId xmlns:p14="http://schemas.microsoft.com/office/powerpoint/2010/main" val="249162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8C24-46A5-8440-9C0C-5D1509988371}"/>
              </a:ext>
            </a:extLst>
          </p:cNvPr>
          <p:cNvSpPr>
            <a:spLocks noGrp="1"/>
          </p:cNvSpPr>
          <p:nvPr>
            <p:ph type="title"/>
          </p:nvPr>
        </p:nvSpPr>
        <p:spPr>
          <a:xfrm>
            <a:off x="0" y="1"/>
            <a:ext cx="12192000" cy="593766"/>
          </a:xfrm>
        </p:spPr>
        <p:txBody>
          <a:bodyPr>
            <a:normAutofit fontScale="90000"/>
          </a:bodyPr>
          <a:lstStyle/>
          <a:p>
            <a:r>
              <a:rPr lang="en-ZW" dirty="0"/>
              <a:t>Future Warnings</a:t>
            </a:r>
            <a:endParaRPr lang="en-US" dirty="0"/>
          </a:p>
        </p:txBody>
      </p:sp>
      <p:sp>
        <p:nvSpPr>
          <p:cNvPr id="3" name="Content Placeholder 2">
            <a:extLst>
              <a:ext uri="{FF2B5EF4-FFF2-40B4-BE49-F238E27FC236}">
                <a16:creationId xmlns:a16="http://schemas.microsoft.com/office/drawing/2014/main" id="{4B7A99A2-292C-534E-B327-56D534DEC5A3}"/>
              </a:ext>
            </a:extLst>
          </p:cNvPr>
          <p:cNvSpPr>
            <a:spLocks noGrp="1"/>
          </p:cNvSpPr>
          <p:nvPr>
            <p:ph idx="1"/>
          </p:nvPr>
        </p:nvSpPr>
        <p:spPr>
          <a:xfrm>
            <a:off x="0" y="593766"/>
            <a:ext cx="12192000" cy="6264233"/>
          </a:xfrm>
        </p:spPr>
        <p:txBody>
          <a:bodyPr>
            <a:normAutofit/>
          </a:bodyPr>
          <a:lstStyle/>
          <a:p>
            <a:r>
              <a:rPr lang="en-ZW" sz="4400" b="1" dirty="0"/>
              <a:t>Within minutes a giant wave of debris-filled water rolled through the little town, sweeping over houses, livestock, and people. The flood left only splintered ruins behind. When it was over, the raging waters had taken the lives of 225 people.</a:t>
            </a:r>
          </a:p>
          <a:p>
            <a:r>
              <a:rPr lang="en-ZW" sz="4400" b="1" dirty="0"/>
              <a:t>So many people were lost because they failed to heed the message of the two heroic horsemen—lost because they wouldn’t take notice of the great danger threatening them.</a:t>
            </a:r>
          </a:p>
        </p:txBody>
      </p:sp>
    </p:spTree>
    <p:extLst>
      <p:ext uri="{BB962C8B-B14F-4D97-AF65-F5344CB8AC3E}">
        <p14:creationId xmlns:p14="http://schemas.microsoft.com/office/powerpoint/2010/main" val="179262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a:bodyPr>
          <a:lstStyle/>
          <a:p>
            <a:r>
              <a:rPr lang="en-ZW" sz="3600" b="1" dirty="0"/>
              <a:t>Later, God anchored the importance of the Sabbath in the fourth of the Ten Commandments:</a:t>
            </a:r>
          </a:p>
          <a:p>
            <a:r>
              <a:rPr lang="en-ZW" sz="3600" b="1" dirty="0"/>
              <a:t>“Remember the Sabbath day, to keep it holy. Six days you shall </a:t>
            </a:r>
            <a:r>
              <a:rPr lang="en-ZW" sz="3600" b="1" dirty="0" err="1"/>
              <a:t>labor</a:t>
            </a:r>
            <a:r>
              <a:rPr lang="en-ZW" sz="3600" b="1" dirty="0"/>
              <a:t> and do all your work, but the seventh day is the Sabbath of the Lord your God. In it you shall do no work: you, nor your son, nor your daughter, nor your manservant, nor your maidservant, nor your cattle, nor your stranger who is within your gates. For in six days the Lord made the heavens and the earth, the sea, and all that is in them, and rested the seventh day. Therefore the Lord blessed the Sabbath day and hallowed it” (Exodus 20:8-11).</a:t>
            </a:r>
          </a:p>
          <a:p>
            <a:endParaRPr lang="en-US" dirty="0"/>
          </a:p>
        </p:txBody>
      </p:sp>
    </p:spTree>
    <p:extLst>
      <p:ext uri="{BB962C8B-B14F-4D97-AF65-F5344CB8AC3E}">
        <p14:creationId xmlns:p14="http://schemas.microsoft.com/office/powerpoint/2010/main" val="221798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a:bodyPr>
          <a:lstStyle/>
          <a:p>
            <a:r>
              <a:rPr lang="en-ZW" sz="4800" b="1" dirty="0"/>
              <a:t>Years later Jesus demonstrated the importance of the Sabbath during His earthly ministry.</a:t>
            </a:r>
          </a:p>
          <a:p>
            <a:r>
              <a:rPr lang="en-ZW" sz="4800" b="1" dirty="0"/>
              <a:t>Jesus always kept the Sabbath Himself. It was His weekly practice. “So he came to Nazareth, where He had been brought up. And as His custom was, He went into the synagogue on the Sabbath day and stood up to read” (Luke 4:16).</a:t>
            </a:r>
          </a:p>
          <a:p>
            <a:endParaRPr lang="en-US" dirty="0"/>
          </a:p>
        </p:txBody>
      </p:sp>
    </p:spTree>
    <p:extLst>
      <p:ext uri="{BB962C8B-B14F-4D97-AF65-F5344CB8AC3E}">
        <p14:creationId xmlns:p14="http://schemas.microsoft.com/office/powerpoint/2010/main" val="1645701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fontScale="92500"/>
          </a:bodyPr>
          <a:lstStyle/>
          <a:p>
            <a:r>
              <a:rPr lang="en-ZW" sz="5400" b="1" dirty="0"/>
              <a:t>The Sabbath is such a special day that Jesus identifies Himself as Lord of the Sabbath. </a:t>
            </a:r>
          </a:p>
          <a:p>
            <a:r>
              <a:rPr lang="en-ZW" sz="5400" b="1" dirty="0"/>
              <a:t>“And He said to them, ‘The Sabbath was made for man, and not man for the Sabbath. Therefore the Son of Man is also Lord of the Sabbath’ ” (Mark 2:27, 28).</a:t>
            </a:r>
          </a:p>
          <a:p>
            <a:br>
              <a:rPr lang="en-ZW" dirty="0"/>
            </a:br>
            <a:endParaRPr lang="en-ZW" dirty="0"/>
          </a:p>
          <a:p>
            <a:endParaRPr lang="en-US" dirty="0"/>
          </a:p>
        </p:txBody>
      </p:sp>
    </p:spTree>
    <p:extLst>
      <p:ext uri="{BB962C8B-B14F-4D97-AF65-F5344CB8AC3E}">
        <p14:creationId xmlns:p14="http://schemas.microsoft.com/office/powerpoint/2010/main" val="3983169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a:bodyPr>
          <a:lstStyle/>
          <a:p>
            <a:r>
              <a:rPr lang="en-ZW" sz="3200" b="1" dirty="0"/>
              <a:t>Jesus </a:t>
            </a:r>
            <a:r>
              <a:rPr lang="en-ZW" sz="3200" b="1" dirty="0" err="1"/>
              <a:t>honored</a:t>
            </a:r>
            <a:r>
              <a:rPr lang="en-ZW" sz="3200" b="1" dirty="0"/>
              <a:t> the Sabbath even in death. “This man [Joseph from the town of Arimathea] went to Pilate and asked for the body of Jesus. Then he took it down, wrapped it in linen, and laid it in a tomb that was hewn out of the rock, where no one had ever lain before. That day was the Preparation [Friday], and the Sabbath [Saturday] drew near.... And they rested on the Sabbath according to the commandment. Now on the first day of the week [Sunday], very early in the morning, they, and certain other women with them, came to the tomb bringing the spices which they had prepared. But they found the stone rolled away from the tomb” (Luke 23:52-54, 56 and 24:1, 2).</a:t>
            </a:r>
            <a:br>
              <a:rPr lang="en-ZW" dirty="0"/>
            </a:br>
            <a:endParaRPr lang="en-ZW" dirty="0"/>
          </a:p>
          <a:p>
            <a:endParaRPr lang="en-US" dirty="0"/>
          </a:p>
        </p:txBody>
      </p:sp>
    </p:spTree>
    <p:extLst>
      <p:ext uri="{BB962C8B-B14F-4D97-AF65-F5344CB8AC3E}">
        <p14:creationId xmlns:p14="http://schemas.microsoft.com/office/powerpoint/2010/main" val="4173688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a:bodyPr>
          <a:lstStyle/>
          <a:p>
            <a:r>
              <a:rPr lang="en-ZW" sz="3200" b="1" dirty="0"/>
              <a:t>The three days mentioned are recognized by the entire Christian world on Easter weekend. Today we call these three days, Good Friday (the day Jesus died on the cross), Holy Saturday (the day Jesus remained in the tomb), and Easter Sunday (the day Jesus rose from the dead).</a:t>
            </a:r>
          </a:p>
          <a:p>
            <a:r>
              <a:rPr lang="en-ZW" sz="3200" b="1" dirty="0"/>
              <a:t>Scripture indicates that the Sabbath is an important day to God. It is a sign, a symbol, an identifying seal that He is Creator and that He should be worshiped. </a:t>
            </a:r>
          </a:p>
          <a:p>
            <a:r>
              <a:rPr lang="en-ZW" sz="3200" b="1" dirty="0"/>
              <a:t>The Sabbath is the seal of God—His special mark. For this very reason Revelation 14:7 states that men and women should “worship Him who made heaven and earth, the sea and springs of water.”</a:t>
            </a:r>
          </a:p>
          <a:p>
            <a:endParaRPr lang="en-ZW" dirty="0"/>
          </a:p>
          <a:p>
            <a:endParaRPr lang="en-US" dirty="0"/>
          </a:p>
        </p:txBody>
      </p:sp>
    </p:spTree>
    <p:extLst>
      <p:ext uri="{BB962C8B-B14F-4D97-AF65-F5344CB8AC3E}">
        <p14:creationId xmlns:p14="http://schemas.microsoft.com/office/powerpoint/2010/main" val="3130227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fontScale="92500" lnSpcReduction="20000"/>
          </a:bodyPr>
          <a:lstStyle/>
          <a:p>
            <a:r>
              <a:rPr lang="en-ZW" sz="4000" b="1" dirty="0"/>
              <a:t>Worshiping God according to His direction is not “legalism” or “works.” It is people choosing freely to spend time with Someone they love. It is people accepting God’s invitation to join Him on His special day.</a:t>
            </a:r>
          </a:p>
          <a:p>
            <a:r>
              <a:rPr lang="en-ZW" sz="4000" b="1" dirty="0"/>
              <a:t>The Scriptures identify the Sabbath as the seventh day of the week. Most Christians, however, observe Sunday, the first day of the week, as their Sabbath. </a:t>
            </a:r>
          </a:p>
          <a:p>
            <a:r>
              <a:rPr lang="en-ZW" sz="4000" b="1" dirty="0"/>
              <a:t>Why? In 1998 Pope John Paul II answered that question in an apostolic letter. </a:t>
            </a:r>
          </a:p>
          <a:p>
            <a:r>
              <a:rPr lang="en-ZW" sz="4000" b="1" dirty="0"/>
              <a:t>In this letter the pope called the Catholic Church and the Christian world in general back to Sabbath worship. (But the Sabbath He spoke about was not the seventh day, Saturday, but Sunday, the first day of the week.)</a:t>
            </a:r>
          </a:p>
          <a:p>
            <a:endParaRPr lang="en-US" dirty="0"/>
          </a:p>
        </p:txBody>
      </p:sp>
    </p:spTree>
    <p:extLst>
      <p:ext uri="{BB962C8B-B14F-4D97-AF65-F5344CB8AC3E}">
        <p14:creationId xmlns:p14="http://schemas.microsoft.com/office/powerpoint/2010/main" val="303052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1"/>
            <a:ext cx="12192000" cy="641268"/>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41268"/>
            <a:ext cx="12192000" cy="6216731"/>
          </a:xfrm>
        </p:spPr>
        <p:txBody>
          <a:bodyPr>
            <a:normAutofit fontScale="92500" lnSpcReduction="10000"/>
          </a:bodyPr>
          <a:lstStyle/>
          <a:p>
            <a:r>
              <a:rPr lang="en-ZW" sz="3600" b="1" dirty="0"/>
              <a:t>Pope John Paul II began by quoting Pope Innocent I at the beginning of the fifth century. </a:t>
            </a:r>
          </a:p>
          <a:p>
            <a:r>
              <a:rPr lang="en-ZW" sz="3600" b="1" dirty="0"/>
              <a:t>Pope Innocent had stated that, “We celebrate Sunday because of the venerable resurrection of our Lord Jesus Christ.” </a:t>
            </a:r>
          </a:p>
          <a:p>
            <a:r>
              <a:rPr lang="en-ZW" sz="3600" b="1" dirty="0"/>
              <a:t>(Apostolic Letter, Dies Domini of the Holy Father John Paul II to the Bishops, Clergy and Faithful of the Catholic Church on Keeping the Lord’s Day Holy.)</a:t>
            </a:r>
          </a:p>
          <a:p>
            <a:r>
              <a:rPr lang="en-ZW" sz="3600" b="1" dirty="0"/>
              <a:t>Pope John Paul II went on to declare the key reason that Sunday is celebrated is as a means of showing </a:t>
            </a:r>
            <a:r>
              <a:rPr lang="en-ZW" sz="3600" b="1" dirty="0" err="1"/>
              <a:t>honor</a:t>
            </a:r>
            <a:r>
              <a:rPr lang="en-ZW" sz="3600" b="1" dirty="0"/>
              <a:t> for Christ’s resurrection. </a:t>
            </a:r>
          </a:p>
          <a:p>
            <a:r>
              <a:rPr lang="en-ZW" sz="3600" b="1" dirty="0"/>
              <a:t>The Church made Sunday a holy day in </a:t>
            </a:r>
            <a:r>
              <a:rPr lang="en-ZW" sz="3600" b="1" dirty="0" err="1"/>
              <a:t>honor</a:t>
            </a:r>
            <a:r>
              <a:rPr lang="en-ZW" sz="3600" b="1" dirty="0"/>
              <a:t> of the resurrection. In fact the Catholic Record, September 1, 1923, states that Sunday is “our mark of authority.” The Convert’s Catechism of Catholic Doctrine, asks,</a:t>
            </a:r>
            <a:br>
              <a:rPr lang="en-ZW" dirty="0"/>
            </a:br>
            <a:endParaRPr lang="en-ZW" dirty="0"/>
          </a:p>
          <a:p>
            <a:endParaRPr lang="en-US" dirty="0"/>
          </a:p>
        </p:txBody>
      </p:sp>
    </p:spTree>
    <p:extLst>
      <p:ext uri="{BB962C8B-B14F-4D97-AF65-F5344CB8AC3E}">
        <p14:creationId xmlns:p14="http://schemas.microsoft.com/office/powerpoint/2010/main" val="3976575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0"/>
            <a:ext cx="12192000" cy="653143"/>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53142"/>
            <a:ext cx="12192000" cy="6204857"/>
          </a:xfrm>
        </p:spPr>
        <p:txBody>
          <a:bodyPr>
            <a:normAutofit/>
          </a:bodyPr>
          <a:lstStyle/>
          <a:p>
            <a:r>
              <a:rPr lang="en-ZW" sz="5400" b="1" dirty="0"/>
              <a:t>Q. Why do we observe Sunday instead of Saturday?</a:t>
            </a:r>
          </a:p>
          <a:p>
            <a:r>
              <a:rPr lang="en-ZW" sz="5400" b="1" dirty="0"/>
              <a:t>A. We observe Sunday instead of Saturday because the Catholic Church... transferred the solemnity from Saturday to Sunday. (1957 edition, Peter </a:t>
            </a:r>
            <a:r>
              <a:rPr lang="en-ZW" sz="5400" b="1" dirty="0" err="1"/>
              <a:t>Geirmann</a:t>
            </a:r>
            <a:r>
              <a:rPr lang="en-ZW" sz="5400" b="1" dirty="0"/>
              <a:t>, p 50).</a:t>
            </a:r>
          </a:p>
          <a:p>
            <a:endParaRPr lang="en-US" dirty="0"/>
          </a:p>
        </p:txBody>
      </p:sp>
    </p:spTree>
    <p:extLst>
      <p:ext uri="{BB962C8B-B14F-4D97-AF65-F5344CB8AC3E}">
        <p14:creationId xmlns:p14="http://schemas.microsoft.com/office/powerpoint/2010/main" val="3346465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0"/>
            <a:ext cx="12192000" cy="653143"/>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53142"/>
            <a:ext cx="12192000" cy="6204857"/>
          </a:xfrm>
        </p:spPr>
        <p:txBody>
          <a:bodyPr>
            <a:normAutofit fontScale="92500" lnSpcReduction="10000"/>
          </a:bodyPr>
          <a:lstStyle/>
          <a:p>
            <a:r>
              <a:rPr lang="en-ZW" sz="3200" b="1" dirty="0"/>
              <a:t>Scripture (the fourth commandment) states that the seventh day is God’s Sabbath day of rest and worship. At creation, God gave the Sabbath to the entire human race (Genesis, chapters 1 and 2). </a:t>
            </a:r>
          </a:p>
          <a:p>
            <a:r>
              <a:rPr lang="en-ZW" sz="3200" b="1" dirty="0"/>
              <a:t>Concerning the Sabbath, God said to Israel, “It is a sign between Me and the Children of Israel forever; for in six days the Lord made the heavens and the earth, and on the seventh-day He rested and was refreshed” (Exodus 31:17).</a:t>
            </a:r>
          </a:p>
          <a:p>
            <a:r>
              <a:rPr lang="en-ZW" sz="3200" b="1" dirty="0"/>
              <a:t>Revelation 13:16-18 mentions the “mark of the beast.” The mark of the beast will become an issue in the future involving loyalty to God and following His Word, the Bible, including the Sabbath of the fourth commandment—as opposed to a man-made Sabbath. </a:t>
            </a:r>
          </a:p>
          <a:p>
            <a:r>
              <a:rPr lang="en-ZW" sz="3200" b="1" dirty="0"/>
              <a:t>No one has the mark of the beast today. When it is a future issue, everyone will be forced to choose to follow God’s Word completely or receive the mark of the beast.</a:t>
            </a:r>
            <a:br>
              <a:rPr lang="en-ZW" sz="3200" b="1" dirty="0"/>
            </a:br>
            <a:endParaRPr lang="en-ZW" sz="3200" b="1" dirty="0"/>
          </a:p>
          <a:p>
            <a:endParaRPr lang="en-US" dirty="0"/>
          </a:p>
        </p:txBody>
      </p:sp>
    </p:spTree>
    <p:extLst>
      <p:ext uri="{BB962C8B-B14F-4D97-AF65-F5344CB8AC3E}">
        <p14:creationId xmlns:p14="http://schemas.microsoft.com/office/powerpoint/2010/main" val="3280785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0"/>
            <a:ext cx="12192000" cy="653143"/>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53142"/>
            <a:ext cx="12192000" cy="6204857"/>
          </a:xfrm>
        </p:spPr>
        <p:txBody>
          <a:bodyPr>
            <a:normAutofit lnSpcReduction="10000"/>
          </a:bodyPr>
          <a:lstStyle/>
          <a:p>
            <a:r>
              <a:rPr lang="en-ZW" sz="3200" b="1" dirty="0"/>
              <a:t>How did this change from the seventh-day Sabbath to Sunday come about? Roman Emperor Constantine issued the first Roman law commanding Sunday observance on March 7, A.D. 321. </a:t>
            </a:r>
          </a:p>
          <a:p>
            <a:r>
              <a:rPr lang="en-ZW" sz="3200" b="1" dirty="0"/>
              <a:t>His edict began, “On the venerable day of the Sun, let magistrates and people residing in cities rest, and let all workshops be closed.” (Codex </a:t>
            </a:r>
            <a:r>
              <a:rPr lang="en-ZW" sz="3200" b="1" dirty="0" err="1"/>
              <a:t>Justinianus</a:t>
            </a:r>
            <a:r>
              <a:rPr lang="en-ZW" sz="3200" b="1" dirty="0"/>
              <a:t>, lib. 3, tit. 12, 3 trans. By Philip Schaff, History of the Christian Church, vol. 3, p. 380, note 1.)</a:t>
            </a:r>
          </a:p>
          <a:p>
            <a:r>
              <a:rPr lang="en-ZW" sz="3200" b="1" dirty="0"/>
              <a:t>This man-made change of the Sabbath from the seventh day to the first was predicted by the prophet Daniel. We studied about it in Lesson 4. We read that the beast power and the subsequent “little horn” of Daniel 7:7, 8 representing the combination of church (papal Rome) and state (civil Rome), would “intend” or “think to change times and laws” (Daniel 7:25). As you can see this is exactly what happened! Notice one can only “think” to change God’s law. God’s law is eternal; it never changes.</a:t>
            </a:r>
          </a:p>
          <a:p>
            <a:endParaRPr lang="en-US" dirty="0"/>
          </a:p>
        </p:txBody>
      </p:sp>
    </p:spTree>
    <p:extLst>
      <p:ext uri="{BB962C8B-B14F-4D97-AF65-F5344CB8AC3E}">
        <p14:creationId xmlns:p14="http://schemas.microsoft.com/office/powerpoint/2010/main" val="342103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8C24-46A5-8440-9C0C-5D1509988371}"/>
              </a:ext>
            </a:extLst>
          </p:cNvPr>
          <p:cNvSpPr>
            <a:spLocks noGrp="1"/>
          </p:cNvSpPr>
          <p:nvPr>
            <p:ph type="title"/>
          </p:nvPr>
        </p:nvSpPr>
        <p:spPr>
          <a:xfrm>
            <a:off x="0" y="1"/>
            <a:ext cx="12192000" cy="593766"/>
          </a:xfrm>
        </p:spPr>
        <p:txBody>
          <a:bodyPr>
            <a:normAutofit fontScale="90000"/>
          </a:bodyPr>
          <a:lstStyle/>
          <a:p>
            <a:r>
              <a:rPr lang="en-ZW" dirty="0"/>
              <a:t>Future Warnings</a:t>
            </a:r>
            <a:endParaRPr lang="en-US" dirty="0"/>
          </a:p>
        </p:txBody>
      </p:sp>
      <p:sp>
        <p:nvSpPr>
          <p:cNvPr id="3" name="Content Placeholder 2">
            <a:extLst>
              <a:ext uri="{FF2B5EF4-FFF2-40B4-BE49-F238E27FC236}">
                <a16:creationId xmlns:a16="http://schemas.microsoft.com/office/drawing/2014/main" id="{4B7A99A2-292C-534E-B327-56D534DEC5A3}"/>
              </a:ext>
            </a:extLst>
          </p:cNvPr>
          <p:cNvSpPr>
            <a:spLocks noGrp="1"/>
          </p:cNvSpPr>
          <p:nvPr>
            <p:ph idx="1"/>
          </p:nvPr>
        </p:nvSpPr>
        <p:spPr>
          <a:xfrm>
            <a:off x="0" y="593766"/>
            <a:ext cx="12192000" cy="6264233"/>
          </a:xfrm>
        </p:spPr>
        <p:txBody>
          <a:bodyPr>
            <a:normAutofit fontScale="85000" lnSpcReduction="20000"/>
          </a:bodyPr>
          <a:lstStyle/>
          <a:p>
            <a:r>
              <a:rPr lang="en-ZW" dirty="0"/>
              <a:t> </a:t>
            </a:r>
            <a:r>
              <a:rPr lang="en-ZW" sz="4400" b="1" dirty="0"/>
              <a:t>In Genesis 3, the Bible tells us about someone else who failed to heed a warning. Her name was Eve. As this woman walked alone in the Garden of Eden, near the Tree of the Knowledge of Good and Evil, she wasn’t aware of the great danger lurking nearby. </a:t>
            </a:r>
          </a:p>
          <a:p>
            <a:r>
              <a:rPr lang="en-ZW" sz="4400" b="1" dirty="0"/>
              <a:t>God had told her not to eat fruit from that particular tree (see Genesis 2:17). She just didn’t take the warning seriously enough. </a:t>
            </a:r>
          </a:p>
          <a:p>
            <a:r>
              <a:rPr lang="en-ZW" sz="4400" b="1" dirty="0"/>
              <a:t>She was blind to the consequences. Disobeying God in this matter didn’t seem very </a:t>
            </a:r>
            <a:r>
              <a:rPr lang="en-ZW" sz="4400" b="1" dirty="0" err="1"/>
              <a:t>earthshaking</a:t>
            </a:r>
            <a:r>
              <a:rPr lang="en-ZW" sz="4400" b="1" dirty="0"/>
              <a:t>. But it forever shaped the destiny of mankind. </a:t>
            </a:r>
          </a:p>
          <a:p>
            <a:r>
              <a:rPr lang="en-ZW" sz="4400" b="1" dirty="0"/>
              <a:t>Satan told lies about God when he persuaded Eve to taste that forbidden fruit. And that warm, sunny day in the garden set the stage for all his later deceptions.</a:t>
            </a:r>
          </a:p>
          <a:p>
            <a:endParaRPr lang="en-US" dirty="0"/>
          </a:p>
        </p:txBody>
      </p:sp>
    </p:spTree>
    <p:extLst>
      <p:ext uri="{BB962C8B-B14F-4D97-AF65-F5344CB8AC3E}">
        <p14:creationId xmlns:p14="http://schemas.microsoft.com/office/powerpoint/2010/main" val="739727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3E54-951C-AB44-80C0-6A84F09AA277}"/>
              </a:ext>
            </a:extLst>
          </p:cNvPr>
          <p:cNvSpPr>
            <a:spLocks noGrp="1"/>
          </p:cNvSpPr>
          <p:nvPr>
            <p:ph type="title"/>
          </p:nvPr>
        </p:nvSpPr>
        <p:spPr>
          <a:xfrm>
            <a:off x="0" y="0"/>
            <a:ext cx="12192000" cy="653143"/>
          </a:xfrm>
        </p:spPr>
        <p:txBody>
          <a:bodyPr>
            <a:normAutofit fontScale="90000"/>
          </a:bodyPr>
          <a:lstStyle/>
          <a:p>
            <a:r>
              <a:rPr lang="en-ZW" dirty="0"/>
              <a:t>Worship and Beast Power</a:t>
            </a:r>
            <a:endParaRPr lang="en-US" dirty="0"/>
          </a:p>
        </p:txBody>
      </p:sp>
      <p:sp>
        <p:nvSpPr>
          <p:cNvPr id="3" name="Content Placeholder 2">
            <a:extLst>
              <a:ext uri="{FF2B5EF4-FFF2-40B4-BE49-F238E27FC236}">
                <a16:creationId xmlns:a16="http://schemas.microsoft.com/office/drawing/2014/main" id="{EEC763BE-08CD-5C4B-A65F-AB3F447BAACB}"/>
              </a:ext>
            </a:extLst>
          </p:cNvPr>
          <p:cNvSpPr>
            <a:spLocks noGrp="1"/>
          </p:cNvSpPr>
          <p:nvPr>
            <p:ph idx="1"/>
          </p:nvPr>
        </p:nvSpPr>
        <p:spPr>
          <a:xfrm>
            <a:off x="0" y="653142"/>
            <a:ext cx="12192000" cy="6204857"/>
          </a:xfrm>
        </p:spPr>
        <p:txBody>
          <a:bodyPr>
            <a:normAutofit/>
          </a:bodyPr>
          <a:lstStyle/>
          <a:p>
            <a:r>
              <a:rPr lang="en-ZW" sz="3600" b="1" dirty="0"/>
              <a:t>These historical facts about church worship are reflected in Revelation 13 in dramatic detail. </a:t>
            </a:r>
          </a:p>
          <a:p>
            <a:r>
              <a:rPr lang="en-ZW" sz="3600" b="1" dirty="0"/>
              <a:t>How we worship does matter. God is simply revealing truth. </a:t>
            </a:r>
          </a:p>
          <a:p>
            <a:r>
              <a:rPr lang="en-ZW" sz="3600" b="1" dirty="0"/>
              <a:t>He wants us to accept and follow the truth He reveals and to be prepared for events that will precede Christ’s return to Earth. </a:t>
            </a:r>
          </a:p>
          <a:p>
            <a:r>
              <a:rPr lang="en-ZW" sz="3600" b="1" dirty="0"/>
              <a:t>God is saying, “Be ready. Be informed. The Son of Man is coming to deliver you.”</a:t>
            </a:r>
          </a:p>
          <a:p>
            <a:r>
              <a:rPr lang="en-ZW" sz="3600" b="1" cap="all" dirty="0"/>
              <a:t>THOUGHT QUESTION: </a:t>
            </a:r>
            <a:r>
              <a:rPr lang="en-ZW" sz="3600" b="1" dirty="0"/>
              <a:t>The Sabbath is the identifying seal that God is the Creator and worthy of our worship. (True or False)</a:t>
            </a:r>
            <a:br>
              <a:rPr lang="en-ZW" sz="3600" b="1" dirty="0"/>
            </a:br>
            <a:endParaRPr lang="en-ZW" sz="3600" b="1" dirty="0"/>
          </a:p>
          <a:p>
            <a:endParaRPr lang="en-US" dirty="0"/>
          </a:p>
        </p:txBody>
      </p:sp>
    </p:spTree>
    <p:extLst>
      <p:ext uri="{BB962C8B-B14F-4D97-AF65-F5344CB8AC3E}">
        <p14:creationId xmlns:p14="http://schemas.microsoft.com/office/powerpoint/2010/main" val="707473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4041-143D-854E-BD2B-3BAFA39518B4}"/>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1E51BA94-B23C-EC45-95B5-BE3607C588BE}"/>
              </a:ext>
            </a:extLst>
          </p:cNvPr>
          <p:cNvSpPr>
            <a:spLocks noGrp="1"/>
          </p:cNvSpPr>
          <p:nvPr>
            <p:ph idx="1"/>
          </p:nvPr>
        </p:nvSpPr>
        <p:spPr>
          <a:xfrm>
            <a:off x="0" y="665018"/>
            <a:ext cx="12192000" cy="6192981"/>
          </a:xfrm>
        </p:spPr>
        <p:txBody>
          <a:bodyPr>
            <a:normAutofit fontScale="92500"/>
          </a:bodyPr>
          <a:lstStyle/>
          <a:p>
            <a:r>
              <a:rPr lang="en-ZW" sz="4000" b="1" dirty="0"/>
              <a:t>Laura lost her father to cancer at an early age and missed him keenly in the months after the funeral. He’d been such a loving man. </a:t>
            </a:r>
          </a:p>
          <a:p>
            <a:r>
              <a:rPr lang="en-ZW" sz="4000" b="1" dirty="0"/>
              <a:t>At her next birthday however, she was astounded to find a letter from Dad addressed to her bearing the current date. </a:t>
            </a:r>
          </a:p>
          <a:p>
            <a:r>
              <a:rPr lang="en-ZW" sz="4000" b="1" dirty="0"/>
              <a:t>It offered her encouragement and counsel about the challenges she’d face at this stage in her life.</a:t>
            </a:r>
          </a:p>
          <a:p>
            <a:r>
              <a:rPr lang="en-ZW" sz="4000" b="1" dirty="0"/>
              <a:t>On her next birthday, there was another letter from Dad, talking to her about this particular time in her life. </a:t>
            </a:r>
          </a:p>
          <a:p>
            <a:r>
              <a:rPr lang="en-ZW" sz="4000" b="1" dirty="0"/>
              <a:t>And so it went, through every birthday as Laura grew into a mature young woman.</a:t>
            </a:r>
          </a:p>
          <a:p>
            <a:endParaRPr lang="en-US" dirty="0"/>
          </a:p>
        </p:txBody>
      </p:sp>
    </p:spTree>
    <p:extLst>
      <p:ext uri="{BB962C8B-B14F-4D97-AF65-F5344CB8AC3E}">
        <p14:creationId xmlns:p14="http://schemas.microsoft.com/office/powerpoint/2010/main" val="3063876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4041-143D-854E-BD2B-3BAFA39518B4}"/>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1E51BA94-B23C-EC45-95B5-BE3607C588BE}"/>
              </a:ext>
            </a:extLst>
          </p:cNvPr>
          <p:cNvSpPr>
            <a:spLocks noGrp="1"/>
          </p:cNvSpPr>
          <p:nvPr>
            <p:ph idx="1"/>
          </p:nvPr>
        </p:nvSpPr>
        <p:spPr>
          <a:xfrm>
            <a:off x="0" y="665018"/>
            <a:ext cx="12192000" cy="6192981"/>
          </a:xfrm>
        </p:spPr>
        <p:txBody>
          <a:bodyPr>
            <a:normAutofit lnSpcReduction="10000"/>
          </a:bodyPr>
          <a:lstStyle/>
          <a:p>
            <a:r>
              <a:rPr lang="en-ZW" sz="4400" b="1" dirty="0"/>
              <a:t>Her father, knowing he was dying, had composed a series of letters to her addressing each special year in her life. </a:t>
            </a:r>
          </a:p>
          <a:p>
            <a:r>
              <a:rPr lang="en-ZW" sz="4400" b="1" dirty="0"/>
              <a:t>It was his way of saying how much he cared about her and her future.</a:t>
            </a:r>
          </a:p>
          <a:p>
            <a:r>
              <a:rPr lang="en-ZW" sz="4400" b="1" dirty="0"/>
              <a:t>That’s why God has given us these wonderful prophecies in the Bible. </a:t>
            </a:r>
          </a:p>
          <a:p>
            <a:r>
              <a:rPr lang="en-ZW" sz="4400" b="1" dirty="0"/>
              <a:t>How does it make you feel to know that God loves you so much that He has revealed details about the future?</a:t>
            </a:r>
          </a:p>
          <a:p>
            <a:endParaRPr lang="en-US" dirty="0"/>
          </a:p>
        </p:txBody>
      </p:sp>
    </p:spTree>
    <p:extLst>
      <p:ext uri="{BB962C8B-B14F-4D97-AF65-F5344CB8AC3E}">
        <p14:creationId xmlns:p14="http://schemas.microsoft.com/office/powerpoint/2010/main" val="298653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8C24-46A5-8440-9C0C-5D1509988371}"/>
              </a:ext>
            </a:extLst>
          </p:cNvPr>
          <p:cNvSpPr>
            <a:spLocks noGrp="1"/>
          </p:cNvSpPr>
          <p:nvPr>
            <p:ph type="title"/>
          </p:nvPr>
        </p:nvSpPr>
        <p:spPr>
          <a:xfrm>
            <a:off x="0" y="1"/>
            <a:ext cx="12192000" cy="593766"/>
          </a:xfrm>
        </p:spPr>
        <p:txBody>
          <a:bodyPr>
            <a:normAutofit fontScale="90000"/>
          </a:bodyPr>
          <a:lstStyle/>
          <a:p>
            <a:r>
              <a:rPr lang="en-ZW" dirty="0"/>
              <a:t>Future Warnings</a:t>
            </a:r>
            <a:endParaRPr lang="en-US" dirty="0"/>
          </a:p>
        </p:txBody>
      </p:sp>
      <p:sp>
        <p:nvSpPr>
          <p:cNvPr id="3" name="Content Placeholder 2">
            <a:extLst>
              <a:ext uri="{FF2B5EF4-FFF2-40B4-BE49-F238E27FC236}">
                <a16:creationId xmlns:a16="http://schemas.microsoft.com/office/drawing/2014/main" id="{4B7A99A2-292C-534E-B327-56D534DEC5A3}"/>
              </a:ext>
            </a:extLst>
          </p:cNvPr>
          <p:cNvSpPr>
            <a:spLocks noGrp="1"/>
          </p:cNvSpPr>
          <p:nvPr>
            <p:ph idx="1"/>
          </p:nvPr>
        </p:nvSpPr>
        <p:spPr>
          <a:xfrm>
            <a:off x="0" y="593766"/>
            <a:ext cx="12192000" cy="6264233"/>
          </a:xfrm>
        </p:spPr>
        <p:txBody>
          <a:bodyPr>
            <a:normAutofit/>
          </a:bodyPr>
          <a:lstStyle/>
          <a:p>
            <a:r>
              <a:rPr lang="en-ZW" sz="3200" b="1" dirty="0"/>
              <a:t>The entire Bible lays out an epic struggle between Satan and God. The book of Revelation pictures the highlights of the conflict down through the ages. </a:t>
            </a:r>
          </a:p>
          <a:p>
            <a:r>
              <a:rPr lang="en-ZW" sz="3200" b="1" dirty="0"/>
              <a:t>This battle between good and evil has been called “The Great Controversy.” Each side struggles for the allegiance of mankind and control of the earth—but for vastly different purposes. Jesus wants to bring human beings back to their original perfection and happiness. Satan wants to impose his rule in order to continue to strengthen his rebellion against God.</a:t>
            </a:r>
          </a:p>
          <a:p>
            <a:r>
              <a:rPr lang="en-ZW" sz="3200" b="1" dirty="0"/>
              <a:t>This is the issue Revelation 13 spotlights: To whom will you belong? Whom will you follow and worship?</a:t>
            </a:r>
          </a:p>
          <a:p>
            <a:r>
              <a:rPr lang="en-ZW" sz="3200" b="1" cap="all" dirty="0"/>
              <a:t>THOUGHT QUESTION: </a:t>
            </a:r>
            <a:r>
              <a:rPr lang="en-ZW" sz="3200" b="1" dirty="0"/>
              <a:t>The issue in Revelation 13 is: Whom will we follow and worship? God or Satan? (False or True)</a:t>
            </a:r>
          </a:p>
          <a:p>
            <a:endParaRPr lang="en-US" dirty="0"/>
          </a:p>
        </p:txBody>
      </p:sp>
    </p:spTree>
    <p:extLst>
      <p:ext uri="{BB962C8B-B14F-4D97-AF65-F5344CB8AC3E}">
        <p14:creationId xmlns:p14="http://schemas.microsoft.com/office/powerpoint/2010/main" val="269295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212D-6A82-6048-A2EA-ECB2DFB5AAFC}"/>
              </a:ext>
            </a:extLst>
          </p:cNvPr>
          <p:cNvSpPr>
            <a:spLocks noGrp="1"/>
          </p:cNvSpPr>
          <p:nvPr>
            <p:ph type="title"/>
          </p:nvPr>
        </p:nvSpPr>
        <p:spPr>
          <a:xfrm>
            <a:off x="0" y="0"/>
            <a:ext cx="12192000" cy="617517"/>
          </a:xfrm>
        </p:spPr>
        <p:txBody>
          <a:bodyPr>
            <a:normAutofit fontScale="90000"/>
          </a:bodyPr>
          <a:lstStyle/>
          <a:p>
            <a:r>
              <a:rPr lang="en-ZW" dirty="0"/>
              <a:t>John's Vision of a Beast</a:t>
            </a:r>
            <a:endParaRPr lang="en-US" dirty="0"/>
          </a:p>
        </p:txBody>
      </p:sp>
      <p:sp>
        <p:nvSpPr>
          <p:cNvPr id="3" name="Content Placeholder 2">
            <a:extLst>
              <a:ext uri="{FF2B5EF4-FFF2-40B4-BE49-F238E27FC236}">
                <a16:creationId xmlns:a16="http://schemas.microsoft.com/office/drawing/2014/main" id="{190F212E-F859-2440-BCBF-B9243BE78B43}"/>
              </a:ext>
            </a:extLst>
          </p:cNvPr>
          <p:cNvSpPr>
            <a:spLocks noGrp="1"/>
          </p:cNvSpPr>
          <p:nvPr>
            <p:ph idx="1"/>
          </p:nvPr>
        </p:nvSpPr>
        <p:spPr>
          <a:xfrm>
            <a:off x="0" y="617516"/>
            <a:ext cx="12192000" cy="6240483"/>
          </a:xfrm>
        </p:spPr>
        <p:txBody>
          <a:bodyPr>
            <a:normAutofit/>
          </a:bodyPr>
          <a:lstStyle/>
          <a:p>
            <a:r>
              <a:rPr lang="en-ZW" b="1" cap="all" dirty="0"/>
              <a:t>READ REVELATION 13:1-10.</a:t>
            </a:r>
            <a:endParaRPr lang="en-ZW" dirty="0"/>
          </a:p>
          <a:p>
            <a:r>
              <a:rPr lang="en-ZW" sz="5400" b="1" dirty="0"/>
              <a:t>John observes an amazing sight! He is standing on the beach watching the waves roll in on the shore, when out of the ocean a hideous, fearsome animal arises.</a:t>
            </a:r>
          </a:p>
          <a:p>
            <a:r>
              <a:rPr lang="en-ZW" sz="5400" b="1" i="1" dirty="0"/>
              <a:t>How does John describe this beast and its actions?</a:t>
            </a:r>
            <a:endParaRPr lang="en-ZW" sz="5400" b="1" dirty="0"/>
          </a:p>
          <a:p>
            <a:endParaRPr lang="en-US" dirty="0"/>
          </a:p>
        </p:txBody>
      </p:sp>
    </p:spTree>
    <p:extLst>
      <p:ext uri="{BB962C8B-B14F-4D97-AF65-F5344CB8AC3E}">
        <p14:creationId xmlns:p14="http://schemas.microsoft.com/office/powerpoint/2010/main" val="345855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212D-6A82-6048-A2EA-ECB2DFB5AAFC}"/>
              </a:ext>
            </a:extLst>
          </p:cNvPr>
          <p:cNvSpPr>
            <a:spLocks noGrp="1"/>
          </p:cNvSpPr>
          <p:nvPr>
            <p:ph type="title"/>
          </p:nvPr>
        </p:nvSpPr>
        <p:spPr>
          <a:xfrm>
            <a:off x="0" y="0"/>
            <a:ext cx="12192000" cy="617517"/>
          </a:xfrm>
        </p:spPr>
        <p:txBody>
          <a:bodyPr>
            <a:normAutofit fontScale="90000"/>
          </a:bodyPr>
          <a:lstStyle/>
          <a:p>
            <a:r>
              <a:rPr lang="en-ZW" dirty="0"/>
              <a:t>John's Vision of a Beast</a:t>
            </a:r>
            <a:endParaRPr lang="en-US" dirty="0"/>
          </a:p>
        </p:txBody>
      </p:sp>
      <p:sp>
        <p:nvSpPr>
          <p:cNvPr id="3" name="Content Placeholder 2">
            <a:extLst>
              <a:ext uri="{FF2B5EF4-FFF2-40B4-BE49-F238E27FC236}">
                <a16:creationId xmlns:a16="http://schemas.microsoft.com/office/drawing/2014/main" id="{190F212E-F859-2440-BCBF-B9243BE78B43}"/>
              </a:ext>
            </a:extLst>
          </p:cNvPr>
          <p:cNvSpPr>
            <a:spLocks noGrp="1"/>
          </p:cNvSpPr>
          <p:nvPr>
            <p:ph idx="1"/>
          </p:nvPr>
        </p:nvSpPr>
        <p:spPr>
          <a:xfrm>
            <a:off x="0" y="617516"/>
            <a:ext cx="12192000" cy="6240483"/>
          </a:xfrm>
        </p:spPr>
        <p:txBody>
          <a:bodyPr>
            <a:normAutofit lnSpcReduction="10000"/>
          </a:bodyPr>
          <a:lstStyle/>
          <a:p>
            <a:r>
              <a:rPr lang="en-ZW" sz="3600" b="1" dirty="0"/>
              <a:t>I stood on the sand of the sea. And I saw a beast rising up out of the sea, having seven heads and ten horns, and on his horns ten crowns, and on his heads a blasphemous name. Now the beast which I saw was like a leopard, his feet were the feet of a bear, and his mouth like the mouth of a lion. </a:t>
            </a:r>
          </a:p>
          <a:p>
            <a:r>
              <a:rPr lang="en-ZW" sz="3600" b="1" dirty="0"/>
              <a:t>The dragon gave him his power, his throne, and great authority. And I saw one of his heads as if it had been mortally wounded, and his deadly wound was healed. And all the world </a:t>
            </a:r>
            <a:r>
              <a:rPr lang="en-ZW" sz="3600" b="1" dirty="0" err="1"/>
              <a:t>marveled</a:t>
            </a:r>
            <a:r>
              <a:rPr lang="en-ZW" sz="3600" b="1" dirty="0"/>
              <a:t> and followed the beast. </a:t>
            </a:r>
          </a:p>
          <a:p>
            <a:r>
              <a:rPr lang="en-ZW" sz="3600" b="1" dirty="0"/>
              <a:t>So they worshiped the dragon who gave authority to the beast; and they worshiped the beast, saying, ’Who is like the beast? Who is able to make war with him?’</a:t>
            </a:r>
            <a:endParaRPr lang="en-US" sz="3600" b="1" dirty="0"/>
          </a:p>
        </p:txBody>
      </p:sp>
    </p:spTree>
    <p:extLst>
      <p:ext uri="{BB962C8B-B14F-4D97-AF65-F5344CB8AC3E}">
        <p14:creationId xmlns:p14="http://schemas.microsoft.com/office/powerpoint/2010/main" val="322930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212D-6A82-6048-A2EA-ECB2DFB5AAFC}"/>
              </a:ext>
            </a:extLst>
          </p:cNvPr>
          <p:cNvSpPr>
            <a:spLocks noGrp="1"/>
          </p:cNvSpPr>
          <p:nvPr>
            <p:ph type="title"/>
          </p:nvPr>
        </p:nvSpPr>
        <p:spPr>
          <a:xfrm>
            <a:off x="0" y="0"/>
            <a:ext cx="12192000" cy="617517"/>
          </a:xfrm>
        </p:spPr>
        <p:txBody>
          <a:bodyPr>
            <a:normAutofit fontScale="90000"/>
          </a:bodyPr>
          <a:lstStyle/>
          <a:p>
            <a:r>
              <a:rPr lang="en-ZW" dirty="0"/>
              <a:t>John's Vision of a Beast</a:t>
            </a:r>
            <a:endParaRPr lang="en-US" dirty="0"/>
          </a:p>
        </p:txBody>
      </p:sp>
      <p:sp>
        <p:nvSpPr>
          <p:cNvPr id="3" name="Content Placeholder 2">
            <a:extLst>
              <a:ext uri="{FF2B5EF4-FFF2-40B4-BE49-F238E27FC236}">
                <a16:creationId xmlns:a16="http://schemas.microsoft.com/office/drawing/2014/main" id="{190F212E-F859-2440-BCBF-B9243BE78B43}"/>
              </a:ext>
            </a:extLst>
          </p:cNvPr>
          <p:cNvSpPr>
            <a:spLocks noGrp="1"/>
          </p:cNvSpPr>
          <p:nvPr>
            <p:ph idx="1"/>
          </p:nvPr>
        </p:nvSpPr>
        <p:spPr>
          <a:xfrm>
            <a:off x="0" y="617516"/>
            <a:ext cx="12192000" cy="6240483"/>
          </a:xfrm>
        </p:spPr>
        <p:txBody>
          <a:bodyPr>
            <a:normAutofit fontScale="92500" lnSpcReduction="10000"/>
          </a:bodyPr>
          <a:lstStyle/>
          <a:p>
            <a:r>
              <a:rPr lang="en-ZW" sz="4000" b="1" dirty="0"/>
              <a:t>And he was given a mouth speaking great things and blasphemies, and he was given authority to continue for forty-two months. </a:t>
            </a:r>
          </a:p>
          <a:p>
            <a:r>
              <a:rPr lang="en-ZW" sz="4000" b="1" dirty="0"/>
              <a:t>Then he opened his mouth in blasphemy against God, to blaspheme His name, His tabernacle, and those who dwell in heaven. </a:t>
            </a:r>
          </a:p>
          <a:p>
            <a:r>
              <a:rPr lang="en-ZW" sz="4000" b="1" dirty="0"/>
              <a:t>It was granted to him to make war with the saints and to overcome them. And authority was given him over every tribe, tongue, and nation. </a:t>
            </a:r>
          </a:p>
          <a:p>
            <a:r>
              <a:rPr lang="en-ZW" sz="4000" b="1" dirty="0"/>
              <a:t>All who dwell on the earth will worship him, whose names have not been written in the Book of Life of the Lamb slain from the foundation of the world (Revelation 13:1-8).</a:t>
            </a:r>
          </a:p>
          <a:p>
            <a:endParaRPr lang="en-US" dirty="0"/>
          </a:p>
        </p:txBody>
      </p:sp>
    </p:spTree>
    <p:extLst>
      <p:ext uri="{BB962C8B-B14F-4D97-AF65-F5344CB8AC3E}">
        <p14:creationId xmlns:p14="http://schemas.microsoft.com/office/powerpoint/2010/main" val="97535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212D-6A82-6048-A2EA-ECB2DFB5AAFC}"/>
              </a:ext>
            </a:extLst>
          </p:cNvPr>
          <p:cNvSpPr>
            <a:spLocks noGrp="1"/>
          </p:cNvSpPr>
          <p:nvPr>
            <p:ph type="title"/>
          </p:nvPr>
        </p:nvSpPr>
        <p:spPr>
          <a:xfrm>
            <a:off x="0" y="0"/>
            <a:ext cx="12192000" cy="617517"/>
          </a:xfrm>
        </p:spPr>
        <p:txBody>
          <a:bodyPr>
            <a:normAutofit fontScale="90000"/>
          </a:bodyPr>
          <a:lstStyle/>
          <a:p>
            <a:r>
              <a:rPr lang="en-ZW" dirty="0"/>
              <a:t>John's Vision of a Beast</a:t>
            </a:r>
            <a:endParaRPr lang="en-US" dirty="0"/>
          </a:p>
        </p:txBody>
      </p:sp>
      <p:sp>
        <p:nvSpPr>
          <p:cNvPr id="3" name="Content Placeholder 2">
            <a:extLst>
              <a:ext uri="{FF2B5EF4-FFF2-40B4-BE49-F238E27FC236}">
                <a16:creationId xmlns:a16="http://schemas.microsoft.com/office/drawing/2014/main" id="{190F212E-F859-2440-BCBF-B9243BE78B43}"/>
              </a:ext>
            </a:extLst>
          </p:cNvPr>
          <p:cNvSpPr>
            <a:spLocks noGrp="1"/>
          </p:cNvSpPr>
          <p:nvPr>
            <p:ph idx="1"/>
          </p:nvPr>
        </p:nvSpPr>
        <p:spPr>
          <a:xfrm>
            <a:off x="0" y="617516"/>
            <a:ext cx="12192000" cy="6240483"/>
          </a:xfrm>
        </p:spPr>
        <p:txBody>
          <a:bodyPr>
            <a:noAutofit/>
          </a:bodyPr>
          <a:lstStyle/>
          <a:p>
            <a:r>
              <a:rPr lang="en-ZW" sz="3600" b="1" dirty="0"/>
              <a:t>A remarkable vision! Let’s list the key facts.</a:t>
            </a:r>
          </a:p>
          <a:p>
            <a:r>
              <a:rPr lang="en-ZW" sz="3600" b="1" dirty="0"/>
              <a:t>FACT #1—The beast is like a leopard, has the claws of a bear and fangs like a lion. It displays seven heads and ten horns as it arises, dripping with the brine of the windswept sea (vss. 1, 2).</a:t>
            </a:r>
          </a:p>
          <a:p>
            <a:r>
              <a:rPr lang="en-ZW" sz="3600" b="1" dirty="0"/>
              <a:t>FACT #2—The beast has the name “blasphemy” written on its head (vss. 1, 5, 6). </a:t>
            </a:r>
          </a:p>
          <a:p>
            <a:r>
              <a:rPr lang="en-ZW" sz="3600" b="1" dirty="0"/>
              <a:t>The dictionary defines “blasphemy” as: “the act of claiming the attributes of God.” </a:t>
            </a:r>
          </a:p>
          <a:p>
            <a:r>
              <a:rPr lang="en-ZW" sz="3600" b="1" dirty="0"/>
              <a:t>In addition, John 10:33 and Mark 2:7 tell us plainly that a human being who claims to be God commits “blasphemy.”</a:t>
            </a:r>
          </a:p>
        </p:txBody>
      </p:sp>
    </p:spTree>
    <p:extLst>
      <p:ext uri="{BB962C8B-B14F-4D97-AF65-F5344CB8AC3E}">
        <p14:creationId xmlns:p14="http://schemas.microsoft.com/office/powerpoint/2010/main" val="1081883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5029</Words>
  <Application>Microsoft Macintosh PowerPoint</Application>
  <PresentationFormat>Widescreen</PresentationFormat>
  <Paragraphs>198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Focus on Prophecy GUIDE 15 </vt:lpstr>
      <vt:lpstr>Future Warnings</vt:lpstr>
      <vt:lpstr>Future Warnings</vt:lpstr>
      <vt:lpstr>Future Warnings</vt:lpstr>
      <vt:lpstr>Future Warnings</vt:lpstr>
      <vt:lpstr>John's Vision of a Beast</vt:lpstr>
      <vt:lpstr>John's Vision of a Beast</vt:lpstr>
      <vt:lpstr>John's Vision of a Beast</vt:lpstr>
      <vt:lpstr>John's Vision of a Beast</vt:lpstr>
      <vt:lpstr>John's Vision of a Beast</vt:lpstr>
      <vt:lpstr>The Beast is a World Power</vt:lpstr>
      <vt:lpstr>The Beast is a World Power</vt:lpstr>
      <vt:lpstr>The Beast is a World Power</vt:lpstr>
      <vt:lpstr>The Beast is a World Power</vt:lpstr>
      <vt:lpstr>The Beast is a World Power</vt:lpstr>
      <vt:lpstr>The Beast is a World Power</vt:lpstr>
      <vt:lpstr>The Beast is a World Power</vt:lpstr>
      <vt:lpstr>The Beast is a World Power</vt:lpstr>
      <vt:lpstr>The Beast is a World Power</vt:lpstr>
      <vt:lpstr>The Lamb-Like Beast Aids the Leopard Beast</vt:lpstr>
      <vt:lpstr>The Lamb-Like Beast Aids the Leopard Beast</vt:lpstr>
      <vt:lpstr>The Lamb-Like Beast Aids the Leopard Beast</vt:lpstr>
      <vt:lpstr>The Lamb-Like Beast Aids the Leopard Beast</vt:lpstr>
      <vt:lpstr>The Lamb-Like Beast Aids the Leopard Beast</vt:lpstr>
      <vt:lpstr>The Lamb-Like Beast Aids the Leopard Beast</vt:lpstr>
      <vt:lpstr>The Lamb-Like Beast Aids the Leopard Beast</vt:lpstr>
      <vt:lpstr>The Lamb-Like Beast Aids the Leopard Beast</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Worship and Beast Power</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15</dc:title>
  <dc:creator>Microsoft Office User</dc:creator>
  <cp:lastModifiedBy>Microsoft Office User</cp:lastModifiedBy>
  <cp:revision>7</cp:revision>
  <cp:lastPrinted>2020-04-21T09:12:33Z</cp:lastPrinted>
  <dcterms:created xsi:type="dcterms:W3CDTF">2020-04-15T11:12:11Z</dcterms:created>
  <dcterms:modified xsi:type="dcterms:W3CDTF">2020-05-28T16:50:24Z</dcterms:modified>
</cp:coreProperties>
</file>