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5" r:id="rId2"/>
    <p:sldId id="303" r:id="rId3"/>
    <p:sldId id="314" r:id="rId4"/>
    <p:sldId id="315" r:id="rId5"/>
    <p:sldId id="304" r:id="rId6"/>
    <p:sldId id="316" r:id="rId7"/>
    <p:sldId id="317" r:id="rId8"/>
    <p:sldId id="318" r:id="rId9"/>
    <p:sldId id="306" r:id="rId10"/>
    <p:sldId id="319" r:id="rId11"/>
    <p:sldId id="320" r:id="rId12"/>
    <p:sldId id="322" r:id="rId13"/>
    <p:sldId id="321" r:id="rId14"/>
    <p:sldId id="324" r:id="rId15"/>
    <p:sldId id="323" r:id="rId16"/>
    <p:sldId id="307" r:id="rId17"/>
    <p:sldId id="325" r:id="rId18"/>
    <p:sldId id="326" r:id="rId19"/>
    <p:sldId id="312" r:id="rId20"/>
    <p:sldId id="308" r:id="rId21"/>
    <p:sldId id="327" r:id="rId22"/>
    <p:sldId id="328" r:id="rId23"/>
    <p:sldId id="329" r:id="rId24"/>
    <p:sldId id="309" r:id="rId25"/>
    <p:sldId id="330" r:id="rId26"/>
    <p:sldId id="331" r:id="rId27"/>
    <p:sldId id="332" r:id="rId28"/>
    <p:sldId id="310" r:id="rId29"/>
    <p:sldId id="333" r:id="rId30"/>
    <p:sldId id="334" r:id="rId31"/>
    <p:sldId id="335" r:id="rId32"/>
    <p:sldId id="311" r:id="rId33"/>
    <p:sldId id="336" r:id="rId34"/>
    <p:sldId id="337" r:id="rId35"/>
    <p:sldId id="339" r:id="rId36"/>
    <p:sldId id="338" r:id="rId37"/>
    <p:sldId id="313" r:id="rId38"/>
    <p:sldId id="340" r:id="rId39"/>
    <p:sldId id="341" r:id="rId40"/>
    <p:sldId id="34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7FC1-5471-B549-9EF1-1216F3A02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B7EBDE-37D1-1C4E-AB5D-9944137EF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9C0CE-AA6D-E643-9DA5-61502224D1B8}"/>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5" name="Footer Placeholder 4">
            <a:extLst>
              <a:ext uri="{FF2B5EF4-FFF2-40B4-BE49-F238E27FC236}">
                <a16:creationId xmlns:a16="http://schemas.microsoft.com/office/drawing/2014/main" id="{51A72E0D-085C-354B-AB6D-5486C0D3F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485D1-2502-F745-8C9B-424554DE1E5A}"/>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36823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3500-964E-B74C-853A-F4F32BEC7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5CB558-3AB0-764B-A70C-75B1088006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C5098-CE91-9D43-96A2-FE5C5748E4BC}"/>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5" name="Footer Placeholder 4">
            <a:extLst>
              <a:ext uri="{FF2B5EF4-FFF2-40B4-BE49-F238E27FC236}">
                <a16:creationId xmlns:a16="http://schemas.microsoft.com/office/drawing/2014/main" id="{E77FED04-6A90-A14B-B627-C4A47098D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58C79-4547-C24C-914C-6A242FA9689B}"/>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200367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E1D7A8-8AEF-6D4C-9717-226C42E8DD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892BBA-9F61-C343-986E-04CA166C20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DE0CD-D9A5-7848-B08C-C07542A0B0C0}"/>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5" name="Footer Placeholder 4">
            <a:extLst>
              <a:ext uri="{FF2B5EF4-FFF2-40B4-BE49-F238E27FC236}">
                <a16:creationId xmlns:a16="http://schemas.microsoft.com/office/drawing/2014/main" id="{BBD62703-B815-9346-A3F5-10B27615B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44277-D444-A84F-8CF2-65B8ED4AF662}"/>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46152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54D7-64DB-D446-B686-98C83E382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259A8-EE49-6544-B685-F5020A54D4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50133-626D-E14A-9D61-A68E90E09F6F}"/>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5" name="Footer Placeholder 4">
            <a:extLst>
              <a:ext uri="{FF2B5EF4-FFF2-40B4-BE49-F238E27FC236}">
                <a16:creationId xmlns:a16="http://schemas.microsoft.com/office/drawing/2014/main" id="{2DA1D066-61A0-EB4D-85D2-D086DD574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383C2-60AF-E14E-8CEA-CE48A6424E3B}"/>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20362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5FAB-B834-8740-8357-8FADEB1775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48D519-D5AB-9740-8188-3199251BB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406B8-6D83-CB46-A05E-419C279013F0}"/>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5" name="Footer Placeholder 4">
            <a:extLst>
              <a:ext uri="{FF2B5EF4-FFF2-40B4-BE49-F238E27FC236}">
                <a16:creationId xmlns:a16="http://schemas.microsoft.com/office/drawing/2014/main" id="{79753C9B-B111-B748-B5D3-2B1CCC87B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C480A-1954-1047-8A27-29CC25DCFD97}"/>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53814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96EC-A1DF-E84E-AEC6-7B4304956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064E0-EC7B-E141-9E94-2673DC645A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8016A3-9E0E-5A44-A8D6-25C31B5587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4388D-61C4-0043-9699-C5D348C866FF}"/>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6" name="Footer Placeholder 5">
            <a:extLst>
              <a:ext uri="{FF2B5EF4-FFF2-40B4-BE49-F238E27FC236}">
                <a16:creationId xmlns:a16="http://schemas.microsoft.com/office/drawing/2014/main" id="{30A7F365-6B8D-3146-91B2-496DD2696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FCB67-58D1-214B-A4F6-FE77BD43C515}"/>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98092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4563-222C-524D-B7FF-9B494FF07E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05DA55-B04C-6744-874A-9305D6DF5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31C86C-9B28-2B4D-8516-29A7188A9C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9CE818-1F8A-2344-9D08-69554F4A5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908F1C-89A4-A843-A791-1E64EE68C3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53F462-E25A-E643-9B15-3C9E4B7CD7C0}"/>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8" name="Footer Placeholder 7">
            <a:extLst>
              <a:ext uri="{FF2B5EF4-FFF2-40B4-BE49-F238E27FC236}">
                <a16:creationId xmlns:a16="http://schemas.microsoft.com/office/drawing/2014/main" id="{1BBCD884-AAA6-4C43-9283-0F24D33C7D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D1C61-8830-144E-9D28-FB374D4DBDDF}"/>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361136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5434-B34C-E44D-B971-D716A1AC05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825179-D0D4-ED46-B61A-8985FA7ED8C1}"/>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4" name="Footer Placeholder 3">
            <a:extLst>
              <a:ext uri="{FF2B5EF4-FFF2-40B4-BE49-F238E27FC236}">
                <a16:creationId xmlns:a16="http://schemas.microsoft.com/office/drawing/2014/main" id="{99491686-EA64-864D-8F96-4763CB8CCF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525D5D-D878-9041-8950-EB625C6360E4}"/>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86802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9FEFF-15DD-304F-ADDC-9E71EEAD49C4}"/>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3" name="Footer Placeholder 2">
            <a:extLst>
              <a:ext uri="{FF2B5EF4-FFF2-40B4-BE49-F238E27FC236}">
                <a16:creationId xmlns:a16="http://schemas.microsoft.com/office/drawing/2014/main" id="{995908E3-0B0F-C845-A20F-13A561174D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8DAE0D-D119-F04C-A456-C7362295C6BF}"/>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32199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8188-7804-3042-B587-07DAE2B14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AB9F2-4944-DF44-AEF0-93BC11E73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2B4A2B-EED0-6B4A-8273-C24B4BF76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0474D6-2F9F-8644-A54D-DEFA9D236288}"/>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6" name="Footer Placeholder 5">
            <a:extLst>
              <a:ext uri="{FF2B5EF4-FFF2-40B4-BE49-F238E27FC236}">
                <a16:creationId xmlns:a16="http://schemas.microsoft.com/office/drawing/2014/main" id="{F757CE71-037A-FE46-B8A3-E7ADECC51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E70E6-F107-C04F-8A18-DB8A3DFE5290}"/>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230865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8400-1487-5D4A-9D4D-4DE7CD8B2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4803E-C303-9E48-ADDB-846EC2639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77BC59-627A-B447-A76C-0ADF66E86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F83845-2A3C-F148-B821-9A34207950C3}"/>
              </a:ext>
            </a:extLst>
          </p:cNvPr>
          <p:cNvSpPr>
            <a:spLocks noGrp="1"/>
          </p:cNvSpPr>
          <p:nvPr>
            <p:ph type="dt" sz="half" idx="10"/>
          </p:nvPr>
        </p:nvSpPr>
        <p:spPr/>
        <p:txBody>
          <a:bodyPr/>
          <a:lstStyle/>
          <a:p>
            <a:fld id="{3289F681-80BF-1640-AB1E-13E7654A1788}" type="datetimeFigureOut">
              <a:rPr lang="en-US" smtClean="0"/>
              <a:t>4/21/20</a:t>
            </a:fld>
            <a:endParaRPr lang="en-US"/>
          </a:p>
        </p:txBody>
      </p:sp>
      <p:sp>
        <p:nvSpPr>
          <p:cNvPr id="6" name="Footer Placeholder 5">
            <a:extLst>
              <a:ext uri="{FF2B5EF4-FFF2-40B4-BE49-F238E27FC236}">
                <a16:creationId xmlns:a16="http://schemas.microsoft.com/office/drawing/2014/main" id="{CD78BBCC-47A9-044D-AC1F-D4C7D969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10875-E695-0244-B0A1-4D9CEB2DB451}"/>
              </a:ext>
            </a:extLst>
          </p:cNvPr>
          <p:cNvSpPr>
            <a:spLocks noGrp="1"/>
          </p:cNvSpPr>
          <p:nvPr>
            <p:ph type="sldNum" sz="quarter" idx="12"/>
          </p:nvPr>
        </p:nvSpPr>
        <p:spPr/>
        <p:txBody>
          <a:bodyPr/>
          <a:lstStyle/>
          <a:p>
            <a:fld id="{12BF82FE-34A5-A94B-9252-2B23D64161FF}" type="slidenum">
              <a:rPr lang="en-US" smtClean="0"/>
              <a:t>‹#›</a:t>
            </a:fld>
            <a:endParaRPr lang="en-US"/>
          </a:p>
        </p:txBody>
      </p:sp>
    </p:spTree>
    <p:extLst>
      <p:ext uri="{BB962C8B-B14F-4D97-AF65-F5344CB8AC3E}">
        <p14:creationId xmlns:p14="http://schemas.microsoft.com/office/powerpoint/2010/main" val="377847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C909FB-B426-CB41-AC35-464653124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C4CA97-E9D8-0447-A149-904D3F7491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E1557-9468-044F-B52E-11A087590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9F681-80BF-1640-AB1E-13E7654A1788}" type="datetimeFigureOut">
              <a:rPr lang="en-US" smtClean="0"/>
              <a:t>4/21/20</a:t>
            </a:fld>
            <a:endParaRPr lang="en-US"/>
          </a:p>
        </p:txBody>
      </p:sp>
      <p:sp>
        <p:nvSpPr>
          <p:cNvPr id="5" name="Footer Placeholder 4">
            <a:extLst>
              <a:ext uri="{FF2B5EF4-FFF2-40B4-BE49-F238E27FC236}">
                <a16:creationId xmlns:a16="http://schemas.microsoft.com/office/drawing/2014/main" id="{FAE8590F-B773-5B46-B83D-D0C3C32B5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B2087E-7A3A-7F45-895E-279E2249E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F82FE-34A5-A94B-9252-2B23D64161FF}" type="slidenum">
              <a:rPr lang="en-US" smtClean="0"/>
              <a:t>‹#›</a:t>
            </a:fld>
            <a:endParaRPr lang="en-US"/>
          </a:p>
        </p:txBody>
      </p:sp>
    </p:spTree>
    <p:extLst>
      <p:ext uri="{BB962C8B-B14F-4D97-AF65-F5344CB8AC3E}">
        <p14:creationId xmlns:p14="http://schemas.microsoft.com/office/powerpoint/2010/main" val="4169587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AE27-7F84-B340-B643-95BBB36F8C14}"/>
              </a:ext>
            </a:extLst>
          </p:cNvPr>
          <p:cNvSpPr>
            <a:spLocks noGrp="1"/>
          </p:cNvSpPr>
          <p:nvPr>
            <p:ph type="ctrTitle"/>
          </p:nvPr>
        </p:nvSpPr>
        <p:spPr>
          <a:xfrm>
            <a:off x="0" y="795647"/>
            <a:ext cx="5334000" cy="3741387"/>
          </a:xfrm>
        </p:spPr>
        <p:txBody>
          <a:bodyPr>
            <a:normAutofit fontScale="90000"/>
          </a:bodyPr>
          <a:lstStyle/>
          <a:p>
            <a:r>
              <a:rPr lang="en-ZW" sz="8000" b="1" dirty="0"/>
              <a:t>Focus on Prophecy</a:t>
            </a:r>
            <a:br>
              <a:rPr lang="en-ZW" sz="8000" b="1" dirty="0"/>
            </a:br>
            <a:r>
              <a:rPr lang="en-ZW" sz="8000" b="1" cap="all" dirty="0"/>
              <a:t>GUIDE 19</a:t>
            </a:r>
            <a:br>
              <a:rPr lang="en-ZW" cap="all" dirty="0"/>
            </a:br>
            <a:endParaRPr lang="en-US" dirty="0"/>
          </a:p>
        </p:txBody>
      </p:sp>
      <p:pic>
        <p:nvPicPr>
          <p:cNvPr id="6" name="Picture 5">
            <a:extLst>
              <a:ext uri="{FF2B5EF4-FFF2-40B4-BE49-F238E27FC236}">
                <a16:creationId xmlns:a16="http://schemas.microsoft.com/office/drawing/2014/main" id="{C3BA83D5-7327-3244-8266-E57A0F04DED0}"/>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28486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D53-97A7-814C-9F13-91D516458694}"/>
              </a:ext>
            </a:extLst>
          </p:cNvPr>
          <p:cNvSpPr>
            <a:spLocks noGrp="1"/>
          </p:cNvSpPr>
          <p:nvPr>
            <p:ph type="title"/>
          </p:nvPr>
        </p:nvSpPr>
        <p:spPr>
          <a:xfrm>
            <a:off x="0" y="1"/>
            <a:ext cx="12192000" cy="629392"/>
          </a:xfrm>
        </p:spPr>
        <p:txBody>
          <a:bodyPr>
            <a:normAutofit fontScale="90000"/>
          </a:bodyPr>
          <a:lstStyle/>
          <a:p>
            <a:r>
              <a:rPr lang="en-ZW" dirty="0"/>
              <a:t>The Destruction of Sinners at Christ's Coming</a:t>
            </a:r>
            <a:endParaRPr lang="en-US" dirty="0"/>
          </a:p>
        </p:txBody>
      </p:sp>
      <p:sp>
        <p:nvSpPr>
          <p:cNvPr id="3" name="Content Placeholder 2">
            <a:extLst>
              <a:ext uri="{FF2B5EF4-FFF2-40B4-BE49-F238E27FC236}">
                <a16:creationId xmlns:a16="http://schemas.microsoft.com/office/drawing/2014/main" id="{0164225D-B352-8B4E-8553-73404B0D5678}"/>
              </a:ext>
            </a:extLst>
          </p:cNvPr>
          <p:cNvSpPr>
            <a:spLocks noGrp="1"/>
          </p:cNvSpPr>
          <p:nvPr>
            <p:ph idx="1"/>
          </p:nvPr>
        </p:nvSpPr>
        <p:spPr>
          <a:xfrm>
            <a:off x="0" y="629392"/>
            <a:ext cx="12192000" cy="6228607"/>
          </a:xfrm>
        </p:spPr>
        <p:txBody>
          <a:bodyPr>
            <a:normAutofit lnSpcReduction="10000"/>
          </a:bodyPr>
          <a:lstStyle/>
          <a:p>
            <a:r>
              <a:rPr lang="en-ZW" dirty="0"/>
              <a:t>John writes,</a:t>
            </a:r>
          </a:p>
          <a:p>
            <a:r>
              <a:rPr lang="en-ZW" sz="3600" b="1" dirty="0"/>
              <a:t>I saw the beast, the kings of the earth, and their armies, gathered together to make war against Him who sat on the horse and against His army. </a:t>
            </a:r>
          </a:p>
          <a:p>
            <a:r>
              <a:rPr lang="en-ZW" sz="3600" b="1" dirty="0"/>
              <a:t>Then the beast was captured, and with him the false prophet who worked signs in his presence, by which he deceived those who received the mark of the beast and those who worshiped his image. </a:t>
            </a:r>
          </a:p>
          <a:p>
            <a:r>
              <a:rPr lang="en-ZW" sz="3600" b="1" dirty="0"/>
              <a:t>These two were cast alive into the lake of fire burning with brimstone. And the rest were killed with the sword which proceeded from the mouth of Him who sat on the horse. And all the birds were filled with their flesh (vss. 19-21).</a:t>
            </a:r>
          </a:p>
          <a:p>
            <a:endParaRPr lang="en-US" dirty="0"/>
          </a:p>
        </p:txBody>
      </p:sp>
    </p:spTree>
    <p:extLst>
      <p:ext uri="{BB962C8B-B14F-4D97-AF65-F5344CB8AC3E}">
        <p14:creationId xmlns:p14="http://schemas.microsoft.com/office/powerpoint/2010/main" val="387216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D53-97A7-814C-9F13-91D516458694}"/>
              </a:ext>
            </a:extLst>
          </p:cNvPr>
          <p:cNvSpPr>
            <a:spLocks noGrp="1"/>
          </p:cNvSpPr>
          <p:nvPr>
            <p:ph type="title"/>
          </p:nvPr>
        </p:nvSpPr>
        <p:spPr>
          <a:xfrm>
            <a:off x="0" y="1"/>
            <a:ext cx="12192000" cy="629392"/>
          </a:xfrm>
        </p:spPr>
        <p:txBody>
          <a:bodyPr>
            <a:normAutofit fontScale="90000"/>
          </a:bodyPr>
          <a:lstStyle/>
          <a:p>
            <a:r>
              <a:rPr lang="en-ZW" dirty="0"/>
              <a:t>The Destruction of Sinners at Christ's Coming</a:t>
            </a:r>
            <a:endParaRPr lang="en-US" dirty="0"/>
          </a:p>
        </p:txBody>
      </p:sp>
      <p:sp>
        <p:nvSpPr>
          <p:cNvPr id="3" name="Content Placeholder 2">
            <a:extLst>
              <a:ext uri="{FF2B5EF4-FFF2-40B4-BE49-F238E27FC236}">
                <a16:creationId xmlns:a16="http://schemas.microsoft.com/office/drawing/2014/main" id="{0164225D-B352-8B4E-8553-73404B0D5678}"/>
              </a:ext>
            </a:extLst>
          </p:cNvPr>
          <p:cNvSpPr>
            <a:spLocks noGrp="1"/>
          </p:cNvSpPr>
          <p:nvPr>
            <p:ph idx="1"/>
          </p:nvPr>
        </p:nvSpPr>
        <p:spPr>
          <a:xfrm>
            <a:off x="0" y="629392"/>
            <a:ext cx="12192000" cy="6228607"/>
          </a:xfrm>
        </p:spPr>
        <p:txBody>
          <a:bodyPr>
            <a:normAutofit fontScale="92500" lnSpcReduction="10000"/>
          </a:bodyPr>
          <a:lstStyle/>
          <a:p>
            <a:r>
              <a:rPr lang="en-ZW" sz="4000" b="1" dirty="0"/>
              <a:t>brimstone. And the rest were killed with the sword which proceeded from the mouth of Him who sat on the horse. And all the birds were filled with their flesh (vss. 19-21).</a:t>
            </a:r>
          </a:p>
          <a:p>
            <a:r>
              <a:rPr lang="en-ZW" sz="4000" b="1" dirty="0"/>
              <a:t>In this final battle between good and evil, the beast, the kings of the earth, and their armies are fighting against Jesus who sits on the white horse and His armies (vs. 19). </a:t>
            </a:r>
          </a:p>
          <a:p>
            <a:r>
              <a:rPr lang="en-ZW" sz="4000" b="1" dirty="0"/>
              <a:t>Notice in vss. 20, 21 the full and complete destruction of those who’ve joined the political and religious regimes which oppose God and His truth. The beast and the false prophet are captured and thrown into the lake of fire; the rest of their supporters are killed with the sword.</a:t>
            </a:r>
          </a:p>
          <a:p>
            <a:pPr marL="0" indent="0">
              <a:buNone/>
            </a:pPr>
            <a:endParaRPr lang="en-US" dirty="0"/>
          </a:p>
        </p:txBody>
      </p:sp>
    </p:spTree>
    <p:extLst>
      <p:ext uri="{BB962C8B-B14F-4D97-AF65-F5344CB8AC3E}">
        <p14:creationId xmlns:p14="http://schemas.microsoft.com/office/powerpoint/2010/main" val="3068242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D53-97A7-814C-9F13-91D516458694}"/>
              </a:ext>
            </a:extLst>
          </p:cNvPr>
          <p:cNvSpPr>
            <a:spLocks noGrp="1"/>
          </p:cNvSpPr>
          <p:nvPr>
            <p:ph type="title"/>
          </p:nvPr>
        </p:nvSpPr>
        <p:spPr>
          <a:xfrm>
            <a:off x="0" y="1"/>
            <a:ext cx="12192000" cy="629392"/>
          </a:xfrm>
        </p:spPr>
        <p:txBody>
          <a:bodyPr>
            <a:normAutofit fontScale="90000"/>
          </a:bodyPr>
          <a:lstStyle/>
          <a:p>
            <a:r>
              <a:rPr lang="en-ZW" dirty="0"/>
              <a:t>The Destruction of Sinners at Christ's Coming</a:t>
            </a:r>
            <a:endParaRPr lang="en-US" dirty="0"/>
          </a:p>
        </p:txBody>
      </p:sp>
      <p:sp>
        <p:nvSpPr>
          <p:cNvPr id="3" name="Content Placeholder 2">
            <a:extLst>
              <a:ext uri="{FF2B5EF4-FFF2-40B4-BE49-F238E27FC236}">
                <a16:creationId xmlns:a16="http://schemas.microsoft.com/office/drawing/2014/main" id="{0164225D-B352-8B4E-8553-73404B0D5678}"/>
              </a:ext>
            </a:extLst>
          </p:cNvPr>
          <p:cNvSpPr>
            <a:spLocks noGrp="1"/>
          </p:cNvSpPr>
          <p:nvPr>
            <p:ph idx="1"/>
          </p:nvPr>
        </p:nvSpPr>
        <p:spPr>
          <a:xfrm>
            <a:off x="0" y="629392"/>
            <a:ext cx="12192000" cy="6228607"/>
          </a:xfrm>
        </p:spPr>
        <p:txBody>
          <a:bodyPr>
            <a:noAutofit/>
          </a:bodyPr>
          <a:lstStyle/>
          <a:p>
            <a:r>
              <a:rPr lang="en-ZW" sz="4400" b="1" dirty="0"/>
              <a:t>They were all cast into the “lake of fire” or killed by the “sword of God” (His Word). NONE are left alive. </a:t>
            </a:r>
          </a:p>
          <a:p>
            <a:r>
              <a:rPr lang="en-ZW" sz="4400" b="1" dirty="0"/>
              <a:t>There is complete annihilation of sinners—not by God’s choice, but by their choice.</a:t>
            </a:r>
          </a:p>
          <a:p>
            <a:r>
              <a:rPr lang="en-ZW" sz="4400" b="1" dirty="0"/>
              <a:t>Jesus did not want this to happen. The Bible calls Him the “Prince of Peace” (Isaiah 9:6). </a:t>
            </a:r>
          </a:p>
          <a:p>
            <a:r>
              <a:rPr lang="en-ZW" sz="4400" b="1" dirty="0"/>
              <a:t>He does not like war. He did not start this battle; Satan did, thousands of years before in heaven.</a:t>
            </a:r>
          </a:p>
        </p:txBody>
      </p:sp>
    </p:spTree>
    <p:extLst>
      <p:ext uri="{BB962C8B-B14F-4D97-AF65-F5344CB8AC3E}">
        <p14:creationId xmlns:p14="http://schemas.microsoft.com/office/powerpoint/2010/main" val="414380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D53-97A7-814C-9F13-91D516458694}"/>
              </a:ext>
            </a:extLst>
          </p:cNvPr>
          <p:cNvSpPr>
            <a:spLocks noGrp="1"/>
          </p:cNvSpPr>
          <p:nvPr>
            <p:ph type="title"/>
          </p:nvPr>
        </p:nvSpPr>
        <p:spPr>
          <a:xfrm>
            <a:off x="0" y="1"/>
            <a:ext cx="12192000" cy="629392"/>
          </a:xfrm>
        </p:spPr>
        <p:txBody>
          <a:bodyPr>
            <a:normAutofit fontScale="90000"/>
          </a:bodyPr>
          <a:lstStyle/>
          <a:p>
            <a:r>
              <a:rPr lang="en-ZW" dirty="0"/>
              <a:t>The Destruction of Sinners at Christ's Coming</a:t>
            </a:r>
            <a:endParaRPr lang="en-US" dirty="0"/>
          </a:p>
        </p:txBody>
      </p:sp>
      <p:sp>
        <p:nvSpPr>
          <p:cNvPr id="3" name="Content Placeholder 2">
            <a:extLst>
              <a:ext uri="{FF2B5EF4-FFF2-40B4-BE49-F238E27FC236}">
                <a16:creationId xmlns:a16="http://schemas.microsoft.com/office/drawing/2014/main" id="{0164225D-B352-8B4E-8553-73404B0D5678}"/>
              </a:ext>
            </a:extLst>
          </p:cNvPr>
          <p:cNvSpPr>
            <a:spLocks noGrp="1"/>
          </p:cNvSpPr>
          <p:nvPr>
            <p:ph idx="1"/>
          </p:nvPr>
        </p:nvSpPr>
        <p:spPr>
          <a:xfrm>
            <a:off x="0" y="629392"/>
            <a:ext cx="12192000" cy="6228607"/>
          </a:xfrm>
        </p:spPr>
        <p:txBody>
          <a:bodyPr>
            <a:normAutofit lnSpcReduction="10000"/>
          </a:bodyPr>
          <a:lstStyle/>
          <a:p>
            <a:r>
              <a:rPr lang="en-ZW" dirty="0"/>
              <a:t> </a:t>
            </a:r>
            <a:r>
              <a:rPr lang="en-ZW" sz="4000" b="1" dirty="0"/>
              <a:t>For thousands of years Jesus has been patient. He has grieved deeply over starving families, raped women, abused children, the butchery of war, bodies racked with disease and pain. </a:t>
            </a:r>
          </a:p>
          <a:p>
            <a:r>
              <a:rPr lang="en-ZW" sz="4000" b="1" dirty="0"/>
              <a:t>Sin has been allowed to run its natural course so that we humans and the heavenly creation could observe how dreadful sin really is. </a:t>
            </a:r>
          </a:p>
          <a:p>
            <a:r>
              <a:rPr lang="en-ZW" sz="4000" b="1" dirty="0"/>
              <a:t>We will never want it to surface again for eternity. Every created being will understand sin for what it really is. </a:t>
            </a:r>
          </a:p>
          <a:p>
            <a:r>
              <a:rPr lang="en-ZW" sz="4000" b="1" dirty="0"/>
              <a:t>The issues in the great controversy will be clear.</a:t>
            </a:r>
          </a:p>
          <a:p>
            <a:endParaRPr lang="en-US" dirty="0"/>
          </a:p>
        </p:txBody>
      </p:sp>
    </p:spTree>
    <p:extLst>
      <p:ext uri="{BB962C8B-B14F-4D97-AF65-F5344CB8AC3E}">
        <p14:creationId xmlns:p14="http://schemas.microsoft.com/office/powerpoint/2010/main" val="128320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D53-97A7-814C-9F13-91D516458694}"/>
              </a:ext>
            </a:extLst>
          </p:cNvPr>
          <p:cNvSpPr>
            <a:spLocks noGrp="1"/>
          </p:cNvSpPr>
          <p:nvPr>
            <p:ph type="title"/>
          </p:nvPr>
        </p:nvSpPr>
        <p:spPr>
          <a:xfrm>
            <a:off x="0" y="1"/>
            <a:ext cx="12192000" cy="629392"/>
          </a:xfrm>
        </p:spPr>
        <p:txBody>
          <a:bodyPr>
            <a:normAutofit fontScale="90000"/>
          </a:bodyPr>
          <a:lstStyle/>
          <a:p>
            <a:r>
              <a:rPr lang="en-ZW" dirty="0"/>
              <a:t>The Destruction of Sinners at Christ's Coming</a:t>
            </a:r>
            <a:endParaRPr lang="en-US" dirty="0"/>
          </a:p>
        </p:txBody>
      </p:sp>
      <p:sp>
        <p:nvSpPr>
          <p:cNvPr id="3" name="Content Placeholder 2">
            <a:extLst>
              <a:ext uri="{FF2B5EF4-FFF2-40B4-BE49-F238E27FC236}">
                <a16:creationId xmlns:a16="http://schemas.microsoft.com/office/drawing/2014/main" id="{0164225D-B352-8B4E-8553-73404B0D5678}"/>
              </a:ext>
            </a:extLst>
          </p:cNvPr>
          <p:cNvSpPr>
            <a:spLocks noGrp="1"/>
          </p:cNvSpPr>
          <p:nvPr>
            <p:ph idx="1"/>
          </p:nvPr>
        </p:nvSpPr>
        <p:spPr>
          <a:xfrm>
            <a:off x="0" y="629392"/>
            <a:ext cx="12192000" cy="6228607"/>
          </a:xfrm>
        </p:spPr>
        <p:txBody>
          <a:bodyPr>
            <a:normAutofit lnSpcReduction="10000"/>
          </a:bodyPr>
          <a:lstStyle/>
          <a:p>
            <a:r>
              <a:rPr lang="en-ZW" sz="3600" b="1" dirty="0"/>
              <a:t>For thousands of years, God has been working to draw human beings to Himself. He came into this world to be born as a man, to live a perfect life, to die sacrificially on the cross in order to save us. </a:t>
            </a:r>
          </a:p>
          <a:p>
            <a:r>
              <a:rPr lang="en-ZW" sz="3600" b="1" dirty="0"/>
              <a:t>He demonstrated clearly what God’s character is really like. But in spite of all this, many people still turn their backs on God’s offer of salvation. </a:t>
            </a:r>
          </a:p>
          <a:p>
            <a:r>
              <a:rPr lang="en-ZW" sz="3600" b="1" dirty="0"/>
              <a:t>In His mercy, Jesus says it is time to end the pain and suffering of sin. Jesus has been consistently loving and kind, “not willing for any to perish” (2 Peter 3:9). </a:t>
            </a:r>
          </a:p>
          <a:p>
            <a:r>
              <a:rPr lang="en-ZW" sz="3600" b="1" dirty="0"/>
              <a:t>But the time to make all things right has come. </a:t>
            </a:r>
          </a:p>
          <a:p>
            <a:r>
              <a:rPr lang="en-ZW" sz="3600" b="1" dirty="0"/>
              <a:t>Mercy and justice must be meted out.</a:t>
            </a:r>
          </a:p>
          <a:p>
            <a:endParaRPr lang="en-US" dirty="0"/>
          </a:p>
        </p:txBody>
      </p:sp>
    </p:spTree>
    <p:extLst>
      <p:ext uri="{BB962C8B-B14F-4D97-AF65-F5344CB8AC3E}">
        <p14:creationId xmlns:p14="http://schemas.microsoft.com/office/powerpoint/2010/main" val="408970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D53-97A7-814C-9F13-91D516458694}"/>
              </a:ext>
            </a:extLst>
          </p:cNvPr>
          <p:cNvSpPr>
            <a:spLocks noGrp="1"/>
          </p:cNvSpPr>
          <p:nvPr>
            <p:ph type="title"/>
          </p:nvPr>
        </p:nvSpPr>
        <p:spPr>
          <a:xfrm>
            <a:off x="0" y="1"/>
            <a:ext cx="12192000" cy="629392"/>
          </a:xfrm>
        </p:spPr>
        <p:txBody>
          <a:bodyPr>
            <a:normAutofit fontScale="90000"/>
          </a:bodyPr>
          <a:lstStyle/>
          <a:p>
            <a:r>
              <a:rPr lang="en-ZW" dirty="0"/>
              <a:t>The Destruction of Sinners at Christ's Coming</a:t>
            </a:r>
            <a:endParaRPr lang="en-US" dirty="0"/>
          </a:p>
        </p:txBody>
      </p:sp>
      <p:sp>
        <p:nvSpPr>
          <p:cNvPr id="3" name="Content Placeholder 2">
            <a:extLst>
              <a:ext uri="{FF2B5EF4-FFF2-40B4-BE49-F238E27FC236}">
                <a16:creationId xmlns:a16="http://schemas.microsoft.com/office/drawing/2014/main" id="{0164225D-B352-8B4E-8553-73404B0D5678}"/>
              </a:ext>
            </a:extLst>
          </p:cNvPr>
          <p:cNvSpPr>
            <a:spLocks noGrp="1"/>
          </p:cNvSpPr>
          <p:nvPr>
            <p:ph idx="1"/>
          </p:nvPr>
        </p:nvSpPr>
        <p:spPr>
          <a:xfrm>
            <a:off x="0" y="629392"/>
            <a:ext cx="12192000" cy="6228607"/>
          </a:xfrm>
        </p:spPr>
        <p:txBody>
          <a:bodyPr>
            <a:normAutofit/>
          </a:bodyPr>
          <a:lstStyle/>
          <a:p>
            <a:r>
              <a:rPr lang="en-ZW" dirty="0"/>
              <a:t> </a:t>
            </a:r>
            <a:r>
              <a:rPr lang="en-ZW" sz="3600" b="1" dirty="0"/>
              <a:t>The time period in the Bible that describes how sin will end on this earth is a one-thousand-year period called the millennium. Interestingly enough, despite its wide use, the word “millennium” is not found in the Bible. </a:t>
            </a:r>
          </a:p>
          <a:p>
            <a:r>
              <a:rPr lang="en-ZW" sz="3600" b="1" dirty="0"/>
              <a:t>The word “millennium” is adapted from ancient Latin translations of the Bible. It is formed from two Latin words: “</a:t>
            </a:r>
            <a:r>
              <a:rPr lang="en-ZW" sz="3600" b="1" dirty="0" err="1"/>
              <a:t>mille</a:t>
            </a:r>
            <a:r>
              <a:rPr lang="en-ZW" sz="3600" b="1" dirty="0"/>
              <a:t>,” which means “a thousand,” and “annum,” which means “year.” Revelation 20 will help us to understand what takes place during these 1000 years.</a:t>
            </a:r>
          </a:p>
          <a:p>
            <a:r>
              <a:rPr lang="en-ZW" sz="3600" b="1" cap="all" dirty="0"/>
              <a:t>THOUGHT QUESTION: </a:t>
            </a:r>
            <a:r>
              <a:rPr lang="en-ZW" sz="3600" b="1" dirty="0"/>
              <a:t>Jesus is the "Prince of Peace." He did not start controversy and war; Satan did. (False or True)</a:t>
            </a:r>
          </a:p>
          <a:p>
            <a:endParaRPr lang="en-US" dirty="0"/>
          </a:p>
        </p:txBody>
      </p:sp>
    </p:spTree>
    <p:extLst>
      <p:ext uri="{BB962C8B-B14F-4D97-AF65-F5344CB8AC3E}">
        <p14:creationId xmlns:p14="http://schemas.microsoft.com/office/powerpoint/2010/main" val="267927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0F12-5A15-6B4C-BC33-08410EC8AAB9}"/>
              </a:ext>
            </a:extLst>
          </p:cNvPr>
          <p:cNvSpPr>
            <a:spLocks noGrp="1"/>
          </p:cNvSpPr>
          <p:nvPr>
            <p:ph type="title"/>
          </p:nvPr>
        </p:nvSpPr>
        <p:spPr>
          <a:xfrm>
            <a:off x="0" y="1"/>
            <a:ext cx="12192000" cy="676894"/>
          </a:xfrm>
        </p:spPr>
        <p:txBody>
          <a:bodyPr>
            <a:normAutofit fontScale="90000"/>
          </a:bodyPr>
          <a:lstStyle/>
          <a:p>
            <a:r>
              <a:rPr lang="en-ZW" dirty="0"/>
              <a:t>The Millennium</a:t>
            </a:r>
            <a:endParaRPr lang="en-US" dirty="0"/>
          </a:p>
        </p:txBody>
      </p:sp>
      <p:sp>
        <p:nvSpPr>
          <p:cNvPr id="3" name="Content Placeholder 2">
            <a:extLst>
              <a:ext uri="{FF2B5EF4-FFF2-40B4-BE49-F238E27FC236}">
                <a16:creationId xmlns:a16="http://schemas.microsoft.com/office/drawing/2014/main" id="{2A2798EE-EE2A-0147-BAD3-333E34638EA6}"/>
              </a:ext>
            </a:extLst>
          </p:cNvPr>
          <p:cNvSpPr>
            <a:spLocks noGrp="1"/>
          </p:cNvSpPr>
          <p:nvPr>
            <p:ph idx="1"/>
          </p:nvPr>
        </p:nvSpPr>
        <p:spPr>
          <a:xfrm>
            <a:off x="0" y="676894"/>
            <a:ext cx="12192000" cy="6181105"/>
          </a:xfrm>
        </p:spPr>
        <p:txBody>
          <a:bodyPr>
            <a:normAutofit fontScale="92500" lnSpcReduction="20000"/>
          </a:bodyPr>
          <a:lstStyle/>
          <a:p>
            <a:r>
              <a:rPr lang="en-ZW" b="1" cap="all" dirty="0"/>
              <a:t>READ REVELATION 20:1-15.</a:t>
            </a:r>
            <a:endParaRPr lang="en-ZW" dirty="0"/>
          </a:p>
          <a:p>
            <a:r>
              <a:rPr lang="en-ZW" sz="3600" b="1" dirty="0"/>
              <a:t>As previously mentioned, Revelation 20 </a:t>
            </a:r>
            <a:r>
              <a:rPr lang="en-ZW" sz="3600" b="1" dirty="0" err="1"/>
              <a:t>centers</a:t>
            </a:r>
            <a:r>
              <a:rPr lang="en-ZW" sz="3600" b="1" dirty="0"/>
              <a:t> on a thousand-year period that follows the second coming of Jesus. </a:t>
            </a:r>
          </a:p>
          <a:p>
            <a:r>
              <a:rPr lang="en-ZW" sz="3600" b="1" dirty="0"/>
              <a:t>The events surrounding this thousand-year period mark the final act in the conflict between God and Satan that has been taking place since sin entered the universe (we studied about this in earlier lessons in this series). </a:t>
            </a:r>
          </a:p>
          <a:p>
            <a:r>
              <a:rPr lang="en-ZW" sz="3600" b="1" dirty="0"/>
              <a:t>The drama reaches its climax at the end of the thousand years when our sinful world is cleansed forever from sin.</a:t>
            </a:r>
          </a:p>
          <a:p>
            <a:r>
              <a:rPr lang="en-ZW" sz="3600" b="1" dirty="0"/>
              <a:t>To assist in understanding what we are going to study in the next few verses, the following list summarizes the events that take place during the millennium. </a:t>
            </a:r>
          </a:p>
          <a:p>
            <a:r>
              <a:rPr lang="en-ZW" sz="3600" b="1" dirty="0"/>
              <a:t>The sections that follow this summary will give the details and supporting Bible texts.</a:t>
            </a:r>
          </a:p>
          <a:p>
            <a:endParaRPr lang="en-US" dirty="0"/>
          </a:p>
        </p:txBody>
      </p:sp>
    </p:spTree>
    <p:extLst>
      <p:ext uri="{BB962C8B-B14F-4D97-AF65-F5344CB8AC3E}">
        <p14:creationId xmlns:p14="http://schemas.microsoft.com/office/powerpoint/2010/main" val="21447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0F12-5A15-6B4C-BC33-08410EC8AAB9}"/>
              </a:ext>
            </a:extLst>
          </p:cNvPr>
          <p:cNvSpPr>
            <a:spLocks noGrp="1"/>
          </p:cNvSpPr>
          <p:nvPr>
            <p:ph type="title"/>
          </p:nvPr>
        </p:nvSpPr>
        <p:spPr>
          <a:xfrm>
            <a:off x="0" y="1"/>
            <a:ext cx="12192000" cy="676894"/>
          </a:xfrm>
        </p:spPr>
        <p:txBody>
          <a:bodyPr>
            <a:normAutofit fontScale="90000"/>
          </a:bodyPr>
          <a:lstStyle/>
          <a:p>
            <a:r>
              <a:rPr lang="en-ZW" dirty="0"/>
              <a:t>The Millennium</a:t>
            </a:r>
            <a:endParaRPr lang="en-US" dirty="0"/>
          </a:p>
        </p:txBody>
      </p:sp>
      <p:sp>
        <p:nvSpPr>
          <p:cNvPr id="3" name="Content Placeholder 2">
            <a:extLst>
              <a:ext uri="{FF2B5EF4-FFF2-40B4-BE49-F238E27FC236}">
                <a16:creationId xmlns:a16="http://schemas.microsoft.com/office/drawing/2014/main" id="{2A2798EE-EE2A-0147-BAD3-333E34638EA6}"/>
              </a:ext>
            </a:extLst>
          </p:cNvPr>
          <p:cNvSpPr>
            <a:spLocks noGrp="1"/>
          </p:cNvSpPr>
          <p:nvPr>
            <p:ph idx="1"/>
          </p:nvPr>
        </p:nvSpPr>
        <p:spPr>
          <a:xfrm>
            <a:off x="0" y="676894"/>
            <a:ext cx="12192000" cy="6181105"/>
          </a:xfrm>
        </p:spPr>
        <p:txBody>
          <a:bodyPr>
            <a:normAutofit/>
          </a:bodyPr>
          <a:lstStyle/>
          <a:p>
            <a:r>
              <a:rPr lang="en-ZW" b="1" cap="all" dirty="0"/>
              <a:t>BEGINNING EVENTS OF THE THOUSAND YEARS</a:t>
            </a:r>
            <a:endParaRPr lang="en-ZW" dirty="0"/>
          </a:p>
          <a:p>
            <a:r>
              <a:rPr lang="en-ZW" sz="4400" b="1" dirty="0"/>
              <a:t>Jesus returns to this earth.</a:t>
            </a:r>
          </a:p>
          <a:p>
            <a:r>
              <a:rPr lang="en-ZW" sz="4400" b="1" dirty="0"/>
              <a:t>Righteous dead are resurrected.</a:t>
            </a:r>
          </a:p>
          <a:p>
            <a:r>
              <a:rPr lang="en-ZW" sz="4400" b="1" dirty="0"/>
              <a:t>Living righteous taken to heaven.</a:t>
            </a:r>
          </a:p>
          <a:p>
            <a:r>
              <a:rPr lang="en-ZW" sz="4400" b="1" dirty="0"/>
              <a:t>Bodies of righteous changed.</a:t>
            </a:r>
          </a:p>
          <a:p>
            <a:r>
              <a:rPr lang="en-ZW" sz="4400" b="1" dirty="0"/>
              <a:t>Living wicked killed.</a:t>
            </a:r>
          </a:p>
          <a:p>
            <a:r>
              <a:rPr lang="en-ZW" sz="4400" b="1" dirty="0"/>
              <a:t>Wicked who have died remain in their graves.</a:t>
            </a:r>
          </a:p>
          <a:p>
            <a:r>
              <a:rPr lang="en-ZW" sz="4400" b="1" dirty="0"/>
              <a:t>Satan bound on the earth.</a:t>
            </a:r>
          </a:p>
          <a:p>
            <a:endParaRPr lang="en-US" dirty="0"/>
          </a:p>
        </p:txBody>
      </p:sp>
    </p:spTree>
    <p:extLst>
      <p:ext uri="{BB962C8B-B14F-4D97-AF65-F5344CB8AC3E}">
        <p14:creationId xmlns:p14="http://schemas.microsoft.com/office/powerpoint/2010/main" val="7125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0F12-5A15-6B4C-BC33-08410EC8AAB9}"/>
              </a:ext>
            </a:extLst>
          </p:cNvPr>
          <p:cNvSpPr>
            <a:spLocks noGrp="1"/>
          </p:cNvSpPr>
          <p:nvPr>
            <p:ph type="title"/>
          </p:nvPr>
        </p:nvSpPr>
        <p:spPr>
          <a:xfrm>
            <a:off x="0" y="1"/>
            <a:ext cx="12192000" cy="676894"/>
          </a:xfrm>
        </p:spPr>
        <p:txBody>
          <a:bodyPr>
            <a:normAutofit fontScale="90000"/>
          </a:bodyPr>
          <a:lstStyle/>
          <a:p>
            <a:r>
              <a:rPr lang="en-ZW" dirty="0"/>
              <a:t>The Millennium</a:t>
            </a:r>
            <a:endParaRPr lang="en-US" dirty="0"/>
          </a:p>
        </p:txBody>
      </p:sp>
      <p:sp>
        <p:nvSpPr>
          <p:cNvPr id="3" name="Content Placeholder 2">
            <a:extLst>
              <a:ext uri="{FF2B5EF4-FFF2-40B4-BE49-F238E27FC236}">
                <a16:creationId xmlns:a16="http://schemas.microsoft.com/office/drawing/2014/main" id="{2A2798EE-EE2A-0147-BAD3-333E34638EA6}"/>
              </a:ext>
            </a:extLst>
          </p:cNvPr>
          <p:cNvSpPr>
            <a:spLocks noGrp="1"/>
          </p:cNvSpPr>
          <p:nvPr>
            <p:ph idx="1"/>
          </p:nvPr>
        </p:nvSpPr>
        <p:spPr>
          <a:xfrm>
            <a:off x="0" y="676894"/>
            <a:ext cx="12192000" cy="6181105"/>
          </a:xfrm>
        </p:spPr>
        <p:txBody>
          <a:bodyPr>
            <a:normAutofit/>
          </a:bodyPr>
          <a:lstStyle/>
          <a:p>
            <a:r>
              <a:rPr lang="en-ZW" b="1" cap="all" dirty="0"/>
              <a:t>EVENTS DURING THE THOUSAND YEARS</a:t>
            </a:r>
            <a:endParaRPr lang="en-ZW" dirty="0"/>
          </a:p>
          <a:p>
            <a:r>
              <a:rPr lang="en-ZW" sz="5400" b="1" dirty="0"/>
              <a:t>Earth desolate—a “bottomless pit.”</a:t>
            </a:r>
          </a:p>
          <a:p>
            <a:r>
              <a:rPr lang="en-ZW" sz="5400" b="1" dirty="0"/>
              <a:t>Wicked are all dead.</a:t>
            </a:r>
          </a:p>
          <a:p>
            <a:r>
              <a:rPr lang="en-ZW" sz="5400" b="1" dirty="0"/>
              <a:t>Satan confined to the earth.</a:t>
            </a:r>
          </a:p>
          <a:p>
            <a:r>
              <a:rPr lang="en-ZW" sz="5400" b="1" dirty="0"/>
              <a:t>Righteous are in heaven with God.</a:t>
            </a:r>
          </a:p>
          <a:p>
            <a:r>
              <a:rPr lang="en-ZW" sz="5400" b="1" dirty="0"/>
              <a:t>A judgment time is taking place in heaven.</a:t>
            </a:r>
          </a:p>
          <a:p>
            <a:endParaRPr lang="en-US" dirty="0"/>
          </a:p>
        </p:txBody>
      </p:sp>
    </p:spTree>
    <p:extLst>
      <p:ext uri="{BB962C8B-B14F-4D97-AF65-F5344CB8AC3E}">
        <p14:creationId xmlns:p14="http://schemas.microsoft.com/office/powerpoint/2010/main" val="68389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0F12-5A15-6B4C-BC33-08410EC8AAB9}"/>
              </a:ext>
            </a:extLst>
          </p:cNvPr>
          <p:cNvSpPr>
            <a:spLocks noGrp="1"/>
          </p:cNvSpPr>
          <p:nvPr>
            <p:ph type="title"/>
          </p:nvPr>
        </p:nvSpPr>
        <p:spPr>
          <a:xfrm>
            <a:off x="0" y="0"/>
            <a:ext cx="12192000" cy="617517"/>
          </a:xfrm>
        </p:spPr>
        <p:txBody>
          <a:bodyPr>
            <a:normAutofit fontScale="90000"/>
          </a:bodyPr>
          <a:lstStyle/>
          <a:p>
            <a:r>
              <a:rPr lang="en-ZW" dirty="0"/>
              <a:t>The Millennium</a:t>
            </a:r>
            <a:endParaRPr lang="en-US" dirty="0"/>
          </a:p>
        </p:txBody>
      </p:sp>
      <p:sp>
        <p:nvSpPr>
          <p:cNvPr id="3" name="Content Placeholder 2">
            <a:extLst>
              <a:ext uri="{FF2B5EF4-FFF2-40B4-BE49-F238E27FC236}">
                <a16:creationId xmlns:a16="http://schemas.microsoft.com/office/drawing/2014/main" id="{2A2798EE-EE2A-0147-BAD3-333E34638EA6}"/>
              </a:ext>
            </a:extLst>
          </p:cNvPr>
          <p:cNvSpPr>
            <a:spLocks noGrp="1"/>
          </p:cNvSpPr>
          <p:nvPr>
            <p:ph idx="1"/>
          </p:nvPr>
        </p:nvSpPr>
        <p:spPr>
          <a:xfrm>
            <a:off x="0" y="617516"/>
            <a:ext cx="12192000" cy="6240483"/>
          </a:xfrm>
        </p:spPr>
        <p:txBody>
          <a:bodyPr>
            <a:normAutofit/>
          </a:bodyPr>
          <a:lstStyle/>
          <a:p>
            <a:r>
              <a:rPr lang="en-ZW" b="1" cap="all" dirty="0"/>
              <a:t>ENDING EVENTS OF THE THOUSAND YEARS</a:t>
            </a:r>
            <a:endParaRPr lang="en-ZW" dirty="0"/>
          </a:p>
          <a:p>
            <a:r>
              <a:rPr lang="en-ZW" b="1" dirty="0"/>
              <a:t>Wicked dead on the earth are resurrected.</a:t>
            </a:r>
          </a:p>
          <a:p>
            <a:r>
              <a:rPr lang="en-ZW" b="1" dirty="0"/>
              <a:t>Satan is loosed.</a:t>
            </a:r>
          </a:p>
          <a:p>
            <a:r>
              <a:rPr lang="en-ZW" b="1" dirty="0"/>
              <a:t>Satan deceives the wicked who are resurrected.</a:t>
            </a:r>
          </a:p>
          <a:p>
            <a:r>
              <a:rPr lang="en-ZW" b="1" dirty="0"/>
              <a:t>Holy City descends from heaven.</a:t>
            </a:r>
          </a:p>
          <a:p>
            <a:r>
              <a:rPr lang="en-ZW" b="1" dirty="0"/>
              <a:t>Wicked surround the Holy City.</a:t>
            </a:r>
          </a:p>
          <a:p>
            <a:r>
              <a:rPr lang="en-ZW" b="1" dirty="0"/>
              <a:t>Wicked are destroyed. </a:t>
            </a:r>
          </a:p>
          <a:p>
            <a:r>
              <a:rPr lang="en-ZW" b="1" dirty="0"/>
              <a:t>New heavens and new earth.</a:t>
            </a:r>
          </a:p>
          <a:p>
            <a:r>
              <a:rPr lang="en-ZW" b="1" dirty="0"/>
              <a:t>Revelation 20 shows us that two resurrections serve as boundaries of the thousand-year period. Keep this in mind as we look at specific texts in Revelation 20.</a:t>
            </a:r>
          </a:p>
          <a:p>
            <a:r>
              <a:rPr lang="en-ZW" b="1" cap="all" dirty="0"/>
              <a:t>THOUGHT QUESTION: </a:t>
            </a:r>
            <a:r>
              <a:rPr lang="en-ZW" b="1" dirty="0"/>
              <a:t>The “millennium” refers to a period of one million years following the second coming of Jesus. (False or True)</a:t>
            </a:r>
          </a:p>
          <a:p>
            <a:endParaRPr lang="en-US" dirty="0"/>
          </a:p>
        </p:txBody>
      </p:sp>
    </p:spTree>
    <p:extLst>
      <p:ext uri="{BB962C8B-B14F-4D97-AF65-F5344CB8AC3E}">
        <p14:creationId xmlns:p14="http://schemas.microsoft.com/office/powerpoint/2010/main" val="79275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45B7-1C59-B24A-877A-B9EC64D01C02}"/>
              </a:ext>
            </a:extLst>
          </p:cNvPr>
          <p:cNvSpPr>
            <a:spLocks noGrp="1"/>
          </p:cNvSpPr>
          <p:nvPr>
            <p:ph type="title"/>
          </p:nvPr>
        </p:nvSpPr>
        <p:spPr>
          <a:xfrm>
            <a:off x="0" y="1"/>
            <a:ext cx="12192000" cy="641268"/>
          </a:xfrm>
        </p:spPr>
        <p:txBody>
          <a:bodyPr>
            <a:normAutofit fontScale="90000"/>
          </a:bodyPr>
          <a:lstStyle/>
          <a:p>
            <a:r>
              <a:rPr lang="en-ZW" dirty="0"/>
              <a:t>Is God Fair?</a:t>
            </a:r>
            <a:endParaRPr lang="en-US" dirty="0"/>
          </a:p>
        </p:txBody>
      </p:sp>
      <p:sp>
        <p:nvSpPr>
          <p:cNvPr id="3" name="Content Placeholder 2">
            <a:extLst>
              <a:ext uri="{FF2B5EF4-FFF2-40B4-BE49-F238E27FC236}">
                <a16:creationId xmlns:a16="http://schemas.microsoft.com/office/drawing/2014/main" id="{8CF2E341-9A20-D242-A2D8-3EF662887E7A}"/>
              </a:ext>
            </a:extLst>
          </p:cNvPr>
          <p:cNvSpPr>
            <a:spLocks noGrp="1"/>
          </p:cNvSpPr>
          <p:nvPr>
            <p:ph idx="1"/>
          </p:nvPr>
        </p:nvSpPr>
        <p:spPr>
          <a:xfrm>
            <a:off x="0" y="641268"/>
            <a:ext cx="12192000" cy="6216731"/>
          </a:xfrm>
        </p:spPr>
        <p:txBody>
          <a:bodyPr>
            <a:normAutofit fontScale="92500" lnSpcReduction="10000"/>
          </a:bodyPr>
          <a:lstStyle/>
          <a:p>
            <a:r>
              <a:rPr lang="en-ZW" sz="3600" b="1" dirty="0"/>
              <a:t>Little </a:t>
            </a:r>
            <a:r>
              <a:rPr lang="en-ZW" sz="3600" b="1" dirty="0" err="1"/>
              <a:t>Stevey</a:t>
            </a:r>
            <a:r>
              <a:rPr lang="en-ZW" sz="3600" b="1" dirty="0"/>
              <a:t> couldn’t believe it when his dad told him they were going to the Astrodome. The boy had never seen a professional baseball game in person. And he was going to, what was then, the only domed stadium in the world! </a:t>
            </a:r>
            <a:r>
              <a:rPr lang="en-ZW" sz="3600" b="1" dirty="0" err="1"/>
              <a:t>Stevey’s</a:t>
            </a:r>
            <a:r>
              <a:rPr lang="en-ZW" sz="3600" b="1" dirty="0"/>
              <a:t> anticipation was so intense he could hardly stand it. </a:t>
            </a:r>
          </a:p>
          <a:p>
            <a:r>
              <a:rPr lang="en-ZW" sz="3600" b="1" dirty="0"/>
              <a:t>The week before the game dragged by so slowly. One morning </a:t>
            </a:r>
            <a:r>
              <a:rPr lang="en-ZW" sz="3600" b="1" dirty="0" err="1"/>
              <a:t>Stevey</a:t>
            </a:r>
            <a:r>
              <a:rPr lang="en-ZW" sz="3600" b="1" dirty="0"/>
              <a:t> saw his dad in the garage bent over the hood of the car. </a:t>
            </a:r>
          </a:p>
          <a:p>
            <a:r>
              <a:rPr lang="en-ZW" sz="3600" b="1" dirty="0"/>
              <a:t>This must be it! They were going! No, his dad told him, he was just making sure the station wagon was ready for the trip to Houston. The boy felt keenly disappointed. </a:t>
            </a:r>
          </a:p>
          <a:p>
            <a:r>
              <a:rPr lang="en-ZW" sz="3600" b="1" dirty="0"/>
              <a:t>The next morning he saw dad packing. This must be the day! No, his dad said again, they just had to make certain preparations to stay overnight. Disappointment again.</a:t>
            </a:r>
          </a:p>
          <a:p>
            <a:endParaRPr lang="en-US" dirty="0"/>
          </a:p>
        </p:txBody>
      </p:sp>
    </p:spTree>
    <p:extLst>
      <p:ext uri="{BB962C8B-B14F-4D97-AF65-F5344CB8AC3E}">
        <p14:creationId xmlns:p14="http://schemas.microsoft.com/office/powerpoint/2010/main" val="4159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3B27-CCEF-9146-9B62-9BCA95688786}"/>
              </a:ext>
            </a:extLst>
          </p:cNvPr>
          <p:cNvSpPr>
            <a:spLocks noGrp="1"/>
          </p:cNvSpPr>
          <p:nvPr>
            <p:ph type="title"/>
          </p:nvPr>
        </p:nvSpPr>
        <p:spPr>
          <a:xfrm>
            <a:off x="0" y="0"/>
            <a:ext cx="12192000" cy="546265"/>
          </a:xfrm>
        </p:spPr>
        <p:txBody>
          <a:bodyPr>
            <a:normAutofit fontScale="90000"/>
          </a:bodyPr>
          <a:lstStyle/>
          <a:p>
            <a:r>
              <a:rPr lang="en-ZW" dirty="0"/>
              <a:t>The Beginning of the Millennium</a:t>
            </a:r>
            <a:endParaRPr lang="en-US" dirty="0"/>
          </a:p>
        </p:txBody>
      </p:sp>
      <p:sp>
        <p:nvSpPr>
          <p:cNvPr id="3" name="Content Placeholder 2">
            <a:extLst>
              <a:ext uri="{FF2B5EF4-FFF2-40B4-BE49-F238E27FC236}">
                <a16:creationId xmlns:a16="http://schemas.microsoft.com/office/drawing/2014/main" id="{EF79AD7A-DD23-714E-B0D3-5E9D5C1E03F5}"/>
              </a:ext>
            </a:extLst>
          </p:cNvPr>
          <p:cNvSpPr>
            <a:spLocks noGrp="1"/>
          </p:cNvSpPr>
          <p:nvPr>
            <p:ph idx="1"/>
          </p:nvPr>
        </p:nvSpPr>
        <p:spPr>
          <a:xfrm>
            <a:off x="0" y="546264"/>
            <a:ext cx="12192000" cy="6311735"/>
          </a:xfrm>
        </p:spPr>
        <p:txBody>
          <a:bodyPr>
            <a:normAutofit fontScale="92500" lnSpcReduction="10000"/>
          </a:bodyPr>
          <a:lstStyle/>
          <a:p>
            <a:r>
              <a:rPr lang="en-ZW" sz="4000" b="1" dirty="0"/>
              <a:t>The second coming of Jesus takes place (Revelation 19).</a:t>
            </a:r>
          </a:p>
          <a:p>
            <a:r>
              <a:rPr lang="en-ZW" sz="4000" b="1" dirty="0"/>
              <a:t>Blessed and holy is he who has part in the first resurrection. </a:t>
            </a:r>
          </a:p>
          <a:p>
            <a:r>
              <a:rPr lang="en-ZW" sz="4000" b="1" dirty="0"/>
              <a:t>Over such the second death has no power, but they shall be priests of God and of Christ, and shall reign with Him a thousand years (Revelation 20:6).</a:t>
            </a:r>
          </a:p>
          <a:p>
            <a:r>
              <a:rPr lang="en-ZW" sz="4000" b="1" dirty="0"/>
              <a:t>Those who have accepted Jesus (the righteous dead) are resurrected and join the righteous living to meet Jesus in the sky. </a:t>
            </a:r>
          </a:p>
          <a:p>
            <a:r>
              <a:rPr lang="en-ZW" sz="4000" b="1" dirty="0"/>
              <a:t>This is the first resurrection, and it marks the beginning of the millennium.</a:t>
            </a:r>
          </a:p>
          <a:p>
            <a:r>
              <a:rPr lang="en-ZW" sz="4000" b="1" dirty="0"/>
              <a:t>We read additional information about this resurrection in 1 Thessalonians 4:16, 17: </a:t>
            </a:r>
          </a:p>
          <a:p>
            <a:endParaRPr lang="en-US" dirty="0"/>
          </a:p>
        </p:txBody>
      </p:sp>
    </p:spTree>
    <p:extLst>
      <p:ext uri="{BB962C8B-B14F-4D97-AF65-F5344CB8AC3E}">
        <p14:creationId xmlns:p14="http://schemas.microsoft.com/office/powerpoint/2010/main" val="801641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3B27-CCEF-9146-9B62-9BCA95688786}"/>
              </a:ext>
            </a:extLst>
          </p:cNvPr>
          <p:cNvSpPr>
            <a:spLocks noGrp="1"/>
          </p:cNvSpPr>
          <p:nvPr>
            <p:ph type="title"/>
          </p:nvPr>
        </p:nvSpPr>
        <p:spPr>
          <a:xfrm>
            <a:off x="0" y="0"/>
            <a:ext cx="12192000" cy="546265"/>
          </a:xfrm>
        </p:spPr>
        <p:txBody>
          <a:bodyPr>
            <a:normAutofit fontScale="90000"/>
          </a:bodyPr>
          <a:lstStyle/>
          <a:p>
            <a:r>
              <a:rPr lang="en-ZW" dirty="0"/>
              <a:t>The Beginning of the Millennium</a:t>
            </a:r>
            <a:endParaRPr lang="en-US" dirty="0"/>
          </a:p>
        </p:txBody>
      </p:sp>
      <p:sp>
        <p:nvSpPr>
          <p:cNvPr id="3" name="Content Placeholder 2">
            <a:extLst>
              <a:ext uri="{FF2B5EF4-FFF2-40B4-BE49-F238E27FC236}">
                <a16:creationId xmlns:a16="http://schemas.microsoft.com/office/drawing/2014/main" id="{EF79AD7A-DD23-714E-B0D3-5E9D5C1E03F5}"/>
              </a:ext>
            </a:extLst>
          </p:cNvPr>
          <p:cNvSpPr>
            <a:spLocks noGrp="1"/>
          </p:cNvSpPr>
          <p:nvPr>
            <p:ph idx="1"/>
          </p:nvPr>
        </p:nvSpPr>
        <p:spPr>
          <a:xfrm>
            <a:off x="0" y="546264"/>
            <a:ext cx="12192000" cy="6311735"/>
          </a:xfrm>
        </p:spPr>
        <p:txBody>
          <a:bodyPr>
            <a:normAutofit lnSpcReduction="10000"/>
          </a:bodyPr>
          <a:lstStyle/>
          <a:p>
            <a:r>
              <a:rPr lang="en-ZW" sz="3600" b="1" dirty="0"/>
              <a:t>For the Lord Himself will descend from heaven with a shout, with the voice of an archangel, and with the trumpet of God. And the dead in Christ will rise first. </a:t>
            </a:r>
          </a:p>
          <a:p>
            <a:r>
              <a:rPr lang="en-ZW" sz="3600" b="1" dirty="0"/>
              <a:t>Then we who are alive and remain shall be caught up together with them in the clouds to meet the Lord in the air. And thus we shall always be with the Lord.</a:t>
            </a:r>
          </a:p>
          <a:p>
            <a:r>
              <a:rPr lang="en-ZW" sz="3600" b="1" dirty="0"/>
              <a:t>Then the bodies of all the righteous are changed.</a:t>
            </a:r>
          </a:p>
          <a:p>
            <a:r>
              <a:rPr lang="en-ZW" sz="3600" b="1" dirty="0"/>
              <a:t>For our citizenship is in heaven, from which we also eagerly wait for the </a:t>
            </a:r>
            <a:r>
              <a:rPr lang="en-ZW" sz="3600" b="1" dirty="0" err="1"/>
              <a:t>Savior</a:t>
            </a:r>
            <a:r>
              <a:rPr lang="en-ZW" sz="3600" b="1" dirty="0"/>
              <a:t>, the Lord Jesus Christ, who will transform our lowly body that it may be conformed to His glorious body, according to the working by which He is able even to subdue all things to Himself (Philippians 3:20, 21).</a:t>
            </a:r>
          </a:p>
          <a:p>
            <a:endParaRPr lang="en-US" dirty="0"/>
          </a:p>
        </p:txBody>
      </p:sp>
    </p:spTree>
    <p:extLst>
      <p:ext uri="{BB962C8B-B14F-4D97-AF65-F5344CB8AC3E}">
        <p14:creationId xmlns:p14="http://schemas.microsoft.com/office/powerpoint/2010/main" val="71768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3B27-CCEF-9146-9B62-9BCA95688786}"/>
              </a:ext>
            </a:extLst>
          </p:cNvPr>
          <p:cNvSpPr>
            <a:spLocks noGrp="1"/>
          </p:cNvSpPr>
          <p:nvPr>
            <p:ph type="title"/>
          </p:nvPr>
        </p:nvSpPr>
        <p:spPr>
          <a:xfrm>
            <a:off x="0" y="0"/>
            <a:ext cx="12192000" cy="546265"/>
          </a:xfrm>
        </p:spPr>
        <p:txBody>
          <a:bodyPr>
            <a:normAutofit fontScale="90000"/>
          </a:bodyPr>
          <a:lstStyle/>
          <a:p>
            <a:r>
              <a:rPr lang="en-ZW" dirty="0"/>
              <a:t>The Beginning of the Millennium</a:t>
            </a:r>
            <a:endParaRPr lang="en-US" dirty="0"/>
          </a:p>
        </p:txBody>
      </p:sp>
      <p:sp>
        <p:nvSpPr>
          <p:cNvPr id="3" name="Content Placeholder 2">
            <a:extLst>
              <a:ext uri="{FF2B5EF4-FFF2-40B4-BE49-F238E27FC236}">
                <a16:creationId xmlns:a16="http://schemas.microsoft.com/office/drawing/2014/main" id="{EF79AD7A-DD23-714E-B0D3-5E9D5C1E03F5}"/>
              </a:ext>
            </a:extLst>
          </p:cNvPr>
          <p:cNvSpPr>
            <a:spLocks noGrp="1"/>
          </p:cNvSpPr>
          <p:nvPr>
            <p:ph idx="1"/>
          </p:nvPr>
        </p:nvSpPr>
        <p:spPr>
          <a:xfrm>
            <a:off x="0" y="546264"/>
            <a:ext cx="12192000" cy="6311735"/>
          </a:xfrm>
        </p:spPr>
        <p:txBody>
          <a:bodyPr>
            <a:normAutofit/>
          </a:bodyPr>
          <a:lstStyle/>
          <a:p>
            <a:r>
              <a:rPr lang="en-ZW" sz="4000" b="1" dirty="0"/>
              <a:t>At the second coming of Jesus, when the righteous are taken to heaven, all sinful human beings who are alive are destroyed. 2 Thessalonians 2:8 refers to this event:</a:t>
            </a:r>
          </a:p>
          <a:p>
            <a:r>
              <a:rPr lang="en-ZW" sz="4000" b="1" dirty="0"/>
              <a:t>And then the lawless one will be revealed, whom the Lord will consume with the breath of His mouth and destroy with the brightness of His coming.</a:t>
            </a:r>
          </a:p>
          <a:p>
            <a:r>
              <a:rPr lang="en-ZW" sz="4000" b="1" dirty="0"/>
              <a:t>The sinful dead remain in their graves. (In addition to the following texts, see Revelation 6:15-17).</a:t>
            </a:r>
          </a:p>
          <a:p>
            <a:r>
              <a:rPr lang="en-ZW" sz="4000" b="1" dirty="0"/>
              <a:t>The rest of the dead—the wicked—are raised a thousand years later. The Bible says,</a:t>
            </a:r>
          </a:p>
          <a:p>
            <a:endParaRPr lang="en-US" dirty="0"/>
          </a:p>
        </p:txBody>
      </p:sp>
    </p:spTree>
    <p:extLst>
      <p:ext uri="{BB962C8B-B14F-4D97-AF65-F5344CB8AC3E}">
        <p14:creationId xmlns:p14="http://schemas.microsoft.com/office/powerpoint/2010/main" val="207020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3B27-CCEF-9146-9B62-9BCA95688786}"/>
              </a:ext>
            </a:extLst>
          </p:cNvPr>
          <p:cNvSpPr>
            <a:spLocks noGrp="1"/>
          </p:cNvSpPr>
          <p:nvPr>
            <p:ph type="title"/>
          </p:nvPr>
        </p:nvSpPr>
        <p:spPr>
          <a:xfrm>
            <a:off x="0" y="0"/>
            <a:ext cx="12192000" cy="546265"/>
          </a:xfrm>
        </p:spPr>
        <p:txBody>
          <a:bodyPr>
            <a:normAutofit fontScale="90000"/>
          </a:bodyPr>
          <a:lstStyle/>
          <a:p>
            <a:r>
              <a:rPr lang="en-ZW" dirty="0"/>
              <a:t>The Beginning of the Millennium</a:t>
            </a:r>
            <a:endParaRPr lang="en-US" dirty="0"/>
          </a:p>
        </p:txBody>
      </p:sp>
      <p:sp>
        <p:nvSpPr>
          <p:cNvPr id="3" name="Content Placeholder 2">
            <a:extLst>
              <a:ext uri="{FF2B5EF4-FFF2-40B4-BE49-F238E27FC236}">
                <a16:creationId xmlns:a16="http://schemas.microsoft.com/office/drawing/2014/main" id="{EF79AD7A-DD23-714E-B0D3-5E9D5C1E03F5}"/>
              </a:ext>
            </a:extLst>
          </p:cNvPr>
          <p:cNvSpPr>
            <a:spLocks noGrp="1"/>
          </p:cNvSpPr>
          <p:nvPr>
            <p:ph idx="1"/>
          </p:nvPr>
        </p:nvSpPr>
        <p:spPr>
          <a:xfrm>
            <a:off x="0" y="546264"/>
            <a:ext cx="12192000" cy="6311735"/>
          </a:xfrm>
        </p:spPr>
        <p:txBody>
          <a:bodyPr>
            <a:normAutofit/>
          </a:bodyPr>
          <a:lstStyle/>
          <a:p>
            <a:r>
              <a:rPr lang="en-ZW" sz="4800" b="1" dirty="0"/>
              <a:t>But the rest of the dead did not live again until the thousand years were finished (Revelation 20:5.)</a:t>
            </a:r>
          </a:p>
          <a:p>
            <a:r>
              <a:rPr lang="en-ZW" sz="4800" b="1" cap="all" dirty="0"/>
              <a:t>THOUGHT QUESTION</a:t>
            </a:r>
          </a:p>
          <a:p>
            <a:r>
              <a:rPr lang="en-ZW" sz="4800" b="1" dirty="0"/>
              <a:t>During the millennium, all the righteous people who have ever lived are alive in heaven; all the wicked people who have ever lived are dead on earth. (False or True)</a:t>
            </a:r>
          </a:p>
          <a:p>
            <a:endParaRPr lang="en-US" dirty="0"/>
          </a:p>
        </p:txBody>
      </p:sp>
    </p:spTree>
    <p:extLst>
      <p:ext uri="{BB962C8B-B14F-4D97-AF65-F5344CB8AC3E}">
        <p14:creationId xmlns:p14="http://schemas.microsoft.com/office/powerpoint/2010/main" val="76668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9B63-8E03-2841-BEB0-97933564BF1D}"/>
              </a:ext>
            </a:extLst>
          </p:cNvPr>
          <p:cNvSpPr>
            <a:spLocks noGrp="1"/>
          </p:cNvSpPr>
          <p:nvPr>
            <p:ph type="title"/>
          </p:nvPr>
        </p:nvSpPr>
        <p:spPr>
          <a:xfrm>
            <a:off x="0" y="1"/>
            <a:ext cx="12192000" cy="558140"/>
          </a:xfrm>
        </p:spPr>
        <p:txBody>
          <a:bodyPr>
            <a:normAutofit fontScale="90000"/>
          </a:bodyPr>
          <a:lstStyle/>
          <a:p>
            <a:r>
              <a:rPr lang="en-ZW" dirty="0"/>
              <a:t>During the Millennium</a:t>
            </a:r>
            <a:endParaRPr lang="en-US" dirty="0"/>
          </a:p>
        </p:txBody>
      </p:sp>
      <p:sp>
        <p:nvSpPr>
          <p:cNvPr id="3" name="Content Placeholder 2">
            <a:extLst>
              <a:ext uri="{FF2B5EF4-FFF2-40B4-BE49-F238E27FC236}">
                <a16:creationId xmlns:a16="http://schemas.microsoft.com/office/drawing/2014/main" id="{5EE4689E-C858-2148-8744-CC57C10B6402}"/>
              </a:ext>
            </a:extLst>
          </p:cNvPr>
          <p:cNvSpPr>
            <a:spLocks noGrp="1"/>
          </p:cNvSpPr>
          <p:nvPr>
            <p:ph idx="1"/>
          </p:nvPr>
        </p:nvSpPr>
        <p:spPr>
          <a:xfrm>
            <a:off x="0" y="558140"/>
            <a:ext cx="12192000" cy="6299859"/>
          </a:xfrm>
        </p:spPr>
        <p:txBody>
          <a:bodyPr>
            <a:normAutofit fontScale="92500" lnSpcReduction="20000"/>
          </a:bodyPr>
          <a:lstStyle/>
          <a:p>
            <a:r>
              <a:rPr lang="en-ZW" dirty="0"/>
              <a:t>Satan is bound on the earth; he cannot leave this planet.</a:t>
            </a:r>
          </a:p>
          <a:p>
            <a:r>
              <a:rPr lang="en-ZW" b="1" cap="all" dirty="0"/>
              <a:t>READ VERSES 1-3:</a:t>
            </a:r>
            <a:endParaRPr lang="en-ZW" dirty="0"/>
          </a:p>
          <a:p>
            <a:r>
              <a:rPr lang="en-ZW" sz="4400" b="1" dirty="0"/>
              <a:t>Then I saw an angel coming down from heaven, having the key to the bottomless pit and a great chain in his hand. </a:t>
            </a:r>
          </a:p>
          <a:p>
            <a:r>
              <a:rPr lang="en-ZW" sz="4400" b="1" dirty="0"/>
              <a:t>He laid hold of the dragon, that serpent of old, who is the Devil and Satan, and bound him for a thousand years; and he cast him into the bottomless pit, and shut him up, and set a seal on him, so that he should deceive the nations no more till the thousand years were finished. </a:t>
            </a:r>
          </a:p>
          <a:p>
            <a:r>
              <a:rPr lang="en-ZW" sz="4400" b="1" dirty="0"/>
              <a:t>But after these things he must be released for a little while.</a:t>
            </a:r>
          </a:p>
          <a:p>
            <a:endParaRPr lang="en-US" dirty="0"/>
          </a:p>
        </p:txBody>
      </p:sp>
    </p:spTree>
    <p:extLst>
      <p:ext uri="{BB962C8B-B14F-4D97-AF65-F5344CB8AC3E}">
        <p14:creationId xmlns:p14="http://schemas.microsoft.com/office/powerpoint/2010/main" val="379056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9B63-8E03-2841-BEB0-97933564BF1D}"/>
              </a:ext>
            </a:extLst>
          </p:cNvPr>
          <p:cNvSpPr>
            <a:spLocks noGrp="1"/>
          </p:cNvSpPr>
          <p:nvPr>
            <p:ph type="title"/>
          </p:nvPr>
        </p:nvSpPr>
        <p:spPr>
          <a:xfrm>
            <a:off x="0" y="1"/>
            <a:ext cx="12192000" cy="558140"/>
          </a:xfrm>
        </p:spPr>
        <p:txBody>
          <a:bodyPr>
            <a:normAutofit fontScale="90000"/>
          </a:bodyPr>
          <a:lstStyle/>
          <a:p>
            <a:r>
              <a:rPr lang="en-ZW" dirty="0"/>
              <a:t>During the Millennium</a:t>
            </a:r>
            <a:endParaRPr lang="en-US" dirty="0"/>
          </a:p>
        </p:txBody>
      </p:sp>
      <p:sp>
        <p:nvSpPr>
          <p:cNvPr id="3" name="Content Placeholder 2">
            <a:extLst>
              <a:ext uri="{FF2B5EF4-FFF2-40B4-BE49-F238E27FC236}">
                <a16:creationId xmlns:a16="http://schemas.microsoft.com/office/drawing/2014/main" id="{5EE4689E-C858-2148-8744-CC57C10B6402}"/>
              </a:ext>
            </a:extLst>
          </p:cNvPr>
          <p:cNvSpPr>
            <a:spLocks noGrp="1"/>
          </p:cNvSpPr>
          <p:nvPr>
            <p:ph idx="1"/>
          </p:nvPr>
        </p:nvSpPr>
        <p:spPr>
          <a:xfrm>
            <a:off x="0" y="558140"/>
            <a:ext cx="12192000" cy="6299859"/>
          </a:xfrm>
        </p:spPr>
        <p:txBody>
          <a:bodyPr>
            <a:normAutofit/>
          </a:bodyPr>
          <a:lstStyle/>
          <a:p>
            <a:r>
              <a:rPr lang="en-ZW" sz="4000" b="1" dirty="0"/>
              <a:t>What will Satan be doing on Earth during this time? Absolutely nothing, except bitterly regretting his loss of heavenly stature and bemoaning the fact that he lost the battle with God. </a:t>
            </a:r>
          </a:p>
          <a:p>
            <a:r>
              <a:rPr lang="en-ZW" sz="4000" b="1" dirty="0"/>
              <a:t>Satan will be unable to deceive anyone because the wicked are scattered in death across the face of the Earth and Christians are in heaven. Satan is chained or “bound” by circumstances to this Earth.</a:t>
            </a:r>
          </a:p>
          <a:p>
            <a:r>
              <a:rPr lang="en-ZW" sz="4000" b="1" dirty="0"/>
              <a:t>Those who have accepted Jesus live with Him in heaven during the thousand-year period.</a:t>
            </a:r>
          </a:p>
          <a:p>
            <a:endParaRPr lang="en-US" dirty="0"/>
          </a:p>
        </p:txBody>
      </p:sp>
    </p:spTree>
    <p:extLst>
      <p:ext uri="{BB962C8B-B14F-4D97-AF65-F5344CB8AC3E}">
        <p14:creationId xmlns:p14="http://schemas.microsoft.com/office/powerpoint/2010/main" val="537377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9B63-8E03-2841-BEB0-97933564BF1D}"/>
              </a:ext>
            </a:extLst>
          </p:cNvPr>
          <p:cNvSpPr>
            <a:spLocks noGrp="1"/>
          </p:cNvSpPr>
          <p:nvPr>
            <p:ph type="title"/>
          </p:nvPr>
        </p:nvSpPr>
        <p:spPr>
          <a:xfrm>
            <a:off x="0" y="1"/>
            <a:ext cx="12192000" cy="558140"/>
          </a:xfrm>
        </p:spPr>
        <p:txBody>
          <a:bodyPr>
            <a:normAutofit fontScale="90000"/>
          </a:bodyPr>
          <a:lstStyle/>
          <a:p>
            <a:r>
              <a:rPr lang="en-ZW" dirty="0"/>
              <a:t>During the Millennium</a:t>
            </a:r>
            <a:endParaRPr lang="en-US" dirty="0"/>
          </a:p>
        </p:txBody>
      </p:sp>
      <p:sp>
        <p:nvSpPr>
          <p:cNvPr id="3" name="Content Placeholder 2">
            <a:extLst>
              <a:ext uri="{FF2B5EF4-FFF2-40B4-BE49-F238E27FC236}">
                <a16:creationId xmlns:a16="http://schemas.microsoft.com/office/drawing/2014/main" id="{5EE4689E-C858-2148-8744-CC57C10B6402}"/>
              </a:ext>
            </a:extLst>
          </p:cNvPr>
          <p:cNvSpPr>
            <a:spLocks noGrp="1"/>
          </p:cNvSpPr>
          <p:nvPr>
            <p:ph idx="1"/>
          </p:nvPr>
        </p:nvSpPr>
        <p:spPr>
          <a:xfrm>
            <a:off x="0" y="558140"/>
            <a:ext cx="12192000" cy="6299859"/>
          </a:xfrm>
        </p:spPr>
        <p:txBody>
          <a:bodyPr>
            <a:normAutofit fontScale="92500" lnSpcReduction="10000"/>
          </a:bodyPr>
          <a:lstStyle/>
          <a:p>
            <a:r>
              <a:rPr lang="en-ZW" b="1" cap="all" dirty="0"/>
              <a:t>READ REVELATION 20:4:</a:t>
            </a:r>
            <a:endParaRPr lang="en-ZW" dirty="0"/>
          </a:p>
          <a:p>
            <a:r>
              <a:rPr lang="en-ZW" sz="4000" b="1" dirty="0"/>
              <a:t>And I saw thrones and they [God’s people] sat on them, and judgment was committed to them. . . . And they lived and reigned with Christ for a thousand years.</a:t>
            </a:r>
          </a:p>
          <a:p>
            <a:r>
              <a:rPr lang="en-ZW" sz="4000" b="1" dirty="0"/>
              <a:t>During the thousand years, the righteous will review the cases of wicked human beings and fallen angels, including their leader, Satan. </a:t>
            </a:r>
          </a:p>
          <a:p>
            <a:r>
              <a:rPr lang="en-ZW" sz="4000" b="1" dirty="0"/>
              <a:t>God wants to assure us that all His judgments have been fair. </a:t>
            </a:r>
          </a:p>
          <a:p>
            <a:r>
              <a:rPr lang="en-ZW" sz="4000" b="1" dirty="0"/>
              <a:t>It is also fitting that the martyrs of the faith and other battle-scarred followers of Christ who have suffered for Him will be able to understand God’s dealings with the wicked.</a:t>
            </a:r>
          </a:p>
          <a:p>
            <a:endParaRPr lang="en-US" dirty="0"/>
          </a:p>
        </p:txBody>
      </p:sp>
    </p:spTree>
    <p:extLst>
      <p:ext uri="{BB962C8B-B14F-4D97-AF65-F5344CB8AC3E}">
        <p14:creationId xmlns:p14="http://schemas.microsoft.com/office/powerpoint/2010/main" val="3715705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9B63-8E03-2841-BEB0-97933564BF1D}"/>
              </a:ext>
            </a:extLst>
          </p:cNvPr>
          <p:cNvSpPr>
            <a:spLocks noGrp="1"/>
          </p:cNvSpPr>
          <p:nvPr>
            <p:ph type="title"/>
          </p:nvPr>
        </p:nvSpPr>
        <p:spPr>
          <a:xfrm>
            <a:off x="0" y="1"/>
            <a:ext cx="12192000" cy="558140"/>
          </a:xfrm>
        </p:spPr>
        <p:txBody>
          <a:bodyPr>
            <a:normAutofit fontScale="90000"/>
          </a:bodyPr>
          <a:lstStyle/>
          <a:p>
            <a:r>
              <a:rPr lang="en-ZW" dirty="0"/>
              <a:t>During the Millennium</a:t>
            </a:r>
            <a:endParaRPr lang="en-US" dirty="0"/>
          </a:p>
        </p:txBody>
      </p:sp>
      <p:sp>
        <p:nvSpPr>
          <p:cNvPr id="3" name="Content Placeholder 2">
            <a:extLst>
              <a:ext uri="{FF2B5EF4-FFF2-40B4-BE49-F238E27FC236}">
                <a16:creationId xmlns:a16="http://schemas.microsoft.com/office/drawing/2014/main" id="{5EE4689E-C858-2148-8744-CC57C10B6402}"/>
              </a:ext>
            </a:extLst>
          </p:cNvPr>
          <p:cNvSpPr>
            <a:spLocks noGrp="1"/>
          </p:cNvSpPr>
          <p:nvPr>
            <p:ph idx="1"/>
          </p:nvPr>
        </p:nvSpPr>
        <p:spPr>
          <a:xfrm>
            <a:off x="0" y="558140"/>
            <a:ext cx="12192000" cy="6299859"/>
          </a:xfrm>
        </p:spPr>
        <p:txBody>
          <a:bodyPr>
            <a:normAutofit/>
          </a:bodyPr>
          <a:lstStyle/>
          <a:p>
            <a:r>
              <a:rPr lang="en-ZW" sz="3200" b="1" dirty="0"/>
              <a:t>God gives Christians the opportunity to evaluate His judgment on those who stubbornly rejected Him. We know what it is like to struggle in a sinful world. Some of those left behind may be relatives, friends, and work associates. We may have questions, like: “Where is Aunt Mary? </a:t>
            </a:r>
          </a:p>
          <a:p>
            <a:r>
              <a:rPr lang="en-ZW" sz="3200" b="1" dirty="0"/>
              <a:t>She donated money to the homeless every year.” </a:t>
            </a:r>
          </a:p>
          <a:p>
            <a:r>
              <a:rPr lang="en-ZW" sz="3200" b="1" dirty="0"/>
              <a:t>“Where is Fred? He was such a good </a:t>
            </a:r>
            <a:r>
              <a:rPr lang="en-ZW" sz="3200" b="1" dirty="0" err="1"/>
              <a:t>neighbor</a:t>
            </a:r>
            <a:r>
              <a:rPr lang="en-ZW" sz="3200" b="1" dirty="0"/>
              <a:t>.” When we go over all the records and judge the dead “according to their works, by the things which were written in the books” (Revelation 20:12), we will see for ourselves that God has been fair and just in His dealings with everyone. </a:t>
            </a:r>
          </a:p>
          <a:p>
            <a:r>
              <a:rPr lang="en-ZW" sz="3200" b="1" dirty="0"/>
              <a:t>We will see how every individual ultimately has decided his or her own fate, choosing God’s side or Satan’s.</a:t>
            </a:r>
          </a:p>
          <a:p>
            <a:endParaRPr lang="en-US" dirty="0"/>
          </a:p>
        </p:txBody>
      </p:sp>
    </p:spTree>
    <p:extLst>
      <p:ext uri="{BB962C8B-B14F-4D97-AF65-F5344CB8AC3E}">
        <p14:creationId xmlns:p14="http://schemas.microsoft.com/office/powerpoint/2010/main" val="262032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AAAB-EA91-2C4B-AFCE-86239B0A3476}"/>
              </a:ext>
            </a:extLst>
          </p:cNvPr>
          <p:cNvSpPr>
            <a:spLocks noGrp="1"/>
          </p:cNvSpPr>
          <p:nvPr>
            <p:ph type="title"/>
          </p:nvPr>
        </p:nvSpPr>
        <p:spPr>
          <a:xfrm>
            <a:off x="0" y="1"/>
            <a:ext cx="12192000" cy="641268"/>
          </a:xfrm>
        </p:spPr>
        <p:txBody>
          <a:bodyPr>
            <a:normAutofit fontScale="90000"/>
          </a:bodyPr>
          <a:lstStyle/>
          <a:p>
            <a:r>
              <a:rPr lang="en-ZW" dirty="0"/>
              <a:t>The Close of the Millennium</a:t>
            </a:r>
            <a:endParaRPr lang="en-US" dirty="0"/>
          </a:p>
        </p:txBody>
      </p:sp>
      <p:sp>
        <p:nvSpPr>
          <p:cNvPr id="3" name="Content Placeholder 2">
            <a:extLst>
              <a:ext uri="{FF2B5EF4-FFF2-40B4-BE49-F238E27FC236}">
                <a16:creationId xmlns:a16="http://schemas.microsoft.com/office/drawing/2014/main" id="{AED9896A-0F5F-C149-9D81-8343E7C7DB9E}"/>
              </a:ext>
            </a:extLst>
          </p:cNvPr>
          <p:cNvSpPr>
            <a:spLocks noGrp="1"/>
          </p:cNvSpPr>
          <p:nvPr>
            <p:ph idx="1"/>
          </p:nvPr>
        </p:nvSpPr>
        <p:spPr>
          <a:xfrm>
            <a:off x="0" y="641268"/>
            <a:ext cx="12192000" cy="6216731"/>
          </a:xfrm>
        </p:spPr>
        <p:txBody>
          <a:bodyPr>
            <a:normAutofit fontScale="92500"/>
          </a:bodyPr>
          <a:lstStyle/>
          <a:p>
            <a:r>
              <a:rPr lang="en-ZW" sz="4000" b="1" dirty="0"/>
              <a:t>At the close of the thousand years the curtain lifts on the final events of the millennium.</a:t>
            </a:r>
          </a:p>
          <a:p>
            <a:r>
              <a:rPr lang="en-ZW" sz="4000" b="1" dirty="0"/>
              <a:t>Then I, John, saw the holy city, New Jerusalem, coming down out of heaven from God, prepared as a bride adorned for her husband. And I heard a loud voice from heaven saying, </a:t>
            </a:r>
          </a:p>
          <a:p>
            <a:r>
              <a:rPr lang="en-ZW" sz="4000" b="1" dirty="0"/>
              <a:t>‘Behold, the tabernacle of God is with men, and He will dwell with them, and they shall be His people. God Himself will be with them and be their God’ (Revelation 21:2, 3).</a:t>
            </a:r>
          </a:p>
          <a:p>
            <a:r>
              <a:rPr lang="en-ZW" sz="4000" b="1" dirty="0"/>
              <a:t>The city that has been the home of God’s people for a thousand years descends from heaven to our world.</a:t>
            </a:r>
          </a:p>
          <a:p>
            <a:endParaRPr lang="en-US" dirty="0"/>
          </a:p>
        </p:txBody>
      </p:sp>
    </p:spTree>
    <p:extLst>
      <p:ext uri="{BB962C8B-B14F-4D97-AF65-F5344CB8AC3E}">
        <p14:creationId xmlns:p14="http://schemas.microsoft.com/office/powerpoint/2010/main" val="3362275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AAAB-EA91-2C4B-AFCE-86239B0A3476}"/>
              </a:ext>
            </a:extLst>
          </p:cNvPr>
          <p:cNvSpPr>
            <a:spLocks noGrp="1"/>
          </p:cNvSpPr>
          <p:nvPr>
            <p:ph type="title"/>
          </p:nvPr>
        </p:nvSpPr>
        <p:spPr>
          <a:xfrm>
            <a:off x="0" y="1"/>
            <a:ext cx="12192000" cy="641268"/>
          </a:xfrm>
        </p:spPr>
        <p:txBody>
          <a:bodyPr>
            <a:normAutofit fontScale="90000"/>
          </a:bodyPr>
          <a:lstStyle/>
          <a:p>
            <a:r>
              <a:rPr lang="en-ZW" dirty="0"/>
              <a:t>The Close of the Millennium</a:t>
            </a:r>
            <a:endParaRPr lang="en-US" dirty="0"/>
          </a:p>
        </p:txBody>
      </p:sp>
      <p:sp>
        <p:nvSpPr>
          <p:cNvPr id="3" name="Content Placeholder 2">
            <a:extLst>
              <a:ext uri="{FF2B5EF4-FFF2-40B4-BE49-F238E27FC236}">
                <a16:creationId xmlns:a16="http://schemas.microsoft.com/office/drawing/2014/main" id="{AED9896A-0F5F-C149-9D81-8343E7C7DB9E}"/>
              </a:ext>
            </a:extLst>
          </p:cNvPr>
          <p:cNvSpPr>
            <a:spLocks noGrp="1"/>
          </p:cNvSpPr>
          <p:nvPr>
            <p:ph idx="1"/>
          </p:nvPr>
        </p:nvSpPr>
        <p:spPr>
          <a:xfrm>
            <a:off x="0" y="641268"/>
            <a:ext cx="12192000" cy="6216731"/>
          </a:xfrm>
        </p:spPr>
        <p:txBody>
          <a:bodyPr>
            <a:normAutofit fontScale="92500" lnSpcReduction="10000"/>
          </a:bodyPr>
          <a:lstStyle/>
          <a:p>
            <a:r>
              <a:rPr lang="en-ZW" sz="3200" b="1" dirty="0"/>
              <a:t>At the end of the thousand years the wicked are all raised to life. John writes, “The rest of the dead did not live again until the thousand years were finished” (Revelation 20:5). </a:t>
            </a:r>
          </a:p>
          <a:p>
            <a:r>
              <a:rPr lang="en-ZW" sz="3200" b="1" dirty="0"/>
              <a:t>The “rest of the dead” must refer to the wicked dead, because the righteous dead came to life in the first resurrection at the beginning of the thousand years. </a:t>
            </a:r>
          </a:p>
          <a:p>
            <a:r>
              <a:rPr lang="en-ZW" sz="3200" b="1" dirty="0"/>
              <a:t>So it is the wicked who are resurrected in the second resurrection at the close of the thousand years.</a:t>
            </a:r>
          </a:p>
          <a:p>
            <a:r>
              <a:rPr lang="en-ZW" sz="3200" b="1" dirty="0"/>
              <a:t>Satan, who has been bound on Earth for the thousand years, is set free.</a:t>
            </a:r>
          </a:p>
          <a:p>
            <a:r>
              <a:rPr lang="en-ZW" sz="3200" b="1" dirty="0"/>
              <a:t>When the thousand years have expired, Satan will be released from his prison and will go out to deceive the nations which are in the four corners of the earth, God and Magog, to gather them together to battle, whose number is as the sand of the sea. </a:t>
            </a:r>
          </a:p>
          <a:p>
            <a:r>
              <a:rPr lang="en-ZW" sz="3200" b="1" dirty="0"/>
              <a:t>They went up on the breadth of the earth and surrounded the camp of the saints and the beloved city (vss. 7-9).</a:t>
            </a:r>
          </a:p>
          <a:p>
            <a:endParaRPr lang="en-US" dirty="0"/>
          </a:p>
        </p:txBody>
      </p:sp>
    </p:spTree>
    <p:extLst>
      <p:ext uri="{BB962C8B-B14F-4D97-AF65-F5344CB8AC3E}">
        <p14:creationId xmlns:p14="http://schemas.microsoft.com/office/powerpoint/2010/main" val="213898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45B7-1C59-B24A-877A-B9EC64D01C02}"/>
              </a:ext>
            </a:extLst>
          </p:cNvPr>
          <p:cNvSpPr>
            <a:spLocks noGrp="1"/>
          </p:cNvSpPr>
          <p:nvPr>
            <p:ph type="title"/>
          </p:nvPr>
        </p:nvSpPr>
        <p:spPr>
          <a:xfrm>
            <a:off x="0" y="1"/>
            <a:ext cx="12192000" cy="641268"/>
          </a:xfrm>
        </p:spPr>
        <p:txBody>
          <a:bodyPr>
            <a:normAutofit fontScale="90000"/>
          </a:bodyPr>
          <a:lstStyle/>
          <a:p>
            <a:r>
              <a:rPr lang="en-ZW" dirty="0"/>
              <a:t>Is God Fair?</a:t>
            </a:r>
            <a:endParaRPr lang="en-US" dirty="0"/>
          </a:p>
        </p:txBody>
      </p:sp>
      <p:sp>
        <p:nvSpPr>
          <p:cNvPr id="3" name="Content Placeholder 2">
            <a:extLst>
              <a:ext uri="{FF2B5EF4-FFF2-40B4-BE49-F238E27FC236}">
                <a16:creationId xmlns:a16="http://schemas.microsoft.com/office/drawing/2014/main" id="{8CF2E341-9A20-D242-A2D8-3EF662887E7A}"/>
              </a:ext>
            </a:extLst>
          </p:cNvPr>
          <p:cNvSpPr>
            <a:spLocks noGrp="1"/>
          </p:cNvSpPr>
          <p:nvPr>
            <p:ph idx="1"/>
          </p:nvPr>
        </p:nvSpPr>
        <p:spPr>
          <a:xfrm>
            <a:off x="0" y="641268"/>
            <a:ext cx="12192000" cy="6216731"/>
          </a:xfrm>
        </p:spPr>
        <p:txBody>
          <a:bodyPr>
            <a:normAutofit fontScale="92500"/>
          </a:bodyPr>
          <a:lstStyle/>
          <a:p>
            <a:r>
              <a:rPr lang="en-ZW" sz="4800" b="1" dirty="0"/>
              <a:t>But finally the day came when they really did drive down to the city and walk into this incredible stadium with a dome towering above them. </a:t>
            </a:r>
          </a:p>
          <a:p>
            <a:r>
              <a:rPr lang="en-ZW" sz="4800" b="1" dirty="0" err="1"/>
              <a:t>Stevey</a:t>
            </a:r>
            <a:r>
              <a:rPr lang="en-ZW" sz="4800" b="1" dirty="0"/>
              <a:t> quickly forgot all about his earlier disappointments. </a:t>
            </a:r>
          </a:p>
          <a:p>
            <a:r>
              <a:rPr lang="en-ZW" sz="4800" b="1" dirty="0"/>
              <a:t>He was right in the middle of the main event. Batter up! </a:t>
            </a:r>
          </a:p>
          <a:p>
            <a:r>
              <a:rPr lang="en-ZW" sz="4800" b="1" dirty="0"/>
              <a:t>The thing he’d dreamed about was right before his eyes.</a:t>
            </a:r>
          </a:p>
          <a:p>
            <a:endParaRPr lang="en-US" dirty="0"/>
          </a:p>
        </p:txBody>
      </p:sp>
    </p:spTree>
    <p:extLst>
      <p:ext uri="{BB962C8B-B14F-4D97-AF65-F5344CB8AC3E}">
        <p14:creationId xmlns:p14="http://schemas.microsoft.com/office/powerpoint/2010/main" val="246751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AAAB-EA91-2C4B-AFCE-86239B0A3476}"/>
              </a:ext>
            </a:extLst>
          </p:cNvPr>
          <p:cNvSpPr>
            <a:spLocks noGrp="1"/>
          </p:cNvSpPr>
          <p:nvPr>
            <p:ph type="title"/>
          </p:nvPr>
        </p:nvSpPr>
        <p:spPr>
          <a:xfrm>
            <a:off x="0" y="1"/>
            <a:ext cx="12192000" cy="641268"/>
          </a:xfrm>
        </p:spPr>
        <p:txBody>
          <a:bodyPr>
            <a:normAutofit fontScale="90000"/>
          </a:bodyPr>
          <a:lstStyle/>
          <a:p>
            <a:r>
              <a:rPr lang="en-ZW" dirty="0"/>
              <a:t>The Close of the Millennium</a:t>
            </a:r>
            <a:endParaRPr lang="en-US" dirty="0"/>
          </a:p>
        </p:txBody>
      </p:sp>
      <p:sp>
        <p:nvSpPr>
          <p:cNvPr id="3" name="Content Placeholder 2">
            <a:extLst>
              <a:ext uri="{FF2B5EF4-FFF2-40B4-BE49-F238E27FC236}">
                <a16:creationId xmlns:a16="http://schemas.microsoft.com/office/drawing/2014/main" id="{AED9896A-0F5F-C149-9D81-8343E7C7DB9E}"/>
              </a:ext>
            </a:extLst>
          </p:cNvPr>
          <p:cNvSpPr>
            <a:spLocks noGrp="1"/>
          </p:cNvSpPr>
          <p:nvPr>
            <p:ph idx="1"/>
          </p:nvPr>
        </p:nvSpPr>
        <p:spPr>
          <a:xfrm>
            <a:off x="0" y="641268"/>
            <a:ext cx="12192000" cy="6216731"/>
          </a:xfrm>
        </p:spPr>
        <p:txBody>
          <a:bodyPr>
            <a:normAutofit lnSpcReduction="10000"/>
          </a:bodyPr>
          <a:lstStyle/>
          <a:p>
            <a:r>
              <a:rPr lang="en-ZW" sz="4000" b="1" dirty="0"/>
              <a:t>Satan is seizing his last opportunity. He thinks he’s back in business. He has the righteous to attack—they’ve descended from heaven. He has the wicked to lead—they’ve been resurrected. </a:t>
            </a:r>
          </a:p>
          <a:p>
            <a:r>
              <a:rPr lang="en-ZW" sz="4000" b="1" dirty="0"/>
              <a:t>It’s just like old times. </a:t>
            </a:r>
          </a:p>
          <a:p>
            <a:r>
              <a:rPr lang="en-ZW" sz="4000" b="1" dirty="0"/>
              <a:t>Satan will be able to plot strategy with military geniuses from all periods of Earth’s history. Generals who have conquered empires and ruled the world can organize and lead Satan’s armies. It’s a perfect setup. </a:t>
            </a:r>
          </a:p>
          <a:p>
            <a:r>
              <a:rPr lang="en-ZW" sz="4000" b="1" dirty="0"/>
              <a:t>The city is not fortified; the Christians have no guns or ammunition.</a:t>
            </a:r>
          </a:p>
          <a:p>
            <a:endParaRPr lang="en-US" dirty="0"/>
          </a:p>
        </p:txBody>
      </p:sp>
    </p:spTree>
    <p:extLst>
      <p:ext uri="{BB962C8B-B14F-4D97-AF65-F5344CB8AC3E}">
        <p14:creationId xmlns:p14="http://schemas.microsoft.com/office/powerpoint/2010/main" val="2859683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AAAB-EA91-2C4B-AFCE-86239B0A3476}"/>
              </a:ext>
            </a:extLst>
          </p:cNvPr>
          <p:cNvSpPr>
            <a:spLocks noGrp="1"/>
          </p:cNvSpPr>
          <p:nvPr>
            <p:ph type="title"/>
          </p:nvPr>
        </p:nvSpPr>
        <p:spPr>
          <a:xfrm>
            <a:off x="0" y="1"/>
            <a:ext cx="12192000" cy="641268"/>
          </a:xfrm>
        </p:spPr>
        <p:txBody>
          <a:bodyPr>
            <a:normAutofit fontScale="90000"/>
          </a:bodyPr>
          <a:lstStyle/>
          <a:p>
            <a:r>
              <a:rPr lang="en-ZW" dirty="0"/>
              <a:t>The Close of the Millennium</a:t>
            </a:r>
            <a:endParaRPr lang="en-US" dirty="0"/>
          </a:p>
        </p:txBody>
      </p:sp>
      <p:sp>
        <p:nvSpPr>
          <p:cNvPr id="3" name="Content Placeholder 2">
            <a:extLst>
              <a:ext uri="{FF2B5EF4-FFF2-40B4-BE49-F238E27FC236}">
                <a16:creationId xmlns:a16="http://schemas.microsoft.com/office/drawing/2014/main" id="{AED9896A-0F5F-C149-9D81-8343E7C7DB9E}"/>
              </a:ext>
            </a:extLst>
          </p:cNvPr>
          <p:cNvSpPr>
            <a:spLocks noGrp="1"/>
          </p:cNvSpPr>
          <p:nvPr>
            <p:ph idx="1"/>
          </p:nvPr>
        </p:nvSpPr>
        <p:spPr>
          <a:xfrm>
            <a:off x="0" y="641268"/>
            <a:ext cx="12192000" cy="6216731"/>
          </a:xfrm>
        </p:spPr>
        <p:txBody>
          <a:bodyPr>
            <a:normAutofit fontScale="85000" lnSpcReduction="10000"/>
          </a:bodyPr>
          <a:lstStyle/>
          <a:p>
            <a:r>
              <a:rPr lang="en-ZW" sz="4000" b="1" dirty="0"/>
              <a:t>Satan gives the command to march against the city. His armies converge from every corner of the globe, marching in precision. </a:t>
            </a:r>
          </a:p>
          <a:p>
            <a:r>
              <a:rPr lang="en-ZW" sz="4000" b="1" dirty="0"/>
              <a:t>They approach the Holy City, which hovers just above the earth. From it God’s glory floods the world with His majesty and grandeur. </a:t>
            </a:r>
          </a:p>
          <a:p>
            <a:r>
              <a:rPr lang="en-ZW" sz="4000" b="1" dirty="0"/>
              <a:t>The wicked of all the ages stand under its transparent golden walls. They are poised to attack and seize this magnificent city. </a:t>
            </a:r>
          </a:p>
          <a:p>
            <a:r>
              <a:rPr lang="en-ZW" sz="4000" b="1" dirty="0"/>
              <a:t>But suddenly silence grips the multitude. No one can speak. No one can move. They realize they are standing in the presence of God. </a:t>
            </a:r>
          </a:p>
          <a:p>
            <a:r>
              <a:rPr lang="en-ZW" sz="4000" b="1" dirty="0"/>
              <a:t>And it dawns on them what this means. They are lost! They’ve given up eternal life! This glimpse of the horror of being lost forever is overwhelming.</a:t>
            </a:r>
          </a:p>
          <a:p>
            <a:endParaRPr lang="en-US" dirty="0"/>
          </a:p>
        </p:txBody>
      </p:sp>
    </p:spTree>
    <p:extLst>
      <p:ext uri="{BB962C8B-B14F-4D97-AF65-F5344CB8AC3E}">
        <p14:creationId xmlns:p14="http://schemas.microsoft.com/office/powerpoint/2010/main" val="1224808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3357-B44B-4C49-92F1-DA3E9AC74CC0}"/>
              </a:ext>
            </a:extLst>
          </p:cNvPr>
          <p:cNvSpPr>
            <a:spLocks noGrp="1"/>
          </p:cNvSpPr>
          <p:nvPr>
            <p:ph type="title"/>
          </p:nvPr>
        </p:nvSpPr>
        <p:spPr>
          <a:xfrm>
            <a:off x="0" y="1"/>
            <a:ext cx="12192000" cy="629392"/>
          </a:xfrm>
        </p:spPr>
        <p:txBody>
          <a:bodyPr>
            <a:normAutofit fontScale="90000"/>
          </a:bodyPr>
          <a:lstStyle/>
          <a:p>
            <a:r>
              <a:rPr lang="en-ZW" dirty="0"/>
              <a:t>The Final Judgement Scene</a:t>
            </a:r>
            <a:endParaRPr lang="en-US" dirty="0"/>
          </a:p>
        </p:txBody>
      </p:sp>
      <p:sp>
        <p:nvSpPr>
          <p:cNvPr id="3" name="Content Placeholder 2">
            <a:extLst>
              <a:ext uri="{FF2B5EF4-FFF2-40B4-BE49-F238E27FC236}">
                <a16:creationId xmlns:a16="http://schemas.microsoft.com/office/drawing/2014/main" id="{64590444-F593-7C47-BBE3-EB21DB7EACCA}"/>
              </a:ext>
            </a:extLst>
          </p:cNvPr>
          <p:cNvSpPr>
            <a:spLocks noGrp="1"/>
          </p:cNvSpPr>
          <p:nvPr>
            <p:ph idx="1"/>
          </p:nvPr>
        </p:nvSpPr>
        <p:spPr>
          <a:xfrm>
            <a:off x="0" y="629392"/>
            <a:ext cx="12192000" cy="6228607"/>
          </a:xfrm>
        </p:spPr>
        <p:txBody>
          <a:bodyPr>
            <a:normAutofit fontScale="92500" lnSpcReduction="10000"/>
          </a:bodyPr>
          <a:lstStyle/>
          <a:p>
            <a:r>
              <a:rPr lang="en-ZW" sz="3200" b="1" dirty="0"/>
              <a:t>Here for the first and last time, every person ever born on this earth stands in one place at the same moment. What an event! The two sides of humanity are face-to-face. Read verses 11-13 for a further description of this momentous occasion.</a:t>
            </a:r>
          </a:p>
          <a:p>
            <a:r>
              <a:rPr lang="en-ZW" sz="3200" b="1" dirty="0"/>
              <a:t>The Bible does not fill in all the details, but it appears from these verses that as the wicked stand before God, their entire life opens before them. Jesus unfolds before watching humanity what appears to be an enormous movie. It fills the sky with the full story of His dealings with fallen angels and fallen men and women. God is concerned that everyone understand His fairness. </a:t>
            </a:r>
          </a:p>
          <a:p>
            <a:r>
              <a:rPr lang="en-ZW" sz="3200" b="1" dirty="0"/>
              <a:t>He even wants the lost to see how much He longed to save them. It’s their own decision that has placed them outside the walls of that glorious city. Christ’s plan to save sinners is displayed in living </a:t>
            </a:r>
            <a:r>
              <a:rPr lang="en-ZW" sz="3200" b="1" dirty="0" err="1"/>
              <a:t>color</a:t>
            </a:r>
            <a:r>
              <a:rPr lang="en-ZW" sz="3200" b="1" dirty="0"/>
              <a:t>. The wicked realize that Jesus loves them with unshakable love. But it’s too late! They are compelled to bow before Him as King of kings and Lord of lords, recognizing His justice and mercy.</a:t>
            </a:r>
          </a:p>
          <a:p>
            <a:endParaRPr lang="en-US" dirty="0"/>
          </a:p>
        </p:txBody>
      </p:sp>
    </p:spTree>
    <p:extLst>
      <p:ext uri="{BB962C8B-B14F-4D97-AF65-F5344CB8AC3E}">
        <p14:creationId xmlns:p14="http://schemas.microsoft.com/office/powerpoint/2010/main" val="1601095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3357-B44B-4C49-92F1-DA3E9AC74CC0}"/>
              </a:ext>
            </a:extLst>
          </p:cNvPr>
          <p:cNvSpPr>
            <a:spLocks noGrp="1"/>
          </p:cNvSpPr>
          <p:nvPr>
            <p:ph type="title"/>
          </p:nvPr>
        </p:nvSpPr>
        <p:spPr>
          <a:xfrm>
            <a:off x="0" y="1"/>
            <a:ext cx="12192000" cy="629392"/>
          </a:xfrm>
        </p:spPr>
        <p:txBody>
          <a:bodyPr>
            <a:normAutofit fontScale="90000"/>
          </a:bodyPr>
          <a:lstStyle/>
          <a:p>
            <a:r>
              <a:rPr lang="en-ZW" dirty="0"/>
              <a:t>The Final Judgement Scene</a:t>
            </a:r>
            <a:endParaRPr lang="en-US" dirty="0"/>
          </a:p>
        </p:txBody>
      </p:sp>
      <p:sp>
        <p:nvSpPr>
          <p:cNvPr id="3" name="Content Placeholder 2">
            <a:extLst>
              <a:ext uri="{FF2B5EF4-FFF2-40B4-BE49-F238E27FC236}">
                <a16:creationId xmlns:a16="http://schemas.microsoft.com/office/drawing/2014/main" id="{64590444-F593-7C47-BBE3-EB21DB7EACCA}"/>
              </a:ext>
            </a:extLst>
          </p:cNvPr>
          <p:cNvSpPr>
            <a:spLocks noGrp="1"/>
          </p:cNvSpPr>
          <p:nvPr>
            <p:ph idx="1"/>
          </p:nvPr>
        </p:nvSpPr>
        <p:spPr>
          <a:xfrm>
            <a:off x="0" y="629392"/>
            <a:ext cx="12192000" cy="6228607"/>
          </a:xfrm>
        </p:spPr>
        <p:txBody>
          <a:bodyPr>
            <a:normAutofit/>
          </a:bodyPr>
          <a:lstStyle/>
          <a:p>
            <a:r>
              <a:rPr lang="en-ZW" sz="4000" b="1" dirty="0"/>
              <a:t>Romans 14:10, 11 declares, “For we shall all stand before the judgment seat of Christ. For it is written: ‘As I live, says the Lord, Every knee shall bow to Me, And every tongue shall confess to God.’ ”</a:t>
            </a:r>
          </a:p>
          <a:p>
            <a:r>
              <a:rPr lang="en-ZW" sz="4000" b="1" dirty="0"/>
              <a:t>Revelation 5:13 says, “And every creature which is in heaven and on the earth and under the earth and such as are in the sea, and all that are in them, I heard saying: ‘Blessing and </a:t>
            </a:r>
            <a:r>
              <a:rPr lang="en-ZW" sz="4000" b="1" dirty="0" err="1"/>
              <a:t>honor</a:t>
            </a:r>
            <a:r>
              <a:rPr lang="en-ZW" sz="4000" b="1" dirty="0"/>
              <a:t> and glory and power be to Him who sits on the throne, and to the Lamb, forever and ever!’ ”</a:t>
            </a:r>
          </a:p>
          <a:p>
            <a:endParaRPr lang="en-US" dirty="0"/>
          </a:p>
        </p:txBody>
      </p:sp>
    </p:spTree>
    <p:extLst>
      <p:ext uri="{BB962C8B-B14F-4D97-AF65-F5344CB8AC3E}">
        <p14:creationId xmlns:p14="http://schemas.microsoft.com/office/powerpoint/2010/main" val="3149648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3357-B44B-4C49-92F1-DA3E9AC74CC0}"/>
              </a:ext>
            </a:extLst>
          </p:cNvPr>
          <p:cNvSpPr>
            <a:spLocks noGrp="1"/>
          </p:cNvSpPr>
          <p:nvPr>
            <p:ph type="title"/>
          </p:nvPr>
        </p:nvSpPr>
        <p:spPr>
          <a:xfrm>
            <a:off x="0" y="1"/>
            <a:ext cx="12192000" cy="629392"/>
          </a:xfrm>
        </p:spPr>
        <p:txBody>
          <a:bodyPr>
            <a:normAutofit fontScale="90000"/>
          </a:bodyPr>
          <a:lstStyle/>
          <a:p>
            <a:r>
              <a:rPr lang="en-ZW" dirty="0"/>
              <a:t>The Final Judgement Scene</a:t>
            </a:r>
            <a:endParaRPr lang="en-US" dirty="0"/>
          </a:p>
        </p:txBody>
      </p:sp>
      <p:sp>
        <p:nvSpPr>
          <p:cNvPr id="3" name="Content Placeholder 2">
            <a:extLst>
              <a:ext uri="{FF2B5EF4-FFF2-40B4-BE49-F238E27FC236}">
                <a16:creationId xmlns:a16="http://schemas.microsoft.com/office/drawing/2014/main" id="{64590444-F593-7C47-BBE3-EB21DB7EACCA}"/>
              </a:ext>
            </a:extLst>
          </p:cNvPr>
          <p:cNvSpPr>
            <a:spLocks noGrp="1"/>
          </p:cNvSpPr>
          <p:nvPr>
            <p:ph idx="1"/>
          </p:nvPr>
        </p:nvSpPr>
        <p:spPr>
          <a:xfrm>
            <a:off x="0" y="629392"/>
            <a:ext cx="12192000" cy="6228607"/>
          </a:xfrm>
        </p:spPr>
        <p:txBody>
          <a:bodyPr>
            <a:normAutofit fontScale="85000" lnSpcReduction="10000"/>
          </a:bodyPr>
          <a:lstStyle/>
          <a:p>
            <a:r>
              <a:rPr lang="en-ZW" sz="4800" b="1" dirty="0"/>
              <a:t>For centuries Satan has been slandering God’s character, accusing Him of being cruel and unfair. But now all those accusations have been answered. </a:t>
            </a:r>
          </a:p>
          <a:p>
            <a:r>
              <a:rPr lang="en-ZW" sz="4800" b="1" dirty="0"/>
              <a:t>There are no questions left. Even Satan is silent. He has run out of lies. </a:t>
            </a:r>
          </a:p>
          <a:p>
            <a:r>
              <a:rPr lang="en-ZW" sz="4800" b="1" dirty="0"/>
              <a:t>The saved and those who are lost both acknowledge that Jesus, the Lamb of God, is worthy of our love and worship. </a:t>
            </a:r>
          </a:p>
          <a:p>
            <a:r>
              <a:rPr lang="en-ZW" sz="4800" b="1" dirty="0"/>
              <a:t>The largest choir ever assembled, consisting of every human being ever born, declares with one voice, “Worthy is the Lamb who was slain” (Revelation 5:12).</a:t>
            </a:r>
          </a:p>
          <a:p>
            <a:endParaRPr lang="en-US" dirty="0"/>
          </a:p>
        </p:txBody>
      </p:sp>
    </p:spTree>
    <p:extLst>
      <p:ext uri="{BB962C8B-B14F-4D97-AF65-F5344CB8AC3E}">
        <p14:creationId xmlns:p14="http://schemas.microsoft.com/office/powerpoint/2010/main" val="2595240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3357-B44B-4C49-92F1-DA3E9AC74CC0}"/>
              </a:ext>
            </a:extLst>
          </p:cNvPr>
          <p:cNvSpPr>
            <a:spLocks noGrp="1"/>
          </p:cNvSpPr>
          <p:nvPr>
            <p:ph type="title"/>
          </p:nvPr>
        </p:nvSpPr>
        <p:spPr>
          <a:xfrm>
            <a:off x="0" y="1"/>
            <a:ext cx="12192000" cy="629392"/>
          </a:xfrm>
        </p:spPr>
        <p:txBody>
          <a:bodyPr>
            <a:normAutofit fontScale="90000"/>
          </a:bodyPr>
          <a:lstStyle/>
          <a:p>
            <a:r>
              <a:rPr lang="en-ZW" dirty="0"/>
              <a:t>The Final Judgement Scene</a:t>
            </a:r>
            <a:endParaRPr lang="en-US" dirty="0"/>
          </a:p>
        </p:txBody>
      </p:sp>
      <p:sp>
        <p:nvSpPr>
          <p:cNvPr id="3" name="Content Placeholder 2">
            <a:extLst>
              <a:ext uri="{FF2B5EF4-FFF2-40B4-BE49-F238E27FC236}">
                <a16:creationId xmlns:a16="http://schemas.microsoft.com/office/drawing/2014/main" id="{64590444-F593-7C47-BBE3-EB21DB7EACCA}"/>
              </a:ext>
            </a:extLst>
          </p:cNvPr>
          <p:cNvSpPr>
            <a:spLocks noGrp="1"/>
          </p:cNvSpPr>
          <p:nvPr>
            <p:ph idx="1"/>
          </p:nvPr>
        </p:nvSpPr>
        <p:spPr>
          <a:xfrm>
            <a:off x="0" y="629392"/>
            <a:ext cx="12192000" cy="6228607"/>
          </a:xfrm>
        </p:spPr>
        <p:txBody>
          <a:bodyPr>
            <a:normAutofit fontScale="92500"/>
          </a:bodyPr>
          <a:lstStyle/>
          <a:p>
            <a:r>
              <a:rPr lang="en-ZW" sz="4000" b="1" dirty="0"/>
              <a:t>What ultimately happens to Satan and sinners at the end of the thousand years? The Bible says, “Fire came down from God out of heaven and devoured them. </a:t>
            </a:r>
          </a:p>
          <a:p>
            <a:r>
              <a:rPr lang="en-ZW" sz="4000" b="1" dirty="0"/>
              <a:t>The devil, who deceived them, was cast into the lake of fire and brimstone where the beast and the false prophet are” (vss.  9, 10). </a:t>
            </a:r>
          </a:p>
          <a:p>
            <a:r>
              <a:rPr lang="en-ZW" sz="4000" b="1" dirty="0"/>
              <a:t>When sin and death themselves are destroyed, this is called the second death. </a:t>
            </a:r>
          </a:p>
          <a:p>
            <a:r>
              <a:rPr lang="en-ZW" sz="4000" b="1" dirty="0"/>
              <a:t>“Then Death and Hades [Hell] were cast into the lake of fire. This is the second death. And anyone not found written in the Book of Life was cast into the lake of fire” (vs. 14).</a:t>
            </a:r>
          </a:p>
          <a:p>
            <a:endParaRPr lang="en-US" dirty="0"/>
          </a:p>
        </p:txBody>
      </p:sp>
    </p:spTree>
    <p:extLst>
      <p:ext uri="{BB962C8B-B14F-4D97-AF65-F5344CB8AC3E}">
        <p14:creationId xmlns:p14="http://schemas.microsoft.com/office/powerpoint/2010/main" val="154566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3357-B44B-4C49-92F1-DA3E9AC74CC0}"/>
              </a:ext>
            </a:extLst>
          </p:cNvPr>
          <p:cNvSpPr>
            <a:spLocks noGrp="1"/>
          </p:cNvSpPr>
          <p:nvPr>
            <p:ph type="title"/>
          </p:nvPr>
        </p:nvSpPr>
        <p:spPr>
          <a:xfrm>
            <a:off x="0" y="1"/>
            <a:ext cx="12192000" cy="629392"/>
          </a:xfrm>
        </p:spPr>
        <p:txBody>
          <a:bodyPr>
            <a:normAutofit fontScale="90000"/>
          </a:bodyPr>
          <a:lstStyle/>
          <a:p>
            <a:r>
              <a:rPr lang="en-ZW" dirty="0"/>
              <a:t>The Final Judgement Scene</a:t>
            </a:r>
            <a:endParaRPr lang="en-US" dirty="0"/>
          </a:p>
        </p:txBody>
      </p:sp>
      <p:sp>
        <p:nvSpPr>
          <p:cNvPr id="3" name="Content Placeholder 2">
            <a:extLst>
              <a:ext uri="{FF2B5EF4-FFF2-40B4-BE49-F238E27FC236}">
                <a16:creationId xmlns:a16="http://schemas.microsoft.com/office/drawing/2014/main" id="{64590444-F593-7C47-BBE3-EB21DB7EACCA}"/>
              </a:ext>
            </a:extLst>
          </p:cNvPr>
          <p:cNvSpPr>
            <a:spLocks noGrp="1"/>
          </p:cNvSpPr>
          <p:nvPr>
            <p:ph idx="1"/>
          </p:nvPr>
        </p:nvSpPr>
        <p:spPr>
          <a:xfrm>
            <a:off x="0" y="629392"/>
            <a:ext cx="12192000" cy="6228607"/>
          </a:xfrm>
        </p:spPr>
        <p:txBody>
          <a:bodyPr>
            <a:normAutofit fontScale="92500" lnSpcReduction="20000"/>
          </a:bodyPr>
          <a:lstStyle/>
          <a:p>
            <a:r>
              <a:rPr lang="en-ZW" sz="4000" b="1" dirty="0"/>
              <a:t>Although Satan and the vast throng of wicked people have to admit that God’s way is best, their hearts are not changed. </a:t>
            </a:r>
          </a:p>
          <a:p>
            <a:r>
              <a:rPr lang="en-ZW" sz="4000" b="1" dirty="0"/>
              <a:t>Their characters remain sinful. God’s holy fire must destroy sin. That’s the final judgment. </a:t>
            </a:r>
          </a:p>
          <a:p>
            <a:r>
              <a:rPr lang="en-ZW" sz="4000" b="1" dirty="0"/>
              <a:t>Satan and the wicked who gathered to seize the Holy City are destroyed forever. That is what is called the “second death,” or eternal death. </a:t>
            </a:r>
          </a:p>
          <a:p>
            <a:r>
              <a:rPr lang="en-ZW" sz="4000" b="1" dirty="0"/>
              <a:t>The fire cleanses the earth thoroughly; no trace of sin will be left.</a:t>
            </a:r>
          </a:p>
          <a:p>
            <a:r>
              <a:rPr lang="en-ZW" sz="4000" b="1" cap="all" dirty="0"/>
              <a:t>THOUGHT QUESTION: </a:t>
            </a:r>
            <a:r>
              <a:rPr lang="en-ZW" sz="4000" b="1" dirty="0"/>
              <a:t>At the close of the millennium, Satan and his angels, along with every wicked person who has refused to accept God’s way, are destroyed by fire. This is called the “second death.” (False or True)</a:t>
            </a:r>
          </a:p>
          <a:p>
            <a:endParaRPr lang="en-US" dirty="0"/>
          </a:p>
        </p:txBody>
      </p:sp>
    </p:spTree>
    <p:extLst>
      <p:ext uri="{BB962C8B-B14F-4D97-AF65-F5344CB8AC3E}">
        <p14:creationId xmlns:p14="http://schemas.microsoft.com/office/powerpoint/2010/main" val="3508512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C5E9-6EEC-6F4A-947C-542E6F5817A2}"/>
              </a:ext>
            </a:extLst>
          </p:cNvPr>
          <p:cNvSpPr>
            <a:spLocks noGrp="1"/>
          </p:cNvSpPr>
          <p:nvPr>
            <p:ph type="title"/>
          </p:nvPr>
        </p:nvSpPr>
        <p:spPr>
          <a:xfrm>
            <a:off x="0" y="1"/>
            <a:ext cx="12192000" cy="593766"/>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A9E624A5-6BBD-6B48-BB38-01FF81566DCF}"/>
              </a:ext>
            </a:extLst>
          </p:cNvPr>
          <p:cNvSpPr>
            <a:spLocks noGrp="1"/>
          </p:cNvSpPr>
          <p:nvPr>
            <p:ph idx="1"/>
          </p:nvPr>
        </p:nvSpPr>
        <p:spPr>
          <a:xfrm>
            <a:off x="0" y="593766"/>
            <a:ext cx="12192000" cy="6264233"/>
          </a:xfrm>
        </p:spPr>
        <p:txBody>
          <a:bodyPr>
            <a:normAutofit fontScale="92500" lnSpcReduction="10000"/>
          </a:bodyPr>
          <a:lstStyle/>
          <a:p>
            <a:r>
              <a:rPr lang="en-ZW" sz="3600" b="1" dirty="0"/>
              <a:t>On June 9, 1939 England’s King George the Sixth received an enthusiastic American welcome from crowds lining the streets of Washington, D.C. He then proceeded to the British Embassy to review a special </a:t>
            </a:r>
            <a:r>
              <a:rPr lang="en-ZW" sz="3600" b="1" dirty="0" err="1"/>
              <a:t>honor</a:t>
            </a:r>
            <a:r>
              <a:rPr lang="en-ZW" sz="3600" b="1" dirty="0"/>
              <a:t> guard. </a:t>
            </a:r>
          </a:p>
          <a:p>
            <a:r>
              <a:rPr lang="en-ZW" sz="3600" b="1" dirty="0"/>
              <a:t>Among them was Thomas J. Michael, a man who had a very special reason for wanting to meet the monarch of the British Empire. As a boy growing up in one of Wales’ poor mining towns, he’d missed the chance of a lifetime. </a:t>
            </a:r>
          </a:p>
          <a:p>
            <a:r>
              <a:rPr lang="en-ZW" sz="3600" b="1" dirty="0"/>
              <a:t>The king was going to pay a rare visit to a neighbouring community. Thomas went with his dad to stand by the road and catch a glimpse of the monarch they regarded with great awe. </a:t>
            </a:r>
          </a:p>
          <a:p>
            <a:r>
              <a:rPr lang="en-ZW" sz="3600" b="1" dirty="0"/>
              <a:t>But some boys wanted to play soccer. So Thomas went off to a nearby field for a few minutes—and just missed the king’s carriage as it drove through.</a:t>
            </a:r>
          </a:p>
          <a:p>
            <a:endParaRPr lang="en-US" dirty="0"/>
          </a:p>
        </p:txBody>
      </p:sp>
    </p:spTree>
    <p:extLst>
      <p:ext uri="{BB962C8B-B14F-4D97-AF65-F5344CB8AC3E}">
        <p14:creationId xmlns:p14="http://schemas.microsoft.com/office/powerpoint/2010/main" val="1582084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C5E9-6EEC-6F4A-947C-542E6F5817A2}"/>
              </a:ext>
            </a:extLst>
          </p:cNvPr>
          <p:cNvSpPr>
            <a:spLocks noGrp="1"/>
          </p:cNvSpPr>
          <p:nvPr>
            <p:ph type="title"/>
          </p:nvPr>
        </p:nvSpPr>
        <p:spPr>
          <a:xfrm>
            <a:off x="0" y="1"/>
            <a:ext cx="12192000" cy="593766"/>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A9E624A5-6BBD-6B48-BB38-01FF81566DCF}"/>
              </a:ext>
            </a:extLst>
          </p:cNvPr>
          <p:cNvSpPr>
            <a:spLocks noGrp="1"/>
          </p:cNvSpPr>
          <p:nvPr>
            <p:ph idx="1"/>
          </p:nvPr>
        </p:nvSpPr>
        <p:spPr>
          <a:xfrm>
            <a:off x="0" y="593766"/>
            <a:ext cx="12192000" cy="6264233"/>
          </a:xfrm>
        </p:spPr>
        <p:txBody>
          <a:bodyPr>
            <a:normAutofit lnSpcReduction="10000"/>
          </a:bodyPr>
          <a:lstStyle/>
          <a:p>
            <a:r>
              <a:rPr lang="en-ZW" sz="3600" b="1" dirty="0"/>
              <a:t>He’d always regretted missing the king. But now, decades later, he was standing in his uniform outside the British Embassy, as a veteran of World War I. </a:t>
            </a:r>
          </a:p>
          <a:p>
            <a:r>
              <a:rPr lang="en-ZW" sz="3600" b="1" dirty="0"/>
              <a:t>There were fifty men in two rows. As King George began shaking hands, Thomas wondered if he’d actually be able to speak to the monarch face-to-face. His excitement and nervousness was almost unbearable.</a:t>
            </a:r>
          </a:p>
          <a:p>
            <a:r>
              <a:rPr lang="en-ZW" sz="3600" b="1" dirty="0"/>
              <a:t>Suddenly there he was, in front of him. King George asked, “Captain Michael, where did you serve?” </a:t>
            </a:r>
          </a:p>
          <a:p>
            <a:r>
              <a:rPr lang="en-ZW" sz="3600" b="1" dirty="0"/>
              <a:t>Thomas answered, “Your Majesty, I served in the Gallipoli campaign, in Mesopotamia, and in India.” The king reached out his hand and said, “Thank you for all that you did for us.”</a:t>
            </a:r>
          </a:p>
          <a:p>
            <a:endParaRPr lang="en-US" dirty="0"/>
          </a:p>
        </p:txBody>
      </p:sp>
    </p:spTree>
    <p:extLst>
      <p:ext uri="{BB962C8B-B14F-4D97-AF65-F5344CB8AC3E}">
        <p14:creationId xmlns:p14="http://schemas.microsoft.com/office/powerpoint/2010/main" val="1121908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C5E9-6EEC-6F4A-947C-542E6F5817A2}"/>
              </a:ext>
            </a:extLst>
          </p:cNvPr>
          <p:cNvSpPr>
            <a:spLocks noGrp="1"/>
          </p:cNvSpPr>
          <p:nvPr>
            <p:ph type="title"/>
          </p:nvPr>
        </p:nvSpPr>
        <p:spPr>
          <a:xfrm>
            <a:off x="0" y="1"/>
            <a:ext cx="12192000" cy="593766"/>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A9E624A5-6BBD-6B48-BB38-01FF81566DCF}"/>
              </a:ext>
            </a:extLst>
          </p:cNvPr>
          <p:cNvSpPr>
            <a:spLocks noGrp="1"/>
          </p:cNvSpPr>
          <p:nvPr>
            <p:ph idx="1"/>
          </p:nvPr>
        </p:nvSpPr>
        <p:spPr>
          <a:xfrm>
            <a:off x="0" y="593766"/>
            <a:ext cx="12192000" cy="6264233"/>
          </a:xfrm>
        </p:spPr>
        <p:txBody>
          <a:bodyPr>
            <a:normAutofit/>
          </a:bodyPr>
          <a:lstStyle/>
          <a:p>
            <a:r>
              <a:rPr lang="en-ZW" sz="4800" b="1" dirty="0"/>
              <a:t>Thomas J. Michael would never forget those words. </a:t>
            </a:r>
          </a:p>
          <a:p>
            <a:r>
              <a:rPr lang="en-ZW" sz="4800" b="1" dirty="0"/>
              <a:t>They made all the terrors he’d endured in war meaningful. </a:t>
            </a:r>
          </a:p>
          <a:p>
            <a:r>
              <a:rPr lang="en-ZW" sz="4800" b="1" dirty="0"/>
              <a:t>They made him feel that someone understood what he’d been through. But above all they were spoken by his king, face-to-face.</a:t>
            </a:r>
          </a:p>
          <a:p>
            <a:r>
              <a:rPr lang="en-ZW" sz="4800" b="1" i="1" dirty="0"/>
              <a:t>Where will you be standing?</a:t>
            </a:r>
            <a:endParaRPr lang="en-ZW" sz="4800" b="1" dirty="0"/>
          </a:p>
          <a:p>
            <a:endParaRPr lang="en-US" dirty="0"/>
          </a:p>
        </p:txBody>
      </p:sp>
    </p:spTree>
    <p:extLst>
      <p:ext uri="{BB962C8B-B14F-4D97-AF65-F5344CB8AC3E}">
        <p14:creationId xmlns:p14="http://schemas.microsoft.com/office/powerpoint/2010/main" val="11177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45B7-1C59-B24A-877A-B9EC64D01C02}"/>
              </a:ext>
            </a:extLst>
          </p:cNvPr>
          <p:cNvSpPr>
            <a:spLocks noGrp="1"/>
          </p:cNvSpPr>
          <p:nvPr>
            <p:ph type="title"/>
          </p:nvPr>
        </p:nvSpPr>
        <p:spPr>
          <a:xfrm>
            <a:off x="0" y="1"/>
            <a:ext cx="12192000" cy="641268"/>
          </a:xfrm>
        </p:spPr>
        <p:txBody>
          <a:bodyPr>
            <a:normAutofit fontScale="90000"/>
          </a:bodyPr>
          <a:lstStyle/>
          <a:p>
            <a:r>
              <a:rPr lang="en-ZW" dirty="0"/>
              <a:t>Is God Fair?</a:t>
            </a:r>
            <a:endParaRPr lang="en-US" dirty="0"/>
          </a:p>
        </p:txBody>
      </p:sp>
      <p:sp>
        <p:nvSpPr>
          <p:cNvPr id="3" name="Content Placeholder 2">
            <a:extLst>
              <a:ext uri="{FF2B5EF4-FFF2-40B4-BE49-F238E27FC236}">
                <a16:creationId xmlns:a16="http://schemas.microsoft.com/office/drawing/2014/main" id="{8CF2E341-9A20-D242-A2D8-3EF662887E7A}"/>
              </a:ext>
            </a:extLst>
          </p:cNvPr>
          <p:cNvSpPr>
            <a:spLocks noGrp="1"/>
          </p:cNvSpPr>
          <p:nvPr>
            <p:ph idx="1"/>
          </p:nvPr>
        </p:nvSpPr>
        <p:spPr>
          <a:xfrm>
            <a:off x="0" y="641268"/>
            <a:ext cx="12192000" cy="6216731"/>
          </a:xfrm>
        </p:spPr>
        <p:txBody>
          <a:bodyPr>
            <a:normAutofit fontScale="92500" lnSpcReduction="20000"/>
          </a:bodyPr>
          <a:lstStyle/>
          <a:p>
            <a:r>
              <a:rPr lang="en-ZW" sz="4000" b="1" dirty="0"/>
              <a:t>The book of Revelation actually takes us through an experience similar to </a:t>
            </a:r>
            <a:r>
              <a:rPr lang="en-ZW" sz="4000" b="1" dirty="0" err="1"/>
              <a:t>Stevey’s</a:t>
            </a:r>
            <a:r>
              <a:rPr lang="en-ZW" sz="4000" b="1" dirty="0"/>
              <a:t>. Several times it seems to take us to the brink of the second coming of Jesus. But then it detours back through history. </a:t>
            </a:r>
          </a:p>
          <a:p>
            <a:r>
              <a:rPr lang="en-ZW" sz="4000" b="1" dirty="0"/>
              <a:t>Or it takes an excursion to fill in certain prophetic details. We feel a little disappointed. Where’s the main event? But now that great spectacle that lies at the </a:t>
            </a:r>
            <a:r>
              <a:rPr lang="en-ZW" sz="4000" b="1" dirty="0" err="1"/>
              <a:t>center</a:t>
            </a:r>
            <a:r>
              <a:rPr lang="en-ZW" sz="4000" b="1" dirty="0"/>
              <a:t> of the book of Revelation is here. </a:t>
            </a:r>
          </a:p>
          <a:p>
            <a:r>
              <a:rPr lang="en-ZW" sz="4000" b="1" dirty="0"/>
              <a:t>In the excitement of Christ’s return to planet Earth, we will soon forget all about our earlier disappointments. </a:t>
            </a:r>
          </a:p>
          <a:p>
            <a:r>
              <a:rPr lang="en-ZW" sz="4000" b="1" dirty="0"/>
              <a:t>The long trail of human tragedy, deceit, and death, which Revelation has unfolded, will pale into nothingness as eternity with our forever friend Jesus becomes a reality—right before our eyes.</a:t>
            </a:r>
          </a:p>
          <a:p>
            <a:endParaRPr lang="en-US" dirty="0"/>
          </a:p>
        </p:txBody>
      </p:sp>
    </p:spTree>
    <p:extLst>
      <p:ext uri="{BB962C8B-B14F-4D97-AF65-F5344CB8AC3E}">
        <p14:creationId xmlns:p14="http://schemas.microsoft.com/office/powerpoint/2010/main" val="3080033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C5E9-6EEC-6F4A-947C-542E6F5817A2}"/>
              </a:ext>
            </a:extLst>
          </p:cNvPr>
          <p:cNvSpPr>
            <a:spLocks noGrp="1"/>
          </p:cNvSpPr>
          <p:nvPr>
            <p:ph type="title"/>
          </p:nvPr>
        </p:nvSpPr>
        <p:spPr>
          <a:xfrm>
            <a:off x="0" y="1"/>
            <a:ext cx="12192000" cy="593766"/>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A9E624A5-6BBD-6B48-BB38-01FF81566DCF}"/>
              </a:ext>
            </a:extLst>
          </p:cNvPr>
          <p:cNvSpPr>
            <a:spLocks noGrp="1"/>
          </p:cNvSpPr>
          <p:nvPr>
            <p:ph idx="1"/>
          </p:nvPr>
        </p:nvSpPr>
        <p:spPr>
          <a:xfrm>
            <a:off x="0" y="593766"/>
            <a:ext cx="12192000" cy="6264233"/>
          </a:xfrm>
        </p:spPr>
        <p:txBody>
          <a:bodyPr>
            <a:normAutofit fontScale="92500" lnSpcReduction="10000"/>
          </a:bodyPr>
          <a:lstStyle/>
          <a:p>
            <a:r>
              <a:rPr lang="en-ZW" sz="4400" b="1" dirty="0"/>
              <a:t>God longs to speak to us face-to-face. He longs to say those words, “Well done, good and faithful servant” (Matthew 25:21). </a:t>
            </a:r>
          </a:p>
          <a:p>
            <a:r>
              <a:rPr lang="en-ZW" sz="4400" b="1" i="1" dirty="0"/>
              <a:t>Where will you be standing when God gives His final verdict? Whose side will you be on?</a:t>
            </a:r>
            <a:r>
              <a:rPr lang="en-ZW" sz="4400" b="1" dirty="0"/>
              <a:t> </a:t>
            </a:r>
          </a:p>
          <a:p>
            <a:r>
              <a:rPr lang="en-ZW" sz="4400" b="1" dirty="0"/>
              <a:t>No matter what you’ve done in your life, no matter what you’ve gone through, God can make everything meaningful. </a:t>
            </a:r>
          </a:p>
          <a:p>
            <a:r>
              <a:rPr lang="en-ZW" sz="4400" b="1" dirty="0"/>
              <a:t>He can give you a place inside the city with Jesus and the redeemed. So please make a response to Him right now, face-to-face. What would you like to say?</a:t>
            </a:r>
          </a:p>
          <a:p>
            <a:endParaRPr lang="en-US" dirty="0"/>
          </a:p>
        </p:txBody>
      </p:sp>
    </p:spTree>
    <p:extLst>
      <p:ext uri="{BB962C8B-B14F-4D97-AF65-F5344CB8AC3E}">
        <p14:creationId xmlns:p14="http://schemas.microsoft.com/office/powerpoint/2010/main" val="355737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ACCF-8E54-3241-9774-5CD9D477E20F}"/>
              </a:ext>
            </a:extLst>
          </p:cNvPr>
          <p:cNvSpPr>
            <a:spLocks noGrp="1"/>
          </p:cNvSpPr>
          <p:nvPr>
            <p:ph type="title"/>
          </p:nvPr>
        </p:nvSpPr>
        <p:spPr>
          <a:xfrm>
            <a:off x="0" y="1"/>
            <a:ext cx="12192000" cy="629392"/>
          </a:xfrm>
        </p:spPr>
        <p:txBody>
          <a:bodyPr>
            <a:normAutofit fontScale="90000"/>
          </a:bodyPr>
          <a:lstStyle/>
          <a:p>
            <a:r>
              <a:rPr lang="en-ZW" dirty="0"/>
              <a:t>The Second Coming of Jesus</a:t>
            </a:r>
            <a:endParaRPr lang="en-US" dirty="0"/>
          </a:p>
        </p:txBody>
      </p:sp>
      <p:sp>
        <p:nvSpPr>
          <p:cNvPr id="3" name="Content Placeholder 2">
            <a:extLst>
              <a:ext uri="{FF2B5EF4-FFF2-40B4-BE49-F238E27FC236}">
                <a16:creationId xmlns:a16="http://schemas.microsoft.com/office/drawing/2014/main" id="{83F2F4EB-2525-F546-9BD7-10D7C0FD3746}"/>
              </a:ext>
            </a:extLst>
          </p:cNvPr>
          <p:cNvSpPr>
            <a:spLocks noGrp="1"/>
          </p:cNvSpPr>
          <p:nvPr>
            <p:ph idx="1"/>
          </p:nvPr>
        </p:nvSpPr>
        <p:spPr>
          <a:xfrm>
            <a:off x="0" y="629392"/>
            <a:ext cx="12192000" cy="6228607"/>
          </a:xfrm>
        </p:spPr>
        <p:txBody>
          <a:bodyPr>
            <a:normAutofit fontScale="92500" lnSpcReduction="20000"/>
          </a:bodyPr>
          <a:lstStyle/>
          <a:p>
            <a:r>
              <a:rPr lang="en-ZW" b="1" cap="all" dirty="0"/>
              <a:t>READ REVELATION 19:11-16. </a:t>
            </a:r>
            <a:endParaRPr lang="en-ZW" dirty="0"/>
          </a:p>
          <a:p>
            <a:r>
              <a:rPr lang="en-ZW" sz="3600" b="1" dirty="0"/>
              <a:t>During his vision of the seven seals, John looked through an open door into heaven (Revelation 4:1, 2). In Revelation 11:19 he looked deeper into heaven and saw the chest (ark) that contains the Ten Commandments. </a:t>
            </a:r>
          </a:p>
          <a:p>
            <a:r>
              <a:rPr lang="en-ZW" sz="3600" b="1" dirty="0"/>
              <a:t>Then the innermost part of heaven is unveiled to him. John sees Jesus as a celestial General seated on a powerful, perfectly-groomed, white horse. Jesus gallops down a star-filled galactic passage, followed by the armies of heaven. </a:t>
            </a:r>
          </a:p>
          <a:p>
            <a:r>
              <a:rPr lang="en-ZW" sz="3600" b="1" dirty="0"/>
              <a:t>What a cavalry charge! The soldiers are dressed in pure, white uniforms made from the finest linen. Each is riding a horse the </a:t>
            </a:r>
            <a:r>
              <a:rPr lang="en-ZW" sz="3600" b="1" dirty="0" err="1"/>
              <a:t>color</a:t>
            </a:r>
            <a:r>
              <a:rPr lang="en-ZW" sz="3600" b="1" dirty="0"/>
              <a:t> of newly-fallen snow. </a:t>
            </a:r>
          </a:p>
          <a:p>
            <a:r>
              <a:rPr lang="en-ZW" sz="3600" b="1" dirty="0"/>
              <a:t>What an imposing sight they make! Where are they heading? To planet Earth—your doorstep and mine. They are headed here because we are headed home!</a:t>
            </a:r>
          </a:p>
          <a:p>
            <a:endParaRPr lang="en-US" dirty="0"/>
          </a:p>
        </p:txBody>
      </p:sp>
    </p:spTree>
    <p:extLst>
      <p:ext uri="{BB962C8B-B14F-4D97-AF65-F5344CB8AC3E}">
        <p14:creationId xmlns:p14="http://schemas.microsoft.com/office/powerpoint/2010/main" val="412719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ACCF-8E54-3241-9774-5CD9D477E20F}"/>
              </a:ext>
            </a:extLst>
          </p:cNvPr>
          <p:cNvSpPr>
            <a:spLocks noGrp="1"/>
          </p:cNvSpPr>
          <p:nvPr>
            <p:ph type="title"/>
          </p:nvPr>
        </p:nvSpPr>
        <p:spPr>
          <a:xfrm>
            <a:off x="0" y="1"/>
            <a:ext cx="12192000" cy="629392"/>
          </a:xfrm>
        </p:spPr>
        <p:txBody>
          <a:bodyPr>
            <a:normAutofit fontScale="90000"/>
          </a:bodyPr>
          <a:lstStyle/>
          <a:p>
            <a:r>
              <a:rPr lang="en-ZW" dirty="0"/>
              <a:t>The Second Coming of Jesus</a:t>
            </a:r>
            <a:endParaRPr lang="en-US" dirty="0"/>
          </a:p>
        </p:txBody>
      </p:sp>
      <p:sp>
        <p:nvSpPr>
          <p:cNvPr id="3" name="Content Placeholder 2">
            <a:extLst>
              <a:ext uri="{FF2B5EF4-FFF2-40B4-BE49-F238E27FC236}">
                <a16:creationId xmlns:a16="http://schemas.microsoft.com/office/drawing/2014/main" id="{83F2F4EB-2525-F546-9BD7-10D7C0FD3746}"/>
              </a:ext>
            </a:extLst>
          </p:cNvPr>
          <p:cNvSpPr>
            <a:spLocks noGrp="1"/>
          </p:cNvSpPr>
          <p:nvPr>
            <p:ph idx="1"/>
          </p:nvPr>
        </p:nvSpPr>
        <p:spPr>
          <a:xfrm>
            <a:off x="0" y="629392"/>
            <a:ext cx="12192000" cy="6228607"/>
          </a:xfrm>
        </p:spPr>
        <p:txBody>
          <a:bodyPr>
            <a:normAutofit lnSpcReduction="10000"/>
          </a:bodyPr>
          <a:lstStyle/>
          <a:p>
            <a:r>
              <a:rPr lang="en-ZW" sz="3600" b="1" dirty="0"/>
              <a:t>Here is how John described this glorious scene: “I saw heaven opened, and behold, a white horse. And He who sat on him was called Faithful and True, and in righteousness He judges and makes war. </a:t>
            </a:r>
          </a:p>
          <a:p>
            <a:r>
              <a:rPr lang="en-ZW" sz="3600" b="1" dirty="0"/>
              <a:t>His eyes were like a flame of fire, and on His head were many crowns. He had a name written that no one knew except Himself. He was clothed with a robe dipped in blood, and His name is called The Word of God. </a:t>
            </a:r>
          </a:p>
          <a:p>
            <a:r>
              <a:rPr lang="en-ZW" sz="3600" b="1" dirty="0"/>
              <a:t>And the armies in heaven, clothed in fine linen, white and clean, followed Him on white horses. Now out of His mouth goes a sharp sword, that with it He should strike the nations. And He Himself will rule them with a rod of iron” (Revelation 19:11-15).</a:t>
            </a:r>
          </a:p>
          <a:p>
            <a:endParaRPr lang="en-US" dirty="0"/>
          </a:p>
        </p:txBody>
      </p:sp>
    </p:spTree>
    <p:extLst>
      <p:ext uri="{BB962C8B-B14F-4D97-AF65-F5344CB8AC3E}">
        <p14:creationId xmlns:p14="http://schemas.microsoft.com/office/powerpoint/2010/main" val="407660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ACCF-8E54-3241-9774-5CD9D477E20F}"/>
              </a:ext>
            </a:extLst>
          </p:cNvPr>
          <p:cNvSpPr>
            <a:spLocks noGrp="1"/>
          </p:cNvSpPr>
          <p:nvPr>
            <p:ph type="title"/>
          </p:nvPr>
        </p:nvSpPr>
        <p:spPr>
          <a:xfrm>
            <a:off x="0" y="1"/>
            <a:ext cx="12192000" cy="629392"/>
          </a:xfrm>
        </p:spPr>
        <p:txBody>
          <a:bodyPr>
            <a:normAutofit fontScale="90000"/>
          </a:bodyPr>
          <a:lstStyle/>
          <a:p>
            <a:r>
              <a:rPr lang="en-ZW" dirty="0"/>
              <a:t>The Second Coming of Jesus</a:t>
            </a:r>
            <a:endParaRPr lang="en-US" dirty="0"/>
          </a:p>
        </p:txBody>
      </p:sp>
      <p:sp>
        <p:nvSpPr>
          <p:cNvPr id="3" name="Content Placeholder 2">
            <a:extLst>
              <a:ext uri="{FF2B5EF4-FFF2-40B4-BE49-F238E27FC236}">
                <a16:creationId xmlns:a16="http://schemas.microsoft.com/office/drawing/2014/main" id="{83F2F4EB-2525-F546-9BD7-10D7C0FD3746}"/>
              </a:ext>
            </a:extLst>
          </p:cNvPr>
          <p:cNvSpPr>
            <a:spLocks noGrp="1"/>
          </p:cNvSpPr>
          <p:nvPr>
            <p:ph idx="1"/>
          </p:nvPr>
        </p:nvSpPr>
        <p:spPr>
          <a:xfrm>
            <a:off x="0" y="629392"/>
            <a:ext cx="12192000" cy="6228607"/>
          </a:xfrm>
        </p:spPr>
        <p:txBody>
          <a:bodyPr>
            <a:normAutofit fontScale="92500" lnSpcReduction="10000"/>
          </a:bodyPr>
          <a:lstStyle/>
          <a:p>
            <a:r>
              <a:rPr lang="en-ZW" b="1" dirty="0"/>
              <a:t>We have discovered in previous lessons that the pure, white robe represents Jesus’ righteousness which He offers to all as a free gift. To emphasize the significance of His sacrifice and the purity of heaven, the riders and horses all appear in white.</a:t>
            </a:r>
          </a:p>
          <a:p>
            <a:r>
              <a:rPr lang="en-ZW" b="1" dirty="0"/>
              <a:t>It’s common for soldiers from various countries to wear “dog tags” around their necks, which state their name and rank. The heavenly soldiers and their General are similarly identified. In this triumphant vision, Jesus bears four distinct names:</a:t>
            </a:r>
          </a:p>
          <a:p>
            <a:r>
              <a:rPr lang="en-ZW" b="1" dirty="0"/>
              <a:t>“Faithful and True” (vs. 11).</a:t>
            </a:r>
          </a:p>
          <a:p>
            <a:r>
              <a:rPr lang="en-ZW" b="1" dirty="0"/>
              <a:t>“The Word of God” (vs. 13).</a:t>
            </a:r>
          </a:p>
          <a:p>
            <a:r>
              <a:rPr lang="en-ZW" b="1" dirty="0"/>
              <a:t>“KING OF KINGS AND LORD OF LORDS” (vs. 16).</a:t>
            </a:r>
          </a:p>
          <a:p>
            <a:r>
              <a:rPr lang="en-ZW" b="1" dirty="0"/>
              <a:t>“A name . . . that no one knew except himself” (vs. 12).</a:t>
            </a:r>
          </a:p>
          <a:p>
            <a:r>
              <a:rPr lang="en-ZW" b="1" dirty="0"/>
              <a:t>These names of Jesus are really fantastic promises for you and me! Think about it.</a:t>
            </a:r>
          </a:p>
          <a:p>
            <a:r>
              <a:rPr lang="en-ZW" b="1" dirty="0"/>
              <a:t>Faithful and True: Jesus is your best Friend, completely dependable. He is totally genuine, One who always keeps His word.</a:t>
            </a:r>
          </a:p>
          <a:p>
            <a:r>
              <a:rPr lang="en-ZW" b="1" dirty="0"/>
              <a:t>The Word of God: Jesus lived out what God is like. He makes God understandable for us. That is why we need to contemplate and study the life of Jesus each day.</a:t>
            </a:r>
          </a:p>
          <a:p>
            <a:endParaRPr lang="en-US" dirty="0"/>
          </a:p>
        </p:txBody>
      </p:sp>
    </p:spTree>
    <p:extLst>
      <p:ext uri="{BB962C8B-B14F-4D97-AF65-F5344CB8AC3E}">
        <p14:creationId xmlns:p14="http://schemas.microsoft.com/office/powerpoint/2010/main" val="86108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ACCF-8E54-3241-9774-5CD9D477E20F}"/>
              </a:ext>
            </a:extLst>
          </p:cNvPr>
          <p:cNvSpPr>
            <a:spLocks noGrp="1"/>
          </p:cNvSpPr>
          <p:nvPr>
            <p:ph type="title"/>
          </p:nvPr>
        </p:nvSpPr>
        <p:spPr>
          <a:xfrm>
            <a:off x="0" y="1"/>
            <a:ext cx="12192000" cy="629392"/>
          </a:xfrm>
        </p:spPr>
        <p:txBody>
          <a:bodyPr>
            <a:normAutofit fontScale="90000"/>
          </a:bodyPr>
          <a:lstStyle/>
          <a:p>
            <a:r>
              <a:rPr lang="en-ZW" dirty="0"/>
              <a:t>The Second Coming of Jesus</a:t>
            </a:r>
            <a:endParaRPr lang="en-US" dirty="0"/>
          </a:p>
        </p:txBody>
      </p:sp>
      <p:sp>
        <p:nvSpPr>
          <p:cNvPr id="3" name="Content Placeholder 2">
            <a:extLst>
              <a:ext uri="{FF2B5EF4-FFF2-40B4-BE49-F238E27FC236}">
                <a16:creationId xmlns:a16="http://schemas.microsoft.com/office/drawing/2014/main" id="{83F2F4EB-2525-F546-9BD7-10D7C0FD3746}"/>
              </a:ext>
            </a:extLst>
          </p:cNvPr>
          <p:cNvSpPr>
            <a:spLocks noGrp="1"/>
          </p:cNvSpPr>
          <p:nvPr>
            <p:ph idx="1"/>
          </p:nvPr>
        </p:nvSpPr>
        <p:spPr>
          <a:xfrm>
            <a:off x="0" y="629392"/>
            <a:ext cx="12192000" cy="6228607"/>
          </a:xfrm>
        </p:spPr>
        <p:txBody>
          <a:bodyPr>
            <a:normAutofit lnSpcReduction="10000"/>
          </a:bodyPr>
          <a:lstStyle/>
          <a:p>
            <a:r>
              <a:rPr lang="en-ZW" sz="3200" b="1" dirty="0"/>
              <a:t>King of kings and Lord of lords: This is Jesus’ royal title. There is to be no doubt who really is sovereign in the universe. Jesus has won complete victory over Satan.</a:t>
            </a:r>
          </a:p>
          <a:p>
            <a:r>
              <a:rPr lang="en-ZW" sz="3200" b="1" dirty="0"/>
              <a:t>NOTE: Symbols in this scene:</a:t>
            </a:r>
          </a:p>
          <a:p>
            <a:r>
              <a:rPr lang="en-ZW" sz="3200" b="1" dirty="0"/>
              <a:t>Sword: The Bible or Word of God (Hebrews 4:12).</a:t>
            </a:r>
          </a:p>
          <a:p>
            <a:r>
              <a:rPr lang="en-ZW" sz="3200" b="1" dirty="0"/>
              <a:t>Armies of heaven: angels.</a:t>
            </a:r>
          </a:p>
          <a:p>
            <a:r>
              <a:rPr lang="en-ZW" sz="3200" b="1" dirty="0"/>
              <a:t>Blood on Jesus’ robe: His blood He shed for our sins (1 Peter 1:17-21).</a:t>
            </a:r>
          </a:p>
          <a:p>
            <a:r>
              <a:rPr lang="en-ZW" sz="3200" b="1" dirty="0"/>
              <a:t>White robe of Jesus: His righteousness with which He covers sinners.</a:t>
            </a:r>
          </a:p>
          <a:p>
            <a:r>
              <a:rPr lang="en-ZW" sz="3200" b="1" dirty="0"/>
              <a:t>Rod of iron: Symbolizes authority. Also, the shepherd used a rod to protect his sheep (John 10:7-18; Psalm 23:4).</a:t>
            </a:r>
          </a:p>
          <a:p>
            <a:r>
              <a:rPr lang="en-ZW" sz="3200" b="1" cap="all" dirty="0"/>
              <a:t>THOUGHT QUESTION: </a:t>
            </a:r>
            <a:r>
              <a:rPr lang="en-ZW" sz="3200" b="1" dirty="0"/>
              <a:t>The horses and their riders in Revelation 19 are all in white to represent the purity and righteousness of Jesus. (False or True)</a:t>
            </a:r>
          </a:p>
          <a:p>
            <a:endParaRPr lang="en-US" dirty="0"/>
          </a:p>
        </p:txBody>
      </p:sp>
    </p:spTree>
    <p:extLst>
      <p:ext uri="{BB962C8B-B14F-4D97-AF65-F5344CB8AC3E}">
        <p14:creationId xmlns:p14="http://schemas.microsoft.com/office/powerpoint/2010/main" val="277791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D53-97A7-814C-9F13-91D516458694}"/>
              </a:ext>
            </a:extLst>
          </p:cNvPr>
          <p:cNvSpPr>
            <a:spLocks noGrp="1"/>
          </p:cNvSpPr>
          <p:nvPr>
            <p:ph type="title"/>
          </p:nvPr>
        </p:nvSpPr>
        <p:spPr>
          <a:xfrm>
            <a:off x="0" y="1"/>
            <a:ext cx="12192000" cy="629392"/>
          </a:xfrm>
        </p:spPr>
        <p:txBody>
          <a:bodyPr>
            <a:normAutofit fontScale="90000"/>
          </a:bodyPr>
          <a:lstStyle/>
          <a:p>
            <a:r>
              <a:rPr lang="en-ZW" dirty="0"/>
              <a:t>The Destruction of Sinners at Christ's Coming</a:t>
            </a:r>
            <a:endParaRPr lang="en-US" dirty="0"/>
          </a:p>
        </p:txBody>
      </p:sp>
      <p:sp>
        <p:nvSpPr>
          <p:cNvPr id="3" name="Content Placeholder 2">
            <a:extLst>
              <a:ext uri="{FF2B5EF4-FFF2-40B4-BE49-F238E27FC236}">
                <a16:creationId xmlns:a16="http://schemas.microsoft.com/office/drawing/2014/main" id="{0164225D-B352-8B4E-8553-73404B0D5678}"/>
              </a:ext>
            </a:extLst>
          </p:cNvPr>
          <p:cNvSpPr>
            <a:spLocks noGrp="1"/>
          </p:cNvSpPr>
          <p:nvPr>
            <p:ph idx="1"/>
          </p:nvPr>
        </p:nvSpPr>
        <p:spPr>
          <a:xfrm>
            <a:off x="0" y="629392"/>
            <a:ext cx="12192000" cy="6228607"/>
          </a:xfrm>
        </p:spPr>
        <p:txBody>
          <a:bodyPr>
            <a:normAutofit lnSpcReduction="10000"/>
          </a:bodyPr>
          <a:lstStyle/>
          <a:p>
            <a:r>
              <a:rPr lang="en-ZW" b="1" cap="all" dirty="0"/>
              <a:t>READ REVELATION 19:17-21.</a:t>
            </a:r>
            <a:endParaRPr lang="en-ZW" dirty="0"/>
          </a:p>
          <a:p>
            <a:r>
              <a:rPr lang="en-ZW" sz="3200" b="1" dirty="0"/>
              <a:t>These verses portray again the battle of Armageddon, which we read about in chapters 16 and 17. As Jesus and His angels are pictured descending from the heavens like an army on horseback, the results of the battle are announced. And John gives us another image. He describes the coming of Jesus to unrepentant sinners as an invitation to the “supper of the great God” (Revelation 19:17). </a:t>
            </a:r>
          </a:p>
          <a:p>
            <a:r>
              <a:rPr lang="en-ZW" sz="3200" b="1" dirty="0"/>
              <a:t>This is very different from the “marriage supper of the Lamb” in verse 9. When Jesus comes, all human beings will have chosen between two dinner parties. We can be present at one, but not both. Every individual is invited to the first, the marriage feast of the Lamb. Those who refuse to attend automatically become part of the second, the “supper of the great God.” We must choose one or the other. The first supper represents eternal life with Jesus. The second represents eternal death.</a:t>
            </a:r>
          </a:p>
          <a:p>
            <a:endParaRPr lang="en-US" dirty="0"/>
          </a:p>
        </p:txBody>
      </p:sp>
    </p:spTree>
    <p:extLst>
      <p:ext uri="{BB962C8B-B14F-4D97-AF65-F5344CB8AC3E}">
        <p14:creationId xmlns:p14="http://schemas.microsoft.com/office/powerpoint/2010/main" val="2320305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4967</Words>
  <Application>Microsoft Macintosh PowerPoint</Application>
  <PresentationFormat>Widescreen</PresentationFormat>
  <Paragraphs>220</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Focus on Prophecy GUIDE 19 </vt:lpstr>
      <vt:lpstr>Is God Fair?</vt:lpstr>
      <vt:lpstr>Is God Fair?</vt:lpstr>
      <vt:lpstr>Is God Fair?</vt:lpstr>
      <vt:lpstr>The Second Coming of Jesus</vt:lpstr>
      <vt:lpstr>The Second Coming of Jesus</vt:lpstr>
      <vt:lpstr>The Second Coming of Jesus</vt:lpstr>
      <vt:lpstr>The Second Coming of Jesus</vt:lpstr>
      <vt:lpstr>The Destruction of Sinners at Christ's Coming</vt:lpstr>
      <vt:lpstr>The Destruction of Sinners at Christ's Coming</vt:lpstr>
      <vt:lpstr>The Destruction of Sinners at Christ's Coming</vt:lpstr>
      <vt:lpstr>The Destruction of Sinners at Christ's Coming</vt:lpstr>
      <vt:lpstr>The Destruction of Sinners at Christ's Coming</vt:lpstr>
      <vt:lpstr>The Destruction of Sinners at Christ's Coming</vt:lpstr>
      <vt:lpstr>The Destruction of Sinners at Christ's Coming</vt:lpstr>
      <vt:lpstr>The Millennium</vt:lpstr>
      <vt:lpstr>The Millennium</vt:lpstr>
      <vt:lpstr>The Millennium</vt:lpstr>
      <vt:lpstr>The Millennium</vt:lpstr>
      <vt:lpstr>The Beginning of the Millennium</vt:lpstr>
      <vt:lpstr>The Beginning of the Millennium</vt:lpstr>
      <vt:lpstr>The Beginning of the Millennium</vt:lpstr>
      <vt:lpstr>The Beginning of the Millennium</vt:lpstr>
      <vt:lpstr>During the Millennium</vt:lpstr>
      <vt:lpstr>During the Millennium</vt:lpstr>
      <vt:lpstr>During the Millennium</vt:lpstr>
      <vt:lpstr>During the Millennium</vt:lpstr>
      <vt:lpstr>The Close of the Millennium</vt:lpstr>
      <vt:lpstr>The Close of the Millennium</vt:lpstr>
      <vt:lpstr>The Close of the Millennium</vt:lpstr>
      <vt:lpstr>The Close of the Millennium</vt:lpstr>
      <vt:lpstr>The Final Judgement Scene</vt:lpstr>
      <vt:lpstr>The Final Judgement Scene</vt:lpstr>
      <vt:lpstr>The Final Judgement Scene</vt:lpstr>
      <vt:lpstr>The Final Judgement Scene</vt:lpstr>
      <vt:lpstr>The Final Judgement Scene</vt:lpstr>
      <vt:lpstr>Conclusion</vt:lpstr>
      <vt:lpstr>Conclusion</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19</dc:title>
  <dc:creator>Microsoft Office User</dc:creator>
  <cp:lastModifiedBy>Microsoft Office User</cp:lastModifiedBy>
  <cp:revision>8</cp:revision>
  <cp:lastPrinted>2020-04-21T21:00:23Z</cp:lastPrinted>
  <dcterms:created xsi:type="dcterms:W3CDTF">2020-04-15T11:44:22Z</dcterms:created>
  <dcterms:modified xsi:type="dcterms:W3CDTF">2020-04-21T21:00:26Z</dcterms:modified>
</cp:coreProperties>
</file>