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39" r:id="rId2"/>
    <p:sldId id="334" r:id="rId3"/>
    <p:sldId id="360" r:id="rId4"/>
    <p:sldId id="340" r:id="rId5"/>
    <p:sldId id="341" r:id="rId6"/>
    <p:sldId id="335" r:id="rId7"/>
    <p:sldId id="342" r:id="rId8"/>
    <p:sldId id="336" r:id="rId9"/>
    <p:sldId id="359" r:id="rId10"/>
    <p:sldId id="343" r:id="rId11"/>
    <p:sldId id="358" r:id="rId12"/>
    <p:sldId id="344" r:id="rId13"/>
    <p:sldId id="357" r:id="rId14"/>
    <p:sldId id="346" r:id="rId15"/>
    <p:sldId id="356" r:id="rId16"/>
    <p:sldId id="345" r:id="rId17"/>
    <p:sldId id="355" r:id="rId18"/>
    <p:sldId id="337" r:id="rId19"/>
    <p:sldId id="354" r:id="rId20"/>
    <p:sldId id="347" r:id="rId21"/>
    <p:sldId id="353" r:id="rId22"/>
    <p:sldId id="348" r:id="rId23"/>
    <p:sldId id="352" r:id="rId24"/>
    <p:sldId id="349" r:id="rId25"/>
    <p:sldId id="351" r:id="rId26"/>
    <p:sldId id="338" r:id="rId27"/>
    <p:sldId id="35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81"/>
  </p:normalViewPr>
  <p:slideViewPr>
    <p:cSldViewPr snapToGrid="0" snapToObjects="1">
      <p:cViewPr varScale="1">
        <p:scale>
          <a:sx n="107" d="100"/>
          <a:sy n="107" d="100"/>
        </p:scale>
        <p:origin x="20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B960A-6B4A-DE46-8C05-C2560B0488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330846-6C18-2A41-907B-F6FEE5BE93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8E73FF-0892-0244-9759-CEEF4B99B3F1}"/>
              </a:ext>
            </a:extLst>
          </p:cNvPr>
          <p:cNvSpPr>
            <a:spLocks noGrp="1"/>
          </p:cNvSpPr>
          <p:nvPr>
            <p:ph type="dt" sz="half" idx="10"/>
          </p:nvPr>
        </p:nvSpPr>
        <p:spPr/>
        <p:txBody>
          <a:bodyPr/>
          <a:lstStyle/>
          <a:p>
            <a:fld id="{99751394-2484-8E44-A2C0-F16C5B60CBAC}" type="datetimeFigureOut">
              <a:rPr lang="en-US" smtClean="0"/>
              <a:t>4/12/20</a:t>
            </a:fld>
            <a:endParaRPr lang="en-US"/>
          </a:p>
        </p:txBody>
      </p:sp>
      <p:sp>
        <p:nvSpPr>
          <p:cNvPr id="5" name="Footer Placeholder 4">
            <a:extLst>
              <a:ext uri="{FF2B5EF4-FFF2-40B4-BE49-F238E27FC236}">
                <a16:creationId xmlns:a16="http://schemas.microsoft.com/office/drawing/2014/main" id="{A2F74528-E60B-E34F-B68C-BDDDF4A219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117FFC-6BE3-6A4F-8BBE-A183C65F2678}"/>
              </a:ext>
            </a:extLst>
          </p:cNvPr>
          <p:cNvSpPr>
            <a:spLocks noGrp="1"/>
          </p:cNvSpPr>
          <p:nvPr>
            <p:ph type="sldNum" sz="quarter" idx="12"/>
          </p:nvPr>
        </p:nvSpPr>
        <p:spPr/>
        <p:txBody>
          <a:bodyPr/>
          <a:lstStyle/>
          <a:p>
            <a:fld id="{5160D3E0-561F-4B41-90D0-107F3FB97DF9}" type="slidenum">
              <a:rPr lang="en-US" smtClean="0"/>
              <a:t>‹#›</a:t>
            </a:fld>
            <a:endParaRPr lang="en-US"/>
          </a:p>
        </p:txBody>
      </p:sp>
    </p:spTree>
    <p:extLst>
      <p:ext uri="{BB962C8B-B14F-4D97-AF65-F5344CB8AC3E}">
        <p14:creationId xmlns:p14="http://schemas.microsoft.com/office/powerpoint/2010/main" val="2689669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1676B-4042-1D47-9268-F9B16425C8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FC65644-9639-D745-8208-4F84450AE29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9B4DDF-CA0D-6E4B-B327-A4B833EA67B1}"/>
              </a:ext>
            </a:extLst>
          </p:cNvPr>
          <p:cNvSpPr>
            <a:spLocks noGrp="1"/>
          </p:cNvSpPr>
          <p:nvPr>
            <p:ph type="dt" sz="half" idx="10"/>
          </p:nvPr>
        </p:nvSpPr>
        <p:spPr/>
        <p:txBody>
          <a:bodyPr/>
          <a:lstStyle/>
          <a:p>
            <a:fld id="{99751394-2484-8E44-A2C0-F16C5B60CBAC}" type="datetimeFigureOut">
              <a:rPr lang="en-US" smtClean="0"/>
              <a:t>4/12/20</a:t>
            </a:fld>
            <a:endParaRPr lang="en-US"/>
          </a:p>
        </p:txBody>
      </p:sp>
      <p:sp>
        <p:nvSpPr>
          <p:cNvPr id="5" name="Footer Placeholder 4">
            <a:extLst>
              <a:ext uri="{FF2B5EF4-FFF2-40B4-BE49-F238E27FC236}">
                <a16:creationId xmlns:a16="http://schemas.microsoft.com/office/drawing/2014/main" id="{E9761FC2-7CC7-8549-BA36-DD98D09224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1E39FC-6663-4543-9142-A07C031B85CD}"/>
              </a:ext>
            </a:extLst>
          </p:cNvPr>
          <p:cNvSpPr>
            <a:spLocks noGrp="1"/>
          </p:cNvSpPr>
          <p:nvPr>
            <p:ph type="sldNum" sz="quarter" idx="12"/>
          </p:nvPr>
        </p:nvSpPr>
        <p:spPr/>
        <p:txBody>
          <a:bodyPr/>
          <a:lstStyle/>
          <a:p>
            <a:fld id="{5160D3E0-561F-4B41-90D0-107F3FB97DF9}" type="slidenum">
              <a:rPr lang="en-US" smtClean="0"/>
              <a:t>‹#›</a:t>
            </a:fld>
            <a:endParaRPr lang="en-US"/>
          </a:p>
        </p:txBody>
      </p:sp>
    </p:spTree>
    <p:extLst>
      <p:ext uri="{BB962C8B-B14F-4D97-AF65-F5344CB8AC3E}">
        <p14:creationId xmlns:p14="http://schemas.microsoft.com/office/powerpoint/2010/main" val="2863318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81F6B7-5BE6-7142-B07A-3F0D6313FB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E78B6D-060A-D040-AE66-3A6944234DD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B0660F-E058-004B-A3F6-A2DF0F2E0F0D}"/>
              </a:ext>
            </a:extLst>
          </p:cNvPr>
          <p:cNvSpPr>
            <a:spLocks noGrp="1"/>
          </p:cNvSpPr>
          <p:nvPr>
            <p:ph type="dt" sz="half" idx="10"/>
          </p:nvPr>
        </p:nvSpPr>
        <p:spPr/>
        <p:txBody>
          <a:bodyPr/>
          <a:lstStyle/>
          <a:p>
            <a:fld id="{99751394-2484-8E44-A2C0-F16C5B60CBAC}" type="datetimeFigureOut">
              <a:rPr lang="en-US" smtClean="0"/>
              <a:t>4/12/20</a:t>
            </a:fld>
            <a:endParaRPr lang="en-US"/>
          </a:p>
        </p:txBody>
      </p:sp>
      <p:sp>
        <p:nvSpPr>
          <p:cNvPr id="5" name="Footer Placeholder 4">
            <a:extLst>
              <a:ext uri="{FF2B5EF4-FFF2-40B4-BE49-F238E27FC236}">
                <a16:creationId xmlns:a16="http://schemas.microsoft.com/office/drawing/2014/main" id="{00792BA9-259A-B545-A9EA-3FD50F9448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8AB392-0AB5-8E47-AEF4-B579C61AD2C0}"/>
              </a:ext>
            </a:extLst>
          </p:cNvPr>
          <p:cNvSpPr>
            <a:spLocks noGrp="1"/>
          </p:cNvSpPr>
          <p:nvPr>
            <p:ph type="sldNum" sz="quarter" idx="12"/>
          </p:nvPr>
        </p:nvSpPr>
        <p:spPr/>
        <p:txBody>
          <a:bodyPr/>
          <a:lstStyle/>
          <a:p>
            <a:fld id="{5160D3E0-561F-4B41-90D0-107F3FB97DF9}" type="slidenum">
              <a:rPr lang="en-US" smtClean="0"/>
              <a:t>‹#›</a:t>
            </a:fld>
            <a:endParaRPr lang="en-US"/>
          </a:p>
        </p:txBody>
      </p:sp>
    </p:spTree>
    <p:extLst>
      <p:ext uri="{BB962C8B-B14F-4D97-AF65-F5344CB8AC3E}">
        <p14:creationId xmlns:p14="http://schemas.microsoft.com/office/powerpoint/2010/main" val="2813282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87D94-A26B-9741-BAE2-E74389568D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E9BBCF-B004-644B-85B4-789E58B040C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33873D-4256-E744-8B1E-3B7BAE5A25C1}"/>
              </a:ext>
            </a:extLst>
          </p:cNvPr>
          <p:cNvSpPr>
            <a:spLocks noGrp="1"/>
          </p:cNvSpPr>
          <p:nvPr>
            <p:ph type="dt" sz="half" idx="10"/>
          </p:nvPr>
        </p:nvSpPr>
        <p:spPr/>
        <p:txBody>
          <a:bodyPr/>
          <a:lstStyle/>
          <a:p>
            <a:fld id="{99751394-2484-8E44-A2C0-F16C5B60CBAC}" type="datetimeFigureOut">
              <a:rPr lang="en-US" smtClean="0"/>
              <a:t>4/12/20</a:t>
            </a:fld>
            <a:endParaRPr lang="en-US"/>
          </a:p>
        </p:txBody>
      </p:sp>
      <p:sp>
        <p:nvSpPr>
          <p:cNvPr id="5" name="Footer Placeholder 4">
            <a:extLst>
              <a:ext uri="{FF2B5EF4-FFF2-40B4-BE49-F238E27FC236}">
                <a16:creationId xmlns:a16="http://schemas.microsoft.com/office/drawing/2014/main" id="{686D4FCA-C75A-1E45-BF12-E4F644551F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8E87BF-9B0B-1B41-98AD-928AF444CC3B}"/>
              </a:ext>
            </a:extLst>
          </p:cNvPr>
          <p:cNvSpPr>
            <a:spLocks noGrp="1"/>
          </p:cNvSpPr>
          <p:nvPr>
            <p:ph type="sldNum" sz="quarter" idx="12"/>
          </p:nvPr>
        </p:nvSpPr>
        <p:spPr/>
        <p:txBody>
          <a:bodyPr/>
          <a:lstStyle/>
          <a:p>
            <a:fld id="{5160D3E0-561F-4B41-90D0-107F3FB97DF9}" type="slidenum">
              <a:rPr lang="en-US" smtClean="0"/>
              <a:t>‹#›</a:t>
            </a:fld>
            <a:endParaRPr lang="en-US"/>
          </a:p>
        </p:txBody>
      </p:sp>
    </p:spTree>
    <p:extLst>
      <p:ext uri="{BB962C8B-B14F-4D97-AF65-F5344CB8AC3E}">
        <p14:creationId xmlns:p14="http://schemas.microsoft.com/office/powerpoint/2010/main" val="3734110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84BE2-F148-D440-B4A8-9ADBBB6C5C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432A2C-E8A3-C64B-9353-6775CC46A4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E4163F2-8757-2B40-87F3-D33C3C06BC6B}"/>
              </a:ext>
            </a:extLst>
          </p:cNvPr>
          <p:cNvSpPr>
            <a:spLocks noGrp="1"/>
          </p:cNvSpPr>
          <p:nvPr>
            <p:ph type="dt" sz="half" idx="10"/>
          </p:nvPr>
        </p:nvSpPr>
        <p:spPr/>
        <p:txBody>
          <a:bodyPr/>
          <a:lstStyle/>
          <a:p>
            <a:fld id="{99751394-2484-8E44-A2C0-F16C5B60CBAC}" type="datetimeFigureOut">
              <a:rPr lang="en-US" smtClean="0"/>
              <a:t>4/12/20</a:t>
            </a:fld>
            <a:endParaRPr lang="en-US"/>
          </a:p>
        </p:txBody>
      </p:sp>
      <p:sp>
        <p:nvSpPr>
          <p:cNvPr id="5" name="Footer Placeholder 4">
            <a:extLst>
              <a:ext uri="{FF2B5EF4-FFF2-40B4-BE49-F238E27FC236}">
                <a16:creationId xmlns:a16="http://schemas.microsoft.com/office/drawing/2014/main" id="{169F44EF-B402-0349-936F-C5DFE70ED5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528060-5648-4D46-97BC-48726093D490}"/>
              </a:ext>
            </a:extLst>
          </p:cNvPr>
          <p:cNvSpPr>
            <a:spLocks noGrp="1"/>
          </p:cNvSpPr>
          <p:nvPr>
            <p:ph type="sldNum" sz="quarter" idx="12"/>
          </p:nvPr>
        </p:nvSpPr>
        <p:spPr/>
        <p:txBody>
          <a:bodyPr/>
          <a:lstStyle/>
          <a:p>
            <a:fld id="{5160D3E0-561F-4B41-90D0-107F3FB97DF9}" type="slidenum">
              <a:rPr lang="en-US" smtClean="0"/>
              <a:t>‹#›</a:t>
            </a:fld>
            <a:endParaRPr lang="en-US"/>
          </a:p>
        </p:txBody>
      </p:sp>
    </p:spTree>
    <p:extLst>
      <p:ext uri="{BB962C8B-B14F-4D97-AF65-F5344CB8AC3E}">
        <p14:creationId xmlns:p14="http://schemas.microsoft.com/office/powerpoint/2010/main" val="820847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77352-2DFB-2B40-9E3A-DCF5CBE591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4D6441-9D56-8544-9427-B26AEDD4240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1F4861-5BF0-C44E-9003-D26FC9B4F2F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BB646E-5617-0B40-A861-B547263BA9CA}"/>
              </a:ext>
            </a:extLst>
          </p:cNvPr>
          <p:cNvSpPr>
            <a:spLocks noGrp="1"/>
          </p:cNvSpPr>
          <p:nvPr>
            <p:ph type="dt" sz="half" idx="10"/>
          </p:nvPr>
        </p:nvSpPr>
        <p:spPr/>
        <p:txBody>
          <a:bodyPr/>
          <a:lstStyle/>
          <a:p>
            <a:fld id="{99751394-2484-8E44-A2C0-F16C5B60CBAC}" type="datetimeFigureOut">
              <a:rPr lang="en-US" smtClean="0"/>
              <a:t>4/12/20</a:t>
            </a:fld>
            <a:endParaRPr lang="en-US"/>
          </a:p>
        </p:txBody>
      </p:sp>
      <p:sp>
        <p:nvSpPr>
          <p:cNvPr id="6" name="Footer Placeholder 5">
            <a:extLst>
              <a:ext uri="{FF2B5EF4-FFF2-40B4-BE49-F238E27FC236}">
                <a16:creationId xmlns:a16="http://schemas.microsoft.com/office/drawing/2014/main" id="{7D88714B-DEF3-E644-AE73-9A3743EEFB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099847-1206-424B-9CF6-A5FBAB94332A}"/>
              </a:ext>
            </a:extLst>
          </p:cNvPr>
          <p:cNvSpPr>
            <a:spLocks noGrp="1"/>
          </p:cNvSpPr>
          <p:nvPr>
            <p:ph type="sldNum" sz="quarter" idx="12"/>
          </p:nvPr>
        </p:nvSpPr>
        <p:spPr/>
        <p:txBody>
          <a:bodyPr/>
          <a:lstStyle/>
          <a:p>
            <a:fld id="{5160D3E0-561F-4B41-90D0-107F3FB97DF9}" type="slidenum">
              <a:rPr lang="en-US" smtClean="0"/>
              <a:t>‹#›</a:t>
            </a:fld>
            <a:endParaRPr lang="en-US"/>
          </a:p>
        </p:txBody>
      </p:sp>
    </p:spTree>
    <p:extLst>
      <p:ext uri="{BB962C8B-B14F-4D97-AF65-F5344CB8AC3E}">
        <p14:creationId xmlns:p14="http://schemas.microsoft.com/office/powerpoint/2010/main" val="1283799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3DCDF-2415-C643-9E9D-588B1AF9E7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4AE399-4888-1541-AE1F-AB6DBDB29A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DE3AE9F-6C68-FF48-9239-E59CE17C806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902CD5-8FAE-AE45-8762-86E80DD26E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0AD6FE7-E7C6-5A44-879A-C57528149DE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9ABD2D-C810-EF40-A8E0-693E714967BA}"/>
              </a:ext>
            </a:extLst>
          </p:cNvPr>
          <p:cNvSpPr>
            <a:spLocks noGrp="1"/>
          </p:cNvSpPr>
          <p:nvPr>
            <p:ph type="dt" sz="half" idx="10"/>
          </p:nvPr>
        </p:nvSpPr>
        <p:spPr/>
        <p:txBody>
          <a:bodyPr/>
          <a:lstStyle/>
          <a:p>
            <a:fld id="{99751394-2484-8E44-A2C0-F16C5B60CBAC}" type="datetimeFigureOut">
              <a:rPr lang="en-US" smtClean="0"/>
              <a:t>4/12/20</a:t>
            </a:fld>
            <a:endParaRPr lang="en-US"/>
          </a:p>
        </p:txBody>
      </p:sp>
      <p:sp>
        <p:nvSpPr>
          <p:cNvPr id="8" name="Footer Placeholder 7">
            <a:extLst>
              <a:ext uri="{FF2B5EF4-FFF2-40B4-BE49-F238E27FC236}">
                <a16:creationId xmlns:a16="http://schemas.microsoft.com/office/drawing/2014/main" id="{0123559E-D5A0-DE4D-8EC7-C72161CC1F6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09A4EDA-F159-F24B-9AE4-D9BD49C389C8}"/>
              </a:ext>
            </a:extLst>
          </p:cNvPr>
          <p:cNvSpPr>
            <a:spLocks noGrp="1"/>
          </p:cNvSpPr>
          <p:nvPr>
            <p:ph type="sldNum" sz="quarter" idx="12"/>
          </p:nvPr>
        </p:nvSpPr>
        <p:spPr/>
        <p:txBody>
          <a:bodyPr/>
          <a:lstStyle/>
          <a:p>
            <a:fld id="{5160D3E0-561F-4B41-90D0-107F3FB97DF9}" type="slidenum">
              <a:rPr lang="en-US" smtClean="0"/>
              <a:t>‹#›</a:t>
            </a:fld>
            <a:endParaRPr lang="en-US"/>
          </a:p>
        </p:txBody>
      </p:sp>
    </p:spTree>
    <p:extLst>
      <p:ext uri="{BB962C8B-B14F-4D97-AF65-F5344CB8AC3E}">
        <p14:creationId xmlns:p14="http://schemas.microsoft.com/office/powerpoint/2010/main" val="3257308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08B2B-D1B3-6241-BBCD-0457765EFC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0F05CBE-8E98-394A-88ED-CBFFF93D398A}"/>
              </a:ext>
            </a:extLst>
          </p:cNvPr>
          <p:cNvSpPr>
            <a:spLocks noGrp="1"/>
          </p:cNvSpPr>
          <p:nvPr>
            <p:ph type="dt" sz="half" idx="10"/>
          </p:nvPr>
        </p:nvSpPr>
        <p:spPr/>
        <p:txBody>
          <a:bodyPr/>
          <a:lstStyle/>
          <a:p>
            <a:fld id="{99751394-2484-8E44-A2C0-F16C5B60CBAC}" type="datetimeFigureOut">
              <a:rPr lang="en-US" smtClean="0"/>
              <a:t>4/12/20</a:t>
            </a:fld>
            <a:endParaRPr lang="en-US"/>
          </a:p>
        </p:txBody>
      </p:sp>
      <p:sp>
        <p:nvSpPr>
          <p:cNvPr id="4" name="Footer Placeholder 3">
            <a:extLst>
              <a:ext uri="{FF2B5EF4-FFF2-40B4-BE49-F238E27FC236}">
                <a16:creationId xmlns:a16="http://schemas.microsoft.com/office/drawing/2014/main" id="{E370A0F0-F50D-534B-A069-1BF5DC5B27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6BB6168-B20F-EC4D-AFAF-FAE1FED6BEAC}"/>
              </a:ext>
            </a:extLst>
          </p:cNvPr>
          <p:cNvSpPr>
            <a:spLocks noGrp="1"/>
          </p:cNvSpPr>
          <p:nvPr>
            <p:ph type="sldNum" sz="quarter" idx="12"/>
          </p:nvPr>
        </p:nvSpPr>
        <p:spPr/>
        <p:txBody>
          <a:bodyPr/>
          <a:lstStyle/>
          <a:p>
            <a:fld id="{5160D3E0-561F-4B41-90D0-107F3FB97DF9}" type="slidenum">
              <a:rPr lang="en-US" smtClean="0"/>
              <a:t>‹#›</a:t>
            </a:fld>
            <a:endParaRPr lang="en-US"/>
          </a:p>
        </p:txBody>
      </p:sp>
    </p:spTree>
    <p:extLst>
      <p:ext uri="{BB962C8B-B14F-4D97-AF65-F5344CB8AC3E}">
        <p14:creationId xmlns:p14="http://schemas.microsoft.com/office/powerpoint/2010/main" val="3127166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960129-450D-5A42-A92D-B902D6097806}"/>
              </a:ext>
            </a:extLst>
          </p:cNvPr>
          <p:cNvSpPr>
            <a:spLocks noGrp="1"/>
          </p:cNvSpPr>
          <p:nvPr>
            <p:ph type="dt" sz="half" idx="10"/>
          </p:nvPr>
        </p:nvSpPr>
        <p:spPr/>
        <p:txBody>
          <a:bodyPr/>
          <a:lstStyle/>
          <a:p>
            <a:fld id="{99751394-2484-8E44-A2C0-F16C5B60CBAC}" type="datetimeFigureOut">
              <a:rPr lang="en-US" smtClean="0"/>
              <a:t>4/12/20</a:t>
            </a:fld>
            <a:endParaRPr lang="en-US"/>
          </a:p>
        </p:txBody>
      </p:sp>
      <p:sp>
        <p:nvSpPr>
          <p:cNvPr id="3" name="Footer Placeholder 2">
            <a:extLst>
              <a:ext uri="{FF2B5EF4-FFF2-40B4-BE49-F238E27FC236}">
                <a16:creationId xmlns:a16="http://schemas.microsoft.com/office/drawing/2014/main" id="{380C492F-847A-9441-9C7E-58EE3492336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E6D65A-8D96-3544-AD41-82EAA13B69B7}"/>
              </a:ext>
            </a:extLst>
          </p:cNvPr>
          <p:cNvSpPr>
            <a:spLocks noGrp="1"/>
          </p:cNvSpPr>
          <p:nvPr>
            <p:ph type="sldNum" sz="quarter" idx="12"/>
          </p:nvPr>
        </p:nvSpPr>
        <p:spPr/>
        <p:txBody>
          <a:bodyPr/>
          <a:lstStyle/>
          <a:p>
            <a:fld id="{5160D3E0-561F-4B41-90D0-107F3FB97DF9}" type="slidenum">
              <a:rPr lang="en-US" smtClean="0"/>
              <a:t>‹#›</a:t>
            </a:fld>
            <a:endParaRPr lang="en-US"/>
          </a:p>
        </p:txBody>
      </p:sp>
    </p:spTree>
    <p:extLst>
      <p:ext uri="{BB962C8B-B14F-4D97-AF65-F5344CB8AC3E}">
        <p14:creationId xmlns:p14="http://schemas.microsoft.com/office/powerpoint/2010/main" val="2327502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3A25F-9D8F-9A4C-87B4-598D8496A9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FEFA3B-7264-244D-9A46-553211F8B5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BAD5EF-0C95-8546-AF22-EC53EE8312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C4FF92-EE80-6B40-8CEC-9E69A9EBEE49}"/>
              </a:ext>
            </a:extLst>
          </p:cNvPr>
          <p:cNvSpPr>
            <a:spLocks noGrp="1"/>
          </p:cNvSpPr>
          <p:nvPr>
            <p:ph type="dt" sz="half" idx="10"/>
          </p:nvPr>
        </p:nvSpPr>
        <p:spPr/>
        <p:txBody>
          <a:bodyPr/>
          <a:lstStyle/>
          <a:p>
            <a:fld id="{99751394-2484-8E44-A2C0-F16C5B60CBAC}" type="datetimeFigureOut">
              <a:rPr lang="en-US" smtClean="0"/>
              <a:t>4/12/20</a:t>
            </a:fld>
            <a:endParaRPr lang="en-US"/>
          </a:p>
        </p:txBody>
      </p:sp>
      <p:sp>
        <p:nvSpPr>
          <p:cNvPr id="6" name="Footer Placeholder 5">
            <a:extLst>
              <a:ext uri="{FF2B5EF4-FFF2-40B4-BE49-F238E27FC236}">
                <a16:creationId xmlns:a16="http://schemas.microsoft.com/office/drawing/2014/main" id="{F1C107AC-B959-214F-AFA4-390C23515D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04F8A4-240D-4740-B3C7-8FCC09F2569D}"/>
              </a:ext>
            </a:extLst>
          </p:cNvPr>
          <p:cNvSpPr>
            <a:spLocks noGrp="1"/>
          </p:cNvSpPr>
          <p:nvPr>
            <p:ph type="sldNum" sz="quarter" idx="12"/>
          </p:nvPr>
        </p:nvSpPr>
        <p:spPr/>
        <p:txBody>
          <a:bodyPr/>
          <a:lstStyle/>
          <a:p>
            <a:fld id="{5160D3E0-561F-4B41-90D0-107F3FB97DF9}" type="slidenum">
              <a:rPr lang="en-US" smtClean="0"/>
              <a:t>‹#›</a:t>
            </a:fld>
            <a:endParaRPr lang="en-US"/>
          </a:p>
        </p:txBody>
      </p:sp>
    </p:spTree>
    <p:extLst>
      <p:ext uri="{BB962C8B-B14F-4D97-AF65-F5344CB8AC3E}">
        <p14:creationId xmlns:p14="http://schemas.microsoft.com/office/powerpoint/2010/main" val="2408217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63B33-FF35-9B4B-9690-B732FFF541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4946141-3DF2-5A4B-B060-4CD7CF3A10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B22526-D716-8045-928F-D679350259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F5473E6-BCB9-2C48-8563-3CA5C14E0761}"/>
              </a:ext>
            </a:extLst>
          </p:cNvPr>
          <p:cNvSpPr>
            <a:spLocks noGrp="1"/>
          </p:cNvSpPr>
          <p:nvPr>
            <p:ph type="dt" sz="half" idx="10"/>
          </p:nvPr>
        </p:nvSpPr>
        <p:spPr/>
        <p:txBody>
          <a:bodyPr/>
          <a:lstStyle/>
          <a:p>
            <a:fld id="{99751394-2484-8E44-A2C0-F16C5B60CBAC}" type="datetimeFigureOut">
              <a:rPr lang="en-US" smtClean="0"/>
              <a:t>4/12/20</a:t>
            </a:fld>
            <a:endParaRPr lang="en-US"/>
          </a:p>
        </p:txBody>
      </p:sp>
      <p:sp>
        <p:nvSpPr>
          <p:cNvPr id="6" name="Footer Placeholder 5">
            <a:extLst>
              <a:ext uri="{FF2B5EF4-FFF2-40B4-BE49-F238E27FC236}">
                <a16:creationId xmlns:a16="http://schemas.microsoft.com/office/drawing/2014/main" id="{1758B10A-6168-4340-A3AE-DED9CCB2A6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FD28F2-82B4-2A4D-99C0-547370672814}"/>
              </a:ext>
            </a:extLst>
          </p:cNvPr>
          <p:cNvSpPr>
            <a:spLocks noGrp="1"/>
          </p:cNvSpPr>
          <p:nvPr>
            <p:ph type="sldNum" sz="quarter" idx="12"/>
          </p:nvPr>
        </p:nvSpPr>
        <p:spPr/>
        <p:txBody>
          <a:bodyPr/>
          <a:lstStyle/>
          <a:p>
            <a:fld id="{5160D3E0-561F-4B41-90D0-107F3FB97DF9}" type="slidenum">
              <a:rPr lang="en-US" smtClean="0"/>
              <a:t>‹#›</a:t>
            </a:fld>
            <a:endParaRPr lang="en-US"/>
          </a:p>
        </p:txBody>
      </p:sp>
    </p:spTree>
    <p:extLst>
      <p:ext uri="{BB962C8B-B14F-4D97-AF65-F5344CB8AC3E}">
        <p14:creationId xmlns:p14="http://schemas.microsoft.com/office/powerpoint/2010/main" val="3999157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1001E2-CAF6-3F4F-B472-B9EF697910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24B81C-7A2E-C049-A59C-6AC50DDA33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DB71F1-D93B-2A46-9DDB-94594FD6C4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751394-2484-8E44-A2C0-F16C5B60CBAC}" type="datetimeFigureOut">
              <a:rPr lang="en-US" smtClean="0"/>
              <a:t>4/12/20</a:t>
            </a:fld>
            <a:endParaRPr lang="en-US"/>
          </a:p>
        </p:txBody>
      </p:sp>
      <p:sp>
        <p:nvSpPr>
          <p:cNvPr id="5" name="Footer Placeholder 4">
            <a:extLst>
              <a:ext uri="{FF2B5EF4-FFF2-40B4-BE49-F238E27FC236}">
                <a16:creationId xmlns:a16="http://schemas.microsoft.com/office/drawing/2014/main" id="{9F443BB3-144E-094C-BBEB-6A096AA6D8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526E7DE-2896-464C-8BC8-0F86F2F920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60D3E0-561F-4B41-90D0-107F3FB97DF9}" type="slidenum">
              <a:rPr lang="en-US" smtClean="0"/>
              <a:t>‹#›</a:t>
            </a:fld>
            <a:endParaRPr lang="en-US"/>
          </a:p>
        </p:txBody>
      </p:sp>
    </p:spTree>
    <p:extLst>
      <p:ext uri="{BB962C8B-B14F-4D97-AF65-F5344CB8AC3E}">
        <p14:creationId xmlns:p14="http://schemas.microsoft.com/office/powerpoint/2010/main" val="3856744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E9026-593C-F447-9EC5-F8B84E47AFB9}"/>
              </a:ext>
            </a:extLst>
          </p:cNvPr>
          <p:cNvSpPr>
            <a:spLocks noGrp="1"/>
          </p:cNvSpPr>
          <p:nvPr>
            <p:ph type="ctrTitle"/>
          </p:nvPr>
        </p:nvSpPr>
        <p:spPr>
          <a:xfrm>
            <a:off x="0" y="605642"/>
            <a:ext cx="5248893" cy="4928919"/>
          </a:xfrm>
        </p:spPr>
        <p:txBody>
          <a:bodyPr>
            <a:normAutofit/>
          </a:bodyPr>
          <a:lstStyle/>
          <a:p>
            <a:r>
              <a:rPr lang="en-ZW" sz="7300" b="1" dirty="0"/>
              <a:t>Focus on Prophecy</a:t>
            </a:r>
            <a:br>
              <a:rPr lang="en-ZW" sz="7300" b="1" dirty="0"/>
            </a:br>
            <a:r>
              <a:rPr lang="en-ZW" sz="7300" b="1" cap="all" dirty="0"/>
              <a:t>GUIDE 10</a:t>
            </a:r>
            <a:br>
              <a:rPr lang="en-ZW" cap="all" dirty="0"/>
            </a:br>
            <a:endParaRPr lang="en-US" dirty="0"/>
          </a:p>
        </p:txBody>
      </p:sp>
      <p:pic>
        <p:nvPicPr>
          <p:cNvPr id="4" name="Picture 3">
            <a:extLst>
              <a:ext uri="{FF2B5EF4-FFF2-40B4-BE49-F238E27FC236}">
                <a16:creationId xmlns:a16="http://schemas.microsoft.com/office/drawing/2014/main" id="{40B1646C-35A0-4C48-BF96-E6174678D28A}"/>
              </a:ext>
            </a:extLst>
          </p:cNvPr>
          <p:cNvPicPr>
            <a:picLocks noChangeAspect="1"/>
          </p:cNvPicPr>
          <p:nvPr/>
        </p:nvPicPr>
        <p:blipFill>
          <a:blip r:embed="rId2"/>
          <a:stretch>
            <a:fillRect/>
          </a:stretch>
        </p:blipFill>
        <p:spPr>
          <a:xfrm>
            <a:off x="5334000" y="0"/>
            <a:ext cx="6858000" cy="6858000"/>
          </a:xfrm>
          <a:prstGeom prst="rect">
            <a:avLst/>
          </a:prstGeom>
        </p:spPr>
      </p:pic>
    </p:spTree>
    <p:extLst>
      <p:ext uri="{BB962C8B-B14F-4D97-AF65-F5344CB8AC3E}">
        <p14:creationId xmlns:p14="http://schemas.microsoft.com/office/powerpoint/2010/main" val="3349272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2FA86-2E92-8146-BB84-C0DFA082EC53}"/>
              </a:ext>
            </a:extLst>
          </p:cNvPr>
          <p:cNvSpPr>
            <a:spLocks noGrp="1"/>
          </p:cNvSpPr>
          <p:nvPr>
            <p:ph type="title"/>
          </p:nvPr>
        </p:nvSpPr>
        <p:spPr>
          <a:xfrm>
            <a:off x="0" y="0"/>
            <a:ext cx="12192000" cy="581891"/>
          </a:xfrm>
        </p:spPr>
        <p:txBody>
          <a:bodyPr>
            <a:normAutofit fontScale="90000"/>
          </a:bodyPr>
          <a:lstStyle/>
          <a:p>
            <a:r>
              <a:rPr lang="en-ZW" dirty="0"/>
              <a:t>The Throne Room and the Throne</a:t>
            </a:r>
            <a:endParaRPr lang="en-US" dirty="0"/>
          </a:p>
        </p:txBody>
      </p:sp>
      <p:sp>
        <p:nvSpPr>
          <p:cNvPr id="3" name="Content Placeholder 2">
            <a:extLst>
              <a:ext uri="{FF2B5EF4-FFF2-40B4-BE49-F238E27FC236}">
                <a16:creationId xmlns:a16="http://schemas.microsoft.com/office/drawing/2014/main" id="{34A06F58-D4E7-2D40-A115-157518E317A0}"/>
              </a:ext>
            </a:extLst>
          </p:cNvPr>
          <p:cNvSpPr>
            <a:spLocks noGrp="1"/>
          </p:cNvSpPr>
          <p:nvPr>
            <p:ph idx="1"/>
          </p:nvPr>
        </p:nvSpPr>
        <p:spPr>
          <a:xfrm>
            <a:off x="0" y="581890"/>
            <a:ext cx="12192000" cy="6276109"/>
          </a:xfrm>
        </p:spPr>
        <p:txBody>
          <a:bodyPr>
            <a:normAutofit/>
          </a:bodyPr>
          <a:lstStyle/>
          <a:p>
            <a:r>
              <a:rPr lang="en-ZW" b="1" cap="all" dirty="0"/>
              <a:t>TO THINK ABOUT:</a:t>
            </a:r>
            <a:r>
              <a:rPr lang="en-ZW" dirty="0"/>
              <a:t> </a:t>
            </a:r>
            <a:r>
              <a:rPr lang="en-ZW" i="1" dirty="0"/>
              <a:t>If you had to describe God to someone, what would you tell him or her?</a:t>
            </a:r>
            <a:endParaRPr lang="en-ZW" dirty="0"/>
          </a:p>
          <a:p>
            <a:r>
              <a:rPr lang="en-ZW" sz="3200" b="1" dirty="0"/>
              <a:t>A well-respected Roman aristocrat named Cornelia once received at her house a wealthy lady who proudly showed off her </a:t>
            </a:r>
            <a:r>
              <a:rPr lang="en-ZW" sz="3200" b="1" dirty="0" err="1"/>
              <a:t>jewelry</a:t>
            </a:r>
            <a:r>
              <a:rPr lang="en-ZW" sz="3200" b="1" dirty="0"/>
              <a:t>. </a:t>
            </a:r>
          </a:p>
          <a:p>
            <a:r>
              <a:rPr lang="en-ZW" sz="3200" b="1" dirty="0"/>
              <a:t>Her visitor then challenged her hostess to display her finest stones. Cornelia gestured toward her two young boys, who had just entered the room, and replied, “These are my jewels.” </a:t>
            </a:r>
          </a:p>
          <a:p>
            <a:r>
              <a:rPr lang="en-ZW" sz="3200" b="1" dirty="0"/>
              <a:t>Those two boys, Tiberius and Gaius, grew up to become the famous reformers of Rome’s agrarian laws. </a:t>
            </a:r>
          </a:p>
          <a:p>
            <a:r>
              <a:rPr lang="en-ZW" sz="3200" b="1" dirty="0"/>
              <a:t>When Bible writers describe God’s glory in terms of brilliant jewels, they also reflect something of the way He feels about His children because to the heavenly Father, His redeemed people sparkle in His hand “like jewels in a crown” (Zechariah 9:16).</a:t>
            </a:r>
          </a:p>
        </p:txBody>
      </p:sp>
    </p:spTree>
    <p:extLst>
      <p:ext uri="{BB962C8B-B14F-4D97-AF65-F5344CB8AC3E}">
        <p14:creationId xmlns:p14="http://schemas.microsoft.com/office/powerpoint/2010/main" val="3303043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2FA86-2E92-8146-BB84-C0DFA082EC53}"/>
              </a:ext>
            </a:extLst>
          </p:cNvPr>
          <p:cNvSpPr>
            <a:spLocks noGrp="1"/>
          </p:cNvSpPr>
          <p:nvPr>
            <p:ph type="title"/>
          </p:nvPr>
        </p:nvSpPr>
        <p:spPr>
          <a:xfrm>
            <a:off x="0" y="0"/>
            <a:ext cx="12192000" cy="581891"/>
          </a:xfrm>
        </p:spPr>
        <p:txBody>
          <a:bodyPr>
            <a:normAutofit fontScale="90000"/>
          </a:bodyPr>
          <a:lstStyle/>
          <a:p>
            <a:r>
              <a:rPr lang="en-ZW" dirty="0"/>
              <a:t>The Throne Room and the Throne</a:t>
            </a:r>
            <a:endParaRPr lang="en-US" dirty="0"/>
          </a:p>
        </p:txBody>
      </p:sp>
      <p:sp>
        <p:nvSpPr>
          <p:cNvPr id="3" name="Content Placeholder 2">
            <a:extLst>
              <a:ext uri="{FF2B5EF4-FFF2-40B4-BE49-F238E27FC236}">
                <a16:creationId xmlns:a16="http://schemas.microsoft.com/office/drawing/2014/main" id="{34A06F58-D4E7-2D40-A115-157518E317A0}"/>
              </a:ext>
            </a:extLst>
          </p:cNvPr>
          <p:cNvSpPr>
            <a:spLocks noGrp="1"/>
          </p:cNvSpPr>
          <p:nvPr>
            <p:ph idx="1"/>
          </p:nvPr>
        </p:nvSpPr>
        <p:spPr>
          <a:xfrm>
            <a:off x="0" y="581890"/>
            <a:ext cx="12192000" cy="6276109"/>
          </a:xfrm>
        </p:spPr>
        <p:txBody>
          <a:bodyPr>
            <a:normAutofit lnSpcReduction="10000"/>
          </a:bodyPr>
          <a:lstStyle/>
          <a:p>
            <a:r>
              <a:rPr lang="en-ZW" sz="3600" b="1" dirty="0"/>
              <a:t>That glorious rainbow John and others saw above God’s throne echoes the same truth. </a:t>
            </a:r>
          </a:p>
          <a:p>
            <a:r>
              <a:rPr lang="en-ZW" sz="3600" b="1" dirty="0"/>
              <a:t>The rainbow first appears in Genesis 9, after the worldwide Flood which destroyed the earth. </a:t>
            </a:r>
          </a:p>
          <a:p>
            <a:r>
              <a:rPr lang="en-ZW" sz="3600" b="1" dirty="0"/>
              <a:t>God lifted it up as a sign that He would never again destroy the world by water. </a:t>
            </a:r>
          </a:p>
          <a:p>
            <a:r>
              <a:rPr lang="en-ZW" sz="3600" b="1" dirty="0"/>
              <a:t>Whenever the sky darkened and the rains poured down, the rainbow would always remind people of God’s promise. </a:t>
            </a:r>
          </a:p>
          <a:p>
            <a:r>
              <a:rPr lang="en-ZW" sz="3600" b="1" dirty="0"/>
              <a:t>It’s like a greeting card assuring us that God’s word is trustworthy, and that we’re important to Him. We are His children, His jewels. </a:t>
            </a:r>
          </a:p>
          <a:p>
            <a:r>
              <a:rPr lang="en-ZW" sz="3600" b="1" dirty="0"/>
              <a:t>And each of us can “grow up” to do great things for Him.</a:t>
            </a:r>
          </a:p>
        </p:txBody>
      </p:sp>
    </p:spTree>
    <p:extLst>
      <p:ext uri="{BB962C8B-B14F-4D97-AF65-F5344CB8AC3E}">
        <p14:creationId xmlns:p14="http://schemas.microsoft.com/office/powerpoint/2010/main" val="2704611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2FA86-2E92-8146-BB84-C0DFA082EC53}"/>
              </a:ext>
            </a:extLst>
          </p:cNvPr>
          <p:cNvSpPr>
            <a:spLocks noGrp="1"/>
          </p:cNvSpPr>
          <p:nvPr>
            <p:ph type="title"/>
          </p:nvPr>
        </p:nvSpPr>
        <p:spPr>
          <a:xfrm>
            <a:off x="0" y="0"/>
            <a:ext cx="12192000" cy="581891"/>
          </a:xfrm>
        </p:spPr>
        <p:txBody>
          <a:bodyPr>
            <a:normAutofit fontScale="90000"/>
          </a:bodyPr>
          <a:lstStyle/>
          <a:p>
            <a:r>
              <a:rPr lang="en-ZW" dirty="0"/>
              <a:t>The Throne Room and the Throne</a:t>
            </a:r>
            <a:endParaRPr lang="en-US" dirty="0"/>
          </a:p>
        </p:txBody>
      </p:sp>
      <p:sp>
        <p:nvSpPr>
          <p:cNvPr id="3" name="Content Placeholder 2">
            <a:extLst>
              <a:ext uri="{FF2B5EF4-FFF2-40B4-BE49-F238E27FC236}">
                <a16:creationId xmlns:a16="http://schemas.microsoft.com/office/drawing/2014/main" id="{34A06F58-D4E7-2D40-A115-157518E317A0}"/>
              </a:ext>
            </a:extLst>
          </p:cNvPr>
          <p:cNvSpPr>
            <a:spLocks noGrp="1"/>
          </p:cNvSpPr>
          <p:nvPr>
            <p:ph idx="1"/>
          </p:nvPr>
        </p:nvSpPr>
        <p:spPr>
          <a:xfrm>
            <a:off x="0" y="581890"/>
            <a:ext cx="12192000" cy="6276109"/>
          </a:xfrm>
        </p:spPr>
        <p:txBody>
          <a:bodyPr>
            <a:normAutofit/>
          </a:bodyPr>
          <a:lstStyle/>
          <a:p>
            <a:r>
              <a:rPr lang="en-ZW" sz="3600" b="1" dirty="0"/>
              <a:t>The rainbow would always remind people of God’s promise. It’s like a greeting card assuring us that God’s word is trustworthy, and that we’re important to Him. We are His children, His jewels. And each of us can “grow up” to do great things for Him.</a:t>
            </a:r>
          </a:p>
          <a:p>
            <a:r>
              <a:rPr lang="en-ZW" sz="3600" b="1" dirty="0"/>
              <a:t>The next few verses in Revelation 4 describe activity from the throne, before the throne, and around the throne of God. Let’s examine these three descriptions.</a:t>
            </a:r>
          </a:p>
          <a:p>
            <a:r>
              <a:rPr lang="en-ZW" sz="3600" b="1" dirty="0"/>
              <a:t>“From the throne proceeded lightnings, thundering, and voices. Seven lamps of fire were burning before the throne, which are the seven Spirits of God. Before the throne there was a sea of glass, like crystal” (vss. 5, 6).</a:t>
            </a:r>
          </a:p>
        </p:txBody>
      </p:sp>
    </p:spTree>
    <p:extLst>
      <p:ext uri="{BB962C8B-B14F-4D97-AF65-F5344CB8AC3E}">
        <p14:creationId xmlns:p14="http://schemas.microsoft.com/office/powerpoint/2010/main" val="4101264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2FA86-2E92-8146-BB84-C0DFA082EC53}"/>
              </a:ext>
            </a:extLst>
          </p:cNvPr>
          <p:cNvSpPr>
            <a:spLocks noGrp="1"/>
          </p:cNvSpPr>
          <p:nvPr>
            <p:ph type="title"/>
          </p:nvPr>
        </p:nvSpPr>
        <p:spPr>
          <a:xfrm>
            <a:off x="0" y="0"/>
            <a:ext cx="12192000" cy="581891"/>
          </a:xfrm>
        </p:spPr>
        <p:txBody>
          <a:bodyPr>
            <a:normAutofit fontScale="90000"/>
          </a:bodyPr>
          <a:lstStyle/>
          <a:p>
            <a:r>
              <a:rPr lang="en-ZW" dirty="0"/>
              <a:t>The Throne Room and the Throne</a:t>
            </a:r>
            <a:endParaRPr lang="en-US" dirty="0"/>
          </a:p>
        </p:txBody>
      </p:sp>
      <p:sp>
        <p:nvSpPr>
          <p:cNvPr id="3" name="Content Placeholder 2">
            <a:extLst>
              <a:ext uri="{FF2B5EF4-FFF2-40B4-BE49-F238E27FC236}">
                <a16:creationId xmlns:a16="http://schemas.microsoft.com/office/drawing/2014/main" id="{34A06F58-D4E7-2D40-A115-157518E317A0}"/>
              </a:ext>
            </a:extLst>
          </p:cNvPr>
          <p:cNvSpPr>
            <a:spLocks noGrp="1"/>
          </p:cNvSpPr>
          <p:nvPr>
            <p:ph idx="1"/>
          </p:nvPr>
        </p:nvSpPr>
        <p:spPr>
          <a:xfrm>
            <a:off x="0" y="581890"/>
            <a:ext cx="12192000" cy="6276109"/>
          </a:xfrm>
        </p:spPr>
        <p:txBody>
          <a:bodyPr>
            <a:normAutofit lnSpcReduction="10000"/>
          </a:bodyPr>
          <a:lstStyle/>
          <a:p>
            <a:r>
              <a:rPr lang="en-ZW" sz="3200" b="1" dirty="0"/>
              <a:t>John hears thunder as God speaks. He sees lightning as the angels flash from the throne of God to carry out His commands. Where are the angels going? They’re traveling from “Mission Control” to Earth. </a:t>
            </a:r>
          </a:p>
          <a:p>
            <a:r>
              <a:rPr lang="en-ZW" sz="3200" b="1" dirty="0"/>
              <a:t>While the tragedy of sin and suffering grips this planet, all the attention of heaven is focused on our individual needs. </a:t>
            </a:r>
          </a:p>
          <a:p>
            <a:r>
              <a:rPr lang="en-ZW" sz="3200" b="1" dirty="0"/>
              <a:t>Every frail voice whispering, “God, we have a problem,” is instantly recognized. </a:t>
            </a:r>
          </a:p>
          <a:p>
            <a:r>
              <a:rPr lang="en-ZW" sz="3200" b="1" dirty="0"/>
              <a:t>God immediately responds in the way His infinite wisdom knows is best. </a:t>
            </a:r>
          </a:p>
          <a:p>
            <a:r>
              <a:rPr lang="en-ZW" sz="3200" b="1" dirty="0"/>
              <a:t>All the living creatures whom the prophets saw swirling about God’s throne are not some distraction. </a:t>
            </a:r>
          </a:p>
          <a:p>
            <a:r>
              <a:rPr lang="en-ZW" sz="3200" b="1" dirty="0"/>
              <a:t>They are an extension of God’s concern for you and me. The voice that thunders is friendly; it’s God talking us through His rescue plan, step-by-step.</a:t>
            </a:r>
          </a:p>
        </p:txBody>
      </p:sp>
    </p:spTree>
    <p:extLst>
      <p:ext uri="{BB962C8B-B14F-4D97-AF65-F5344CB8AC3E}">
        <p14:creationId xmlns:p14="http://schemas.microsoft.com/office/powerpoint/2010/main" val="3415458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2FA86-2E92-8146-BB84-C0DFA082EC53}"/>
              </a:ext>
            </a:extLst>
          </p:cNvPr>
          <p:cNvSpPr>
            <a:spLocks noGrp="1"/>
          </p:cNvSpPr>
          <p:nvPr>
            <p:ph type="title"/>
          </p:nvPr>
        </p:nvSpPr>
        <p:spPr>
          <a:xfrm>
            <a:off x="0" y="0"/>
            <a:ext cx="12192000" cy="581891"/>
          </a:xfrm>
        </p:spPr>
        <p:txBody>
          <a:bodyPr>
            <a:normAutofit fontScale="90000"/>
          </a:bodyPr>
          <a:lstStyle/>
          <a:p>
            <a:r>
              <a:rPr lang="en-ZW" dirty="0"/>
              <a:t>The Throne Room and the Throne</a:t>
            </a:r>
            <a:endParaRPr lang="en-US" dirty="0"/>
          </a:p>
        </p:txBody>
      </p:sp>
      <p:sp>
        <p:nvSpPr>
          <p:cNvPr id="3" name="Content Placeholder 2">
            <a:extLst>
              <a:ext uri="{FF2B5EF4-FFF2-40B4-BE49-F238E27FC236}">
                <a16:creationId xmlns:a16="http://schemas.microsoft.com/office/drawing/2014/main" id="{34A06F58-D4E7-2D40-A115-157518E317A0}"/>
              </a:ext>
            </a:extLst>
          </p:cNvPr>
          <p:cNvSpPr>
            <a:spLocks noGrp="1"/>
          </p:cNvSpPr>
          <p:nvPr>
            <p:ph idx="1"/>
          </p:nvPr>
        </p:nvSpPr>
        <p:spPr>
          <a:xfrm>
            <a:off x="0" y="581890"/>
            <a:ext cx="12192000" cy="6276109"/>
          </a:xfrm>
        </p:spPr>
        <p:txBody>
          <a:bodyPr>
            <a:normAutofit fontScale="85000" lnSpcReduction="10000"/>
          </a:bodyPr>
          <a:lstStyle/>
          <a:p>
            <a:r>
              <a:rPr lang="en-ZW" sz="4400" b="1" dirty="0"/>
              <a:t>Imagine the scene. A throne sitting on a crystal sea. Like a prism, the “sea of glass” spreads the dazzling </a:t>
            </a:r>
            <a:r>
              <a:rPr lang="en-ZW" sz="4400" b="1" dirty="0" err="1"/>
              <a:t>colors</a:t>
            </a:r>
            <a:r>
              <a:rPr lang="en-ZW" sz="4400" b="1" dirty="0"/>
              <a:t> of the beautiful rainbow above it. It also reflects the light of seven blazing torches. </a:t>
            </a:r>
          </a:p>
          <a:p>
            <a:r>
              <a:rPr lang="en-ZW" sz="4400" b="1" dirty="0"/>
              <a:t>The Holy Spirit in all His perfection is represented by the number seven in various ways. </a:t>
            </a:r>
          </a:p>
          <a:p>
            <a:r>
              <a:rPr lang="en-ZW" sz="4400" b="1" dirty="0"/>
              <a:t>And the Holy Spirit is yet another way in which God reaches out to His “jewels.” </a:t>
            </a:r>
          </a:p>
          <a:p>
            <a:r>
              <a:rPr lang="en-ZW" sz="4400" b="1" dirty="0"/>
              <a:t>The Father wants us to experience His wonderful qualities. He wants to live in us. </a:t>
            </a:r>
          </a:p>
          <a:p>
            <a:r>
              <a:rPr lang="en-ZW" sz="4400" b="1" dirty="0"/>
              <a:t>That’s what the Holy Spirit is all about. </a:t>
            </a:r>
          </a:p>
          <a:p>
            <a:r>
              <a:rPr lang="en-ZW" sz="4400" b="1" dirty="0"/>
              <a:t>God’s great love makes the Spirit available to each one of us</a:t>
            </a:r>
            <a:r>
              <a:rPr lang="en-ZW" dirty="0"/>
              <a:t>.</a:t>
            </a:r>
          </a:p>
        </p:txBody>
      </p:sp>
    </p:spTree>
    <p:extLst>
      <p:ext uri="{BB962C8B-B14F-4D97-AF65-F5344CB8AC3E}">
        <p14:creationId xmlns:p14="http://schemas.microsoft.com/office/powerpoint/2010/main" val="922228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2FA86-2E92-8146-BB84-C0DFA082EC53}"/>
              </a:ext>
            </a:extLst>
          </p:cNvPr>
          <p:cNvSpPr>
            <a:spLocks noGrp="1"/>
          </p:cNvSpPr>
          <p:nvPr>
            <p:ph type="title"/>
          </p:nvPr>
        </p:nvSpPr>
        <p:spPr>
          <a:xfrm>
            <a:off x="0" y="0"/>
            <a:ext cx="12192000" cy="581891"/>
          </a:xfrm>
        </p:spPr>
        <p:txBody>
          <a:bodyPr>
            <a:normAutofit fontScale="90000"/>
          </a:bodyPr>
          <a:lstStyle/>
          <a:p>
            <a:r>
              <a:rPr lang="en-ZW" dirty="0"/>
              <a:t>The Throne Room and the Throne</a:t>
            </a:r>
            <a:endParaRPr lang="en-US" dirty="0"/>
          </a:p>
        </p:txBody>
      </p:sp>
      <p:sp>
        <p:nvSpPr>
          <p:cNvPr id="3" name="Content Placeholder 2">
            <a:extLst>
              <a:ext uri="{FF2B5EF4-FFF2-40B4-BE49-F238E27FC236}">
                <a16:creationId xmlns:a16="http://schemas.microsoft.com/office/drawing/2014/main" id="{34A06F58-D4E7-2D40-A115-157518E317A0}"/>
              </a:ext>
            </a:extLst>
          </p:cNvPr>
          <p:cNvSpPr>
            <a:spLocks noGrp="1"/>
          </p:cNvSpPr>
          <p:nvPr>
            <p:ph idx="1"/>
          </p:nvPr>
        </p:nvSpPr>
        <p:spPr>
          <a:xfrm>
            <a:off x="0" y="581890"/>
            <a:ext cx="12192000" cy="6276109"/>
          </a:xfrm>
        </p:spPr>
        <p:txBody>
          <a:bodyPr>
            <a:normAutofit lnSpcReduction="10000"/>
          </a:bodyPr>
          <a:lstStyle/>
          <a:p>
            <a:r>
              <a:rPr lang="en-ZW" sz="3600" b="1" dirty="0"/>
              <a:t>John sees a great deal of activity going on around God’s throne—four living creatures are praising and glorifying God. </a:t>
            </a:r>
          </a:p>
          <a:p>
            <a:r>
              <a:rPr lang="en-ZW" sz="3600" b="1" dirty="0"/>
              <a:t>Twenty-four elders are casting their crowns at His feet and worshiping Him (vss. 8-10). In ancient Israel, priests who served at the temple were organized into twenty-four groups. </a:t>
            </a:r>
          </a:p>
          <a:p>
            <a:r>
              <a:rPr lang="en-ZW" sz="3600" b="1" dirty="0"/>
              <a:t>They made sure the Hebrew system of festivals and holy days flowed uninterrupted throughout the year. </a:t>
            </a:r>
          </a:p>
          <a:p>
            <a:r>
              <a:rPr lang="en-ZW" sz="3600" b="1" dirty="0"/>
              <a:t>Similarly here, the twenty-four elders on twenty-four thrones have a special task of worshiping God and singing praises to Him, because He is the Creator of all things. </a:t>
            </a:r>
          </a:p>
          <a:p>
            <a:r>
              <a:rPr lang="en-ZW" sz="3600" b="1" dirty="0"/>
              <a:t>During their anthem of devotion, the elders take off their crowns and lay them before the throne of God.</a:t>
            </a:r>
          </a:p>
        </p:txBody>
      </p:sp>
    </p:spTree>
    <p:extLst>
      <p:ext uri="{BB962C8B-B14F-4D97-AF65-F5344CB8AC3E}">
        <p14:creationId xmlns:p14="http://schemas.microsoft.com/office/powerpoint/2010/main" val="3141812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2FA86-2E92-8146-BB84-C0DFA082EC53}"/>
              </a:ext>
            </a:extLst>
          </p:cNvPr>
          <p:cNvSpPr>
            <a:spLocks noGrp="1"/>
          </p:cNvSpPr>
          <p:nvPr>
            <p:ph type="title"/>
          </p:nvPr>
        </p:nvSpPr>
        <p:spPr>
          <a:xfrm>
            <a:off x="0" y="0"/>
            <a:ext cx="12192000" cy="581891"/>
          </a:xfrm>
        </p:spPr>
        <p:txBody>
          <a:bodyPr>
            <a:normAutofit fontScale="90000"/>
          </a:bodyPr>
          <a:lstStyle/>
          <a:p>
            <a:r>
              <a:rPr lang="en-ZW" dirty="0"/>
              <a:t>The Throne Room and the Throne</a:t>
            </a:r>
            <a:endParaRPr lang="en-US" dirty="0"/>
          </a:p>
        </p:txBody>
      </p:sp>
      <p:sp>
        <p:nvSpPr>
          <p:cNvPr id="3" name="Content Placeholder 2">
            <a:extLst>
              <a:ext uri="{FF2B5EF4-FFF2-40B4-BE49-F238E27FC236}">
                <a16:creationId xmlns:a16="http://schemas.microsoft.com/office/drawing/2014/main" id="{34A06F58-D4E7-2D40-A115-157518E317A0}"/>
              </a:ext>
            </a:extLst>
          </p:cNvPr>
          <p:cNvSpPr>
            <a:spLocks noGrp="1"/>
          </p:cNvSpPr>
          <p:nvPr>
            <p:ph idx="1"/>
          </p:nvPr>
        </p:nvSpPr>
        <p:spPr>
          <a:xfrm>
            <a:off x="0" y="581890"/>
            <a:ext cx="12192000" cy="6276109"/>
          </a:xfrm>
        </p:spPr>
        <p:txBody>
          <a:bodyPr>
            <a:normAutofit/>
          </a:bodyPr>
          <a:lstStyle/>
          <a:p>
            <a:r>
              <a:rPr lang="en-ZW" b="1" cap="all" dirty="0"/>
              <a:t>TO THINK ABOUT:</a:t>
            </a:r>
            <a:r>
              <a:rPr lang="en-ZW" dirty="0"/>
              <a:t> </a:t>
            </a:r>
            <a:r>
              <a:rPr lang="en-ZW" i="1" dirty="0"/>
              <a:t>If you had a crown of gold what would cause you to lay it before another person?</a:t>
            </a:r>
            <a:endParaRPr lang="en-ZW" dirty="0"/>
          </a:p>
          <a:p>
            <a:r>
              <a:rPr lang="en-ZW" sz="3200" b="1" dirty="0"/>
              <a:t>Next we come to “four living creatures.” From descriptions in Isaiah 6 and Ezekiel 1 we can identify them as angels. </a:t>
            </a:r>
          </a:p>
          <a:p>
            <a:r>
              <a:rPr lang="en-ZW" sz="3200" b="1" dirty="0"/>
              <a:t>They are each pictured in highly symbolic language. The lion represents strength. </a:t>
            </a:r>
          </a:p>
          <a:p>
            <a:r>
              <a:rPr lang="en-ZW" sz="3200" b="1" dirty="0"/>
              <a:t>The ox symbolizes a willingness to serve. The face of a man represents intelligence. </a:t>
            </a:r>
          </a:p>
          <a:p>
            <a:r>
              <a:rPr lang="en-ZW" sz="3200" b="1" dirty="0"/>
              <a:t>The eagle depicts swiftness and keen perception. </a:t>
            </a:r>
          </a:p>
          <a:p>
            <a:r>
              <a:rPr lang="en-ZW" sz="3200" b="1" dirty="0"/>
              <a:t>The many wings suggest the speed with which the divine will is to be carried out. These creatures are “all-seeing” in a very graphic way.</a:t>
            </a:r>
          </a:p>
        </p:txBody>
      </p:sp>
    </p:spTree>
    <p:extLst>
      <p:ext uri="{BB962C8B-B14F-4D97-AF65-F5344CB8AC3E}">
        <p14:creationId xmlns:p14="http://schemas.microsoft.com/office/powerpoint/2010/main" val="11790469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2FA86-2E92-8146-BB84-C0DFA082EC53}"/>
              </a:ext>
            </a:extLst>
          </p:cNvPr>
          <p:cNvSpPr>
            <a:spLocks noGrp="1"/>
          </p:cNvSpPr>
          <p:nvPr>
            <p:ph type="title"/>
          </p:nvPr>
        </p:nvSpPr>
        <p:spPr>
          <a:xfrm>
            <a:off x="0" y="0"/>
            <a:ext cx="12192000" cy="581891"/>
          </a:xfrm>
        </p:spPr>
        <p:txBody>
          <a:bodyPr>
            <a:normAutofit fontScale="90000"/>
          </a:bodyPr>
          <a:lstStyle/>
          <a:p>
            <a:r>
              <a:rPr lang="en-ZW" dirty="0"/>
              <a:t>The Throne Room and the Throne</a:t>
            </a:r>
            <a:endParaRPr lang="en-US" dirty="0"/>
          </a:p>
        </p:txBody>
      </p:sp>
      <p:sp>
        <p:nvSpPr>
          <p:cNvPr id="3" name="Content Placeholder 2">
            <a:extLst>
              <a:ext uri="{FF2B5EF4-FFF2-40B4-BE49-F238E27FC236}">
                <a16:creationId xmlns:a16="http://schemas.microsoft.com/office/drawing/2014/main" id="{34A06F58-D4E7-2D40-A115-157518E317A0}"/>
              </a:ext>
            </a:extLst>
          </p:cNvPr>
          <p:cNvSpPr>
            <a:spLocks noGrp="1"/>
          </p:cNvSpPr>
          <p:nvPr>
            <p:ph idx="1"/>
          </p:nvPr>
        </p:nvSpPr>
        <p:spPr>
          <a:xfrm>
            <a:off x="0" y="581890"/>
            <a:ext cx="12192000" cy="6276109"/>
          </a:xfrm>
        </p:spPr>
        <p:txBody>
          <a:bodyPr>
            <a:normAutofit lnSpcReduction="10000"/>
          </a:bodyPr>
          <a:lstStyle/>
          <a:p>
            <a:r>
              <a:rPr lang="en-ZW" b="1" dirty="0"/>
              <a:t>The four living creatures actually portray four dimensions of Jesus’ character. He is a king (the lion), but also a servant (the ox). He is a human (the man’s face), but also soared above as fully divine (the eagle). What characteristics do you appreciate the most about Jesus?</a:t>
            </a:r>
          </a:p>
          <a:p>
            <a:r>
              <a:rPr lang="en-ZW" b="1" dirty="0"/>
              <a:t>Isn’t it wonderful that, early on in the book of Revelation, God gives us these striking word pictures of who He is and how much He cares for us? He’s taking us on a tour of His heavenly Mission Control. </a:t>
            </a:r>
          </a:p>
          <a:p>
            <a:r>
              <a:rPr lang="en-ZW" b="1" dirty="0"/>
              <a:t>He’s showing us that in everything—in His omnipresent Holy Spirit, in the flight of angels, in the work of supernatural beings—He acts ceaselessly on our behalf. Are you important to God? No question! The throne room of heaven demonstrates that fact.</a:t>
            </a:r>
          </a:p>
          <a:p>
            <a:r>
              <a:rPr lang="en-ZW" b="1" cap="all" dirty="0"/>
              <a:t>THOUGHT QUESTION: </a:t>
            </a:r>
            <a:r>
              <a:rPr lang="en-ZW" b="1" dirty="0"/>
              <a:t>Although God is enthroned in heaven, He is intimately acquainted with each of us and wants to help us individually. (False or True) </a:t>
            </a:r>
          </a:p>
          <a:p>
            <a:r>
              <a:rPr lang="en-ZW" b="1" dirty="0"/>
              <a:t>The rainbow is a sign to us that God promises to never again send a flood on the entire world. (False or True)</a:t>
            </a:r>
            <a:endParaRPr lang="en-US" b="1" dirty="0"/>
          </a:p>
        </p:txBody>
      </p:sp>
    </p:spTree>
    <p:extLst>
      <p:ext uri="{BB962C8B-B14F-4D97-AF65-F5344CB8AC3E}">
        <p14:creationId xmlns:p14="http://schemas.microsoft.com/office/powerpoint/2010/main" val="411348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53BB8-D2AF-6441-9C44-6D618857A219}"/>
              </a:ext>
            </a:extLst>
          </p:cNvPr>
          <p:cNvSpPr>
            <a:spLocks noGrp="1"/>
          </p:cNvSpPr>
          <p:nvPr>
            <p:ph type="title"/>
          </p:nvPr>
        </p:nvSpPr>
        <p:spPr>
          <a:xfrm>
            <a:off x="0" y="0"/>
            <a:ext cx="12192000" cy="546265"/>
          </a:xfrm>
        </p:spPr>
        <p:txBody>
          <a:bodyPr>
            <a:normAutofit fontScale="90000"/>
          </a:bodyPr>
          <a:lstStyle/>
          <a:p>
            <a:r>
              <a:rPr lang="en-ZW" dirty="0"/>
              <a:t>The Lamb</a:t>
            </a:r>
            <a:endParaRPr lang="en-US" dirty="0"/>
          </a:p>
        </p:txBody>
      </p:sp>
      <p:sp>
        <p:nvSpPr>
          <p:cNvPr id="3" name="Content Placeholder 2">
            <a:extLst>
              <a:ext uri="{FF2B5EF4-FFF2-40B4-BE49-F238E27FC236}">
                <a16:creationId xmlns:a16="http://schemas.microsoft.com/office/drawing/2014/main" id="{92FE9701-7E3D-E045-9DB6-2AF9923BF637}"/>
              </a:ext>
            </a:extLst>
          </p:cNvPr>
          <p:cNvSpPr>
            <a:spLocks noGrp="1"/>
          </p:cNvSpPr>
          <p:nvPr>
            <p:ph idx="1"/>
          </p:nvPr>
        </p:nvSpPr>
        <p:spPr>
          <a:xfrm>
            <a:off x="0" y="546264"/>
            <a:ext cx="12192000" cy="6311735"/>
          </a:xfrm>
        </p:spPr>
        <p:txBody>
          <a:bodyPr>
            <a:normAutofit fontScale="92500" lnSpcReduction="20000"/>
          </a:bodyPr>
          <a:lstStyle/>
          <a:p>
            <a:r>
              <a:rPr lang="en-ZW" sz="3600" b="1" dirty="0"/>
              <a:t>Now let’s look at Revelation 5. This chapter continues our tour of the divine throne room. </a:t>
            </a:r>
          </a:p>
          <a:p>
            <a:r>
              <a:rPr lang="en-ZW" sz="3600" b="1" dirty="0"/>
              <a:t>But the focus shifts from God Almighty on His throne to the Lamb of God before the throne. </a:t>
            </a:r>
          </a:p>
          <a:p>
            <a:r>
              <a:rPr lang="en-ZW" sz="3600" b="1" dirty="0"/>
              <a:t>The Lamb is now the </a:t>
            </a:r>
            <a:r>
              <a:rPr lang="en-ZW" sz="3600" b="1" dirty="0" err="1"/>
              <a:t>center</a:t>
            </a:r>
            <a:r>
              <a:rPr lang="en-ZW" sz="3600" b="1" dirty="0"/>
              <a:t> of attention. </a:t>
            </a:r>
          </a:p>
          <a:p>
            <a:r>
              <a:rPr lang="en-ZW" sz="3600" b="1" dirty="0"/>
              <a:t>As the scene opens, the attention of the universe is riveted on a great drama unfolding before the throne. </a:t>
            </a:r>
          </a:p>
          <a:p>
            <a:r>
              <a:rPr lang="en-ZW" sz="3600" b="1" dirty="0"/>
              <a:t>John sees God the Father seated on His throne, holding in His right hand “a book written within and on the back, sealed with seven seals” (Revelation 5:1). </a:t>
            </a:r>
          </a:p>
          <a:p>
            <a:r>
              <a:rPr lang="en-ZW" sz="3600" b="1" dirty="0"/>
              <a:t>In ancient protocol the right-hand side, especially of a sovereign, always signified </a:t>
            </a:r>
            <a:r>
              <a:rPr lang="en-ZW" sz="3600" b="1" dirty="0" err="1"/>
              <a:t>favor</a:t>
            </a:r>
            <a:r>
              <a:rPr lang="en-ZW" sz="3600" b="1" dirty="0"/>
              <a:t> or highest standing. </a:t>
            </a:r>
          </a:p>
          <a:p>
            <a:r>
              <a:rPr lang="en-ZW" sz="3600" b="1" dirty="0"/>
              <a:t>In other words, this book has special significance. But its message is sealed.</a:t>
            </a:r>
          </a:p>
          <a:p>
            <a:endParaRPr lang="en-US" dirty="0"/>
          </a:p>
        </p:txBody>
      </p:sp>
    </p:spTree>
    <p:extLst>
      <p:ext uri="{BB962C8B-B14F-4D97-AF65-F5344CB8AC3E}">
        <p14:creationId xmlns:p14="http://schemas.microsoft.com/office/powerpoint/2010/main" val="18917185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53BB8-D2AF-6441-9C44-6D618857A219}"/>
              </a:ext>
            </a:extLst>
          </p:cNvPr>
          <p:cNvSpPr>
            <a:spLocks noGrp="1"/>
          </p:cNvSpPr>
          <p:nvPr>
            <p:ph type="title"/>
          </p:nvPr>
        </p:nvSpPr>
        <p:spPr>
          <a:xfrm>
            <a:off x="0" y="0"/>
            <a:ext cx="12192000" cy="546265"/>
          </a:xfrm>
        </p:spPr>
        <p:txBody>
          <a:bodyPr>
            <a:normAutofit fontScale="90000"/>
          </a:bodyPr>
          <a:lstStyle/>
          <a:p>
            <a:r>
              <a:rPr lang="en-ZW" dirty="0"/>
              <a:t>The Lamb</a:t>
            </a:r>
            <a:endParaRPr lang="en-US" dirty="0"/>
          </a:p>
        </p:txBody>
      </p:sp>
      <p:sp>
        <p:nvSpPr>
          <p:cNvPr id="3" name="Content Placeholder 2">
            <a:extLst>
              <a:ext uri="{FF2B5EF4-FFF2-40B4-BE49-F238E27FC236}">
                <a16:creationId xmlns:a16="http://schemas.microsoft.com/office/drawing/2014/main" id="{92FE9701-7E3D-E045-9DB6-2AF9923BF637}"/>
              </a:ext>
            </a:extLst>
          </p:cNvPr>
          <p:cNvSpPr>
            <a:spLocks noGrp="1"/>
          </p:cNvSpPr>
          <p:nvPr>
            <p:ph idx="1"/>
          </p:nvPr>
        </p:nvSpPr>
        <p:spPr>
          <a:xfrm>
            <a:off x="0" y="546264"/>
            <a:ext cx="12192000" cy="6311735"/>
          </a:xfrm>
        </p:spPr>
        <p:txBody>
          <a:bodyPr>
            <a:normAutofit lnSpcReduction="10000"/>
          </a:bodyPr>
          <a:lstStyle/>
          <a:p>
            <a:r>
              <a:rPr lang="en-ZW" sz="3200" b="1" dirty="0"/>
              <a:t>John writes, “Then I saw a strong angel proclaiming with a loud voice, ‘Who is worthy to open the scroll and to loose its seals?’ </a:t>
            </a:r>
          </a:p>
          <a:p>
            <a:r>
              <a:rPr lang="en-ZW" sz="3200" b="1" dirty="0"/>
              <a:t>And no one in heaven or on the earth or under the earth was able to open the scroll, or to look at it. </a:t>
            </a:r>
          </a:p>
          <a:p>
            <a:r>
              <a:rPr lang="en-ZW" sz="3200" b="1" dirty="0"/>
              <a:t>So I wept much, because no one was found worthy to open and read the scroll” (Revelation 5:2, 3)</a:t>
            </a:r>
          </a:p>
          <a:p>
            <a:r>
              <a:rPr lang="en-ZW" sz="3200" b="1" dirty="0"/>
              <a:t>It appears that no created being in the entire universe can unseal the scroll’s secrets (vs. 3). </a:t>
            </a:r>
          </a:p>
          <a:p>
            <a:r>
              <a:rPr lang="en-ZW" sz="3200" b="1" dirty="0"/>
              <a:t>It’s going to take someone extraordinary. And that means there must be something extraordinary in this book. </a:t>
            </a:r>
          </a:p>
          <a:p>
            <a:r>
              <a:rPr lang="en-ZW" sz="3200" b="1" dirty="0"/>
              <a:t>Think about it! Not one of the twenty-four elders, not one of the four living creatures, not one of the innumerable angels, can open the book. All stand silent. John is so distressed by this predicament that he begins to weep.</a:t>
            </a:r>
          </a:p>
          <a:p>
            <a:endParaRPr lang="en-US" dirty="0"/>
          </a:p>
        </p:txBody>
      </p:sp>
    </p:spTree>
    <p:extLst>
      <p:ext uri="{BB962C8B-B14F-4D97-AF65-F5344CB8AC3E}">
        <p14:creationId xmlns:p14="http://schemas.microsoft.com/office/powerpoint/2010/main" val="1541477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EFE99-8774-D547-8864-C8F950A91D52}"/>
              </a:ext>
            </a:extLst>
          </p:cNvPr>
          <p:cNvSpPr>
            <a:spLocks noGrp="1"/>
          </p:cNvSpPr>
          <p:nvPr>
            <p:ph type="title"/>
          </p:nvPr>
        </p:nvSpPr>
        <p:spPr>
          <a:xfrm>
            <a:off x="0" y="0"/>
            <a:ext cx="12192000" cy="617517"/>
          </a:xfrm>
        </p:spPr>
        <p:txBody>
          <a:bodyPr>
            <a:normAutofit fontScale="90000"/>
          </a:bodyPr>
          <a:lstStyle/>
          <a:p>
            <a:r>
              <a:rPr lang="en-ZW" dirty="0"/>
              <a:t>Someone is in Charge</a:t>
            </a:r>
            <a:endParaRPr lang="en-US" dirty="0"/>
          </a:p>
        </p:txBody>
      </p:sp>
      <p:sp>
        <p:nvSpPr>
          <p:cNvPr id="3" name="Content Placeholder 2">
            <a:extLst>
              <a:ext uri="{FF2B5EF4-FFF2-40B4-BE49-F238E27FC236}">
                <a16:creationId xmlns:a16="http://schemas.microsoft.com/office/drawing/2014/main" id="{87F93120-D966-E844-8923-1DD360EB9862}"/>
              </a:ext>
            </a:extLst>
          </p:cNvPr>
          <p:cNvSpPr>
            <a:spLocks noGrp="1"/>
          </p:cNvSpPr>
          <p:nvPr>
            <p:ph idx="1"/>
          </p:nvPr>
        </p:nvSpPr>
        <p:spPr>
          <a:xfrm>
            <a:off x="0" y="617516"/>
            <a:ext cx="12192000" cy="6240483"/>
          </a:xfrm>
        </p:spPr>
        <p:txBody>
          <a:bodyPr>
            <a:normAutofit fontScale="92500"/>
          </a:bodyPr>
          <a:lstStyle/>
          <a:p>
            <a:r>
              <a:rPr lang="en-ZW" sz="3600" b="1" dirty="0"/>
              <a:t>“Houston, we have a problem.” When Commander Jim Lovell spoke those words he was more than 200,000 miles out in space. </a:t>
            </a:r>
          </a:p>
          <a:p>
            <a:r>
              <a:rPr lang="en-ZW" sz="3600" b="1" dirty="0"/>
              <a:t>An oxygen tank aboard Apollo 13 had just exploded, causing serious damage to the service module. </a:t>
            </a:r>
          </a:p>
          <a:p>
            <a:r>
              <a:rPr lang="en-ZW" sz="3600" b="1" dirty="0"/>
              <a:t>But the message reached Mission Control immediately, and hundreds of engineers, physicists, and computer experts got right to work. </a:t>
            </a:r>
          </a:p>
          <a:p>
            <a:r>
              <a:rPr lang="en-ZW" sz="3600" b="1" dirty="0"/>
              <a:t>With their accumulated wisdom, they came up with a rescue plan. </a:t>
            </a:r>
          </a:p>
          <a:p>
            <a:r>
              <a:rPr lang="en-ZW" sz="3600" b="1" dirty="0"/>
              <a:t>They talked the astronauts through the procedures step-by-step. </a:t>
            </a:r>
          </a:p>
          <a:p>
            <a:r>
              <a:rPr lang="en-ZW" sz="3600" b="1" dirty="0"/>
              <a:t>Out in the vast darkness of space, the friendly voice of Mission Control guided Jim Lovell and his companions safely back to Earth.</a:t>
            </a:r>
          </a:p>
          <a:p>
            <a:endParaRPr lang="en-US" dirty="0"/>
          </a:p>
        </p:txBody>
      </p:sp>
    </p:spTree>
    <p:extLst>
      <p:ext uri="{BB962C8B-B14F-4D97-AF65-F5344CB8AC3E}">
        <p14:creationId xmlns:p14="http://schemas.microsoft.com/office/powerpoint/2010/main" val="3627653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53BB8-D2AF-6441-9C44-6D618857A219}"/>
              </a:ext>
            </a:extLst>
          </p:cNvPr>
          <p:cNvSpPr>
            <a:spLocks noGrp="1"/>
          </p:cNvSpPr>
          <p:nvPr>
            <p:ph type="title"/>
          </p:nvPr>
        </p:nvSpPr>
        <p:spPr>
          <a:xfrm>
            <a:off x="0" y="0"/>
            <a:ext cx="12192000" cy="546265"/>
          </a:xfrm>
        </p:spPr>
        <p:txBody>
          <a:bodyPr>
            <a:normAutofit fontScale="90000"/>
          </a:bodyPr>
          <a:lstStyle/>
          <a:p>
            <a:r>
              <a:rPr lang="en-ZW" dirty="0"/>
              <a:t>The Lamb</a:t>
            </a:r>
            <a:endParaRPr lang="en-US" dirty="0"/>
          </a:p>
        </p:txBody>
      </p:sp>
      <p:sp>
        <p:nvSpPr>
          <p:cNvPr id="3" name="Content Placeholder 2">
            <a:extLst>
              <a:ext uri="{FF2B5EF4-FFF2-40B4-BE49-F238E27FC236}">
                <a16:creationId xmlns:a16="http://schemas.microsoft.com/office/drawing/2014/main" id="{92FE9701-7E3D-E045-9DB6-2AF9923BF637}"/>
              </a:ext>
            </a:extLst>
          </p:cNvPr>
          <p:cNvSpPr>
            <a:spLocks noGrp="1"/>
          </p:cNvSpPr>
          <p:nvPr>
            <p:ph idx="1"/>
          </p:nvPr>
        </p:nvSpPr>
        <p:spPr>
          <a:xfrm>
            <a:off x="0" y="546264"/>
            <a:ext cx="12192000" cy="6311735"/>
          </a:xfrm>
        </p:spPr>
        <p:txBody>
          <a:bodyPr>
            <a:normAutofit fontScale="92500" lnSpcReduction="10000"/>
          </a:bodyPr>
          <a:lstStyle/>
          <a:p>
            <a:r>
              <a:rPr lang="en-ZW" sz="3200" b="1" dirty="0"/>
              <a:t>Have you ever felt so hopeless and overcome by a tragedy in your life that all you could do was cry?</a:t>
            </a:r>
          </a:p>
          <a:p>
            <a:r>
              <a:rPr lang="en-ZW" sz="3200" b="1" dirty="0"/>
              <a:t>If you did not know how to find comfort and hope in your time of crisis, the next few verses will point you to a solution that lasts forever!</a:t>
            </a:r>
          </a:p>
          <a:p>
            <a:r>
              <a:rPr lang="en-ZW" sz="3200" b="1" dirty="0"/>
              <a:t>One of the twenty-four elders comes up with a solution. Let’s follow the drama as it unfolds.</a:t>
            </a:r>
          </a:p>
          <a:p>
            <a:r>
              <a:rPr lang="en-ZW" sz="3200" b="1" dirty="0"/>
              <a:t>John says, “One of the elders said to me, ‘Do not weep. Behold, the Lion of the tribe of Judah, the Root of David, has prevailed to open the scroll and to loose its seven seals.’ </a:t>
            </a:r>
          </a:p>
          <a:p>
            <a:r>
              <a:rPr lang="en-ZW" sz="3200" b="1" dirty="0"/>
              <a:t>And I looked, and behold, in the midst of the throne and of the four living creatures and in the midst of the elders, stood a Lamb as though it had been slain, having seven horns and seven eyes, which are the seven Spirits of God . . . . Then He came and took the scroll out of the right hand of Him who sat on the throne” (vss. 5-7).</a:t>
            </a:r>
          </a:p>
          <a:p>
            <a:endParaRPr lang="en-US" dirty="0"/>
          </a:p>
        </p:txBody>
      </p:sp>
    </p:spTree>
    <p:extLst>
      <p:ext uri="{BB962C8B-B14F-4D97-AF65-F5344CB8AC3E}">
        <p14:creationId xmlns:p14="http://schemas.microsoft.com/office/powerpoint/2010/main" val="1069316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53BB8-D2AF-6441-9C44-6D618857A219}"/>
              </a:ext>
            </a:extLst>
          </p:cNvPr>
          <p:cNvSpPr>
            <a:spLocks noGrp="1"/>
          </p:cNvSpPr>
          <p:nvPr>
            <p:ph type="title"/>
          </p:nvPr>
        </p:nvSpPr>
        <p:spPr>
          <a:xfrm>
            <a:off x="0" y="0"/>
            <a:ext cx="12192000" cy="546265"/>
          </a:xfrm>
        </p:spPr>
        <p:txBody>
          <a:bodyPr>
            <a:normAutofit fontScale="90000"/>
          </a:bodyPr>
          <a:lstStyle/>
          <a:p>
            <a:r>
              <a:rPr lang="en-ZW" dirty="0"/>
              <a:t>The Lamb</a:t>
            </a:r>
            <a:endParaRPr lang="en-US" dirty="0"/>
          </a:p>
        </p:txBody>
      </p:sp>
      <p:sp>
        <p:nvSpPr>
          <p:cNvPr id="3" name="Content Placeholder 2">
            <a:extLst>
              <a:ext uri="{FF2B5EF4-FFF2-40B4-BE49-F238E27FC236}">
                <a16:creationId xmlns:a16="http://schemas.microsoft.com/office/drawing/2014/main" id="{92FE9701-7E3D-E045-9DB6-2AF9923BF637}"/>
              </a:ext>
            </a:extLst>
          </p:cNvPr>
          <p:cNvSpPr>
            <a:spLocks noGrp="1"/>
          </p:cNvSpPr>
          <p:nvPr>
            <p:ph idx="1"/>
          </p:nvPr>
        </p:nvSpPr>
        <p:spPr>
          <a:xfrm>
            <a:off x="0" y="546264"/>
            <a:ext cx="12192000" cy="6311735"/>
          </a:xfrm>
        </p:spPr>
        <p:txBody>
          <a:bodyPr>
            <a:normAutofit/>
          </a:bodyPr>
          <a:lstStyle/>
          <a:p>
            <a:r>
              <a:rPr lang="en-ZW" sz="3600" b="1" dirty="0"/>
              <a:t>The number seven represents perfection. Horns symbolize power. </a:t>
            </a:r>
          </a:p>
          <a:p>
            <a:r>
              <a:rPr lang="en-ZW" sz="3600" b="1" dirty="0"/>
              <a:t>The seven eyes and seven spirits represent the all-seeing Spirit of God working efficiently on our behalf.</a:t>
            </a:r>
          </a:p>
          <a:p>
            <a:r>
              <a:rPr lang="en-ZW" sz="3600" b="1" dirty="0"/>
              <a:t>When the Lamb takes the scroll, the beings around God’s throne sing “a new song, saying </a:t>
            </a:r>
          </a:p>
          <a:p>
            <a:r>
              <a:rPr lang="en-ZW" sz="3600" b="1" dirty="0"/>
              <a:t>‘You are worthy to take the scroll, and to open its seals, for You were slain, and have redeemed us to God by Your blood out of every tribe and tongue and people and nation, and have made us kings and priests to our god; and we shall reign on the earth’ ” (vss. 9, 10).</a:t>
            </a:r>
          </a:p>
          <a:p>
            <a:endParaRPr lang="en-US" dirty="0"/>
          </a:p>
        </p:txBody>
      </p:sp>
    </p:spTree>
    <p:extLst>
      <p:ext uri="{BB962C8B-B14F-4D97-AF65-F5344CB8AC3E}">
        <p14:creationId xmlns:p14="http://schemas.microsoft.com/office/powerpoint/2010/main" val="3071404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53BB8-D2AF-6441-9C44-6D618857A219}"/>
              </a:ext>
            </a:extLst>
          </p:cNvPr>
          <p:cNvSpPr>
            <a:spLocks noGrp="1"/>
          </p:cNvSpPr>
          <p:nvPr>
            <p:ph type="title"/>
          </p:nvPr>
        </p:nvSpPr>
        <p:spPr>
          <a:xfrm>
            <a:off x="0" y="0"/>
            <a:ext cx="12192000" cy="546265"/>
          </a:xfrm>
        </p:spPr>
        <p:txBody>
          <a:bodyPr>
            <a:normAutofit fontScale="90000"/>
          </a:bodyPr>
          <a:lstStyle/>
          <a:p>
            <a:r>
              <a:rPr lang="en-ZW" dirty="0"/>
              <a:t>The Lamb</a:t>
            </a:r>
            <a:endParaRPr lang="en-US" dirty="0"/>
          </a:p>
        </p:txBody>
      </p:sp>
      <p:sp>
        <p:nvSpPr>
          <p:cNvPr id="3" name="Content Placeholder 2">
            <a:extLst>
              <a:ext uri="{FF2B5EF4-FFF2-40B4-BE49-F238E27FC236}">
                <a16:creationId xmlns:a16="http://schemas.microsoft.com/office/drawing/2014/main" id="{92FE9701-7E3D-E045-9DB6-2AF9923BF637}"/>
              </a:ext>
            </a:extLst>
          </p:cNvPr>
          <p:cNvSpPr>
            <a:spLocks noGrp="1"/>
          </p:cNvSpPr>
          <p:nvPr>
            <p:ph idx="1"/>
          </p:nvPr>
        </p:nvSpPr>
        <p:spPr>
          <a:xfrm>
            <a:off x="0" y="546264"/>
            <a:ext cx="12192000" cy="6311735"/>
          </a:xfrm>
        </p:spPr>
        <p:txBody>
          <a:bodyPr>
            <a:normAutofit/>
          </a:bodyPr>
          <a:lstStyle/>
          <a:p>
            <a:r>
              <a:rPr lang="en-ZW" i="1" dirty="0"/>
              <a:t>Who is the Lamb?</a:t>
            </a:r>
            <a:endParaRPr lang="en-ZW" dirty="0"/>
          </a:p>
          <a:p>
            <a:r>
              <a:rPr lang="en-ZW" sz="4000" b="1" dirty="0"/>
              <a:t>When Jesus went to the Jordan River to be baptized by John the Baptist, John spoke these words: </a:t>
            </a:r>
          </a:p>
          <a:p>
            <a:r>
              <a:rPr lang="en-ZW" sz="4000" b="1" dirty="0"/>
              <a:t>“Behold! The Lamb of God who takes away the sin of the world!” (John 1:29).</a:t>
            </a:r>
          </a:p>
          <a:p>
            <a:r>
              <a:rPr lang="en-ZW" sz="4000" b="1" dirty="0"/>
              <a:t>The apostle Peter referred to Jesus in the same way: “You were not redeemed with corruptible things, like silver or gold, . . . but with the precious blood of Christ as of a lamb without blemish and without spot” (1 Peter 1:18, 19).</a:t>
            </a:r>
          </a:p>
          <a:p>
            <a:endParaRPr lang="en-US" dirty="0"/>
          </a:p>
        </p:txBody>
      </p:sp>
    </p:spTree>
    <p:extLst>
      <p:ext uri="{BB962C8B-B14F-4D97-AF65-F5344CB8AC3E}">
        <p14:creationId xmlns:p14="http://schemas.microsoft.com/office/powerpoint/2010/main" val="2134596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53BB8-D2AF-6441-9C44-6D618857A219}"/>
              </a:ext>
            </a:extLst>
          </p:cNvPr>
          <p:cNvSpPr>
            <a:spLocks noGrp="1"/>
          </p:cNvSpPr>
          <p:nvPr>
            <p:ph type="title"/>
          </p:nvPr>
        </p:nvSpPr>
        <p:spPr>
          <a:xfrm>
            <a:off x="0" y="0"/>
            <a:ext cx="12192000" cy="546265"/>
          </a:xfrm>
        </p:spPr>
        <p:txBody>
          <a:bodyPr>
            <a:normAutofit fontScale="90000"/>
          </a:bodyPr>
          <a:lstStyle/>
          <a:p>
            <a:r>
              <a:rPr lang="en-ZW" dirty="0"/>
              <a:t>The Lamb</a:t>
            </a:r>
            <a:endParaRPr lang="en-US" dirty="0"/>
          </a:p>
        </p:txBody>
      </p:sp>
      <p:sp>
        <p:nvSpPr>
          <p:cNvPr id="3" name="Content Placeholder 2">
            <a:extLst>
              <a:ext uri="{FF2B5EF4-FFF2-40B4-BE49-F238E27FC236}">
                <a16:creationId xmlns:a16="http://schemas.microsoft.com/office/drawing/2014/main" id="{92FE9701-7E3D-E045-9DB6-2AF9923BF637}"/>
              </a:ext>
            </a:extLst>
          </p:cNvPr>
          <p:cNvSpPr>
            <a:spLocks noGrp="1"/>
          </p:cNvSpPr>
          <p:nvPr>
            <p:ph idx="1"/>
          </p:nvPr>
        </p:nvSpPr>
        <p:spPr>
          <a:xfrm>
            <a:off x="0" y="546264"/>
            <a:ext cx="12192000" cy="6311735"/>
          </a:xfrm>
        </p:spPr>
        <p:txBody>
          <a:bodyPr>
            <a:normAutofit lnSpcReduction="10000"/>
          </a:bodyPr>
          <a:lstStyle/>
          <a:p>
            <a:r>
              <a:rPr lang="en-ZW" sz="4000" b="1" dirty="0"/>
              <a:t>The Lamb is none other than Jesus the Son of God who died on the cross of Calvary to save us from our sins!</a:t>
            </a:r>
          </a:p>
          <a:p>
            <a:r>
              <a:rPr lang="en-ZW" sz="4000" b="1" dirty="0"/>
              <a:t>As soon as Jesus, the Lamb of God, takes the sealed scroll in His hand, heaven’s silence is broken by thunderous ovations of adoration and praise. </a:t>
            </a:r>
          </a:p>
          <a:p>
            <a:r>
              <a:rPr lang="en-ZW" sz="4000" b="1" dirty="0"/>
              <a:t>Harps ring out. Voices grow ecstatic. Heavenly beings are moved to bow before the Lamb. </a:t>
            </a:r>
          </a:p>
          <a:p>
            <a:r>
              <a:rPr lang="en-ZW" sz="4000" b="1" dirty="0"/>
              <a:t>The throne room of God is filled with intense celebration. </a:t>
            </a:r>
          </a:p>
          <a:p>
            <a:r>
              <a:rPr lang="en-ZW" sz="4000" b="1" dirty="0"/>
              <a:t>All are overcome by the same realization: “Worthy is the Lamb who was slain!”</a:t>
            </a:r>
          </a:p>
          <a:p>
            <a:endParaRPr lang="en-US" dirty="0"/>
          </a:p>
        </p:txBody>
      </p:sp>
    </p:spTree>
    <p:extLst>
      <p:ext uri="{BB962C8B-B14F-4D97-AF65-F5344CB8AC3E}">
        <p14:creationId xmlns:p14="http://schemas.microsoft.com/office/powerpoint/2010/main" val="1224922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53BB8-D2AF-6441-9C44-6D618857A219}"/>
              </a:ext>
            </a:extLst>
          </p:cNvPr>
          <p:cNvSpPr>
            <a:spLocks noGrp="1"/>
          </p:cNvSpPr>
          <p:nvPr>
            <p:ph type="title"/>
          </p:nvPr>
        </p:nvSpPr>
        <p:spPr>
          <a:xfrm>
            <a:off x="0" y="0"/>
            <a:ext cx="12192000" cy="546265"/>
          </a:xfrm>
        </p:spPr>
        <p:txBody>
          <a:bodyPr>
            <a:normAutofit fontScale="90000"/>
          </a:bodyPr>
          <a:lstStyle/>
          <a:p>
            <a:r>
              <a:rPr lang="en-ZW" dirty="0"/>
              <a:t>The Lamb</a:t>
            </a:r>
            <a:endParaRPr lang="en-US" dirty="0"/>
          </a:p>
        </p:txBody>
      </p:sp>
      <p:sp>
        <p:nvSpPr>
          <p:cNvPr id="3" name="Content Placeholder 2">
            <a:extLst>
              <a:ext uri="{FF2B5EF4-FFF2-40B4-BE49-F238E27FC236}">
                <a16:creationId xmlns:a16="http://schemas.microsoft.com/office/drawing/2014/main" id="{92FE9701-7E3D-E045-9DB6-2AF9923BF637}"/>
              </a:ext>
            </a:extLst>
          </p:cNvPr>
          <p:cNvSpPr>
            <a:spLocks noGrp="1"/>
          </p:cNvSpPr>
          <p:nvPr>
            <p:ph idx="1"/>
          </p:nvPr>
        </p:nvSpPr>
        <p:spPr>
          <a:xfrm>
            <a:off x="0" y="546264"/>
            <a:ext cx="12192000" cy="6311735"/>
          </a:xfrm>
        </p:spPr>
        <p:txBody>
          <a:bodyPr>
            <a:normAutofit fontScale="92500" lnSpcReduction="20000"/>
          </a:bodyPr>
          <a:lstStyle/>
          <a:p>
            <a:r>
              <a:rPr lang="en-ZW" sz="4000" b="1" dirty="0"/>
              <a:t>“I looked,” John says, “and I heard the voice of many angels around the throne, the living creatures, and the elders; and the number of them was ten thousand times ten thousand, and thousands of thousands, saying with a loud voice, </a:t>
            </a:r>
          </a:p>
          <a:p>
            <a:r>
              <a:rPr lang="en-ZW" sz="4000" b="1" dirty="0"/>
              <a:t>‘Worthy is the Lamb who was slain to receive power and riches and wisdom and strength and </a:t>
            </a:r>
            <a:r>
              <a:rPr lang="en-ZW" sz="4000" b="1" dirty="0" err="1"/>
              <a:t>honor</a:t>
            </a:r>
            <a:r>
              <a:rPr lang="en-ZW" sz="4000" b="1" dirty="0"/>
              <a:t> and glory and blessing!’ </a:t>
            </a:r>
          </a:p>
          <a:p>
            <a:r>
              <a:rPr lang="en-ZW" sz="4000" b="1" dirty="0"/>
              <a:t>And every creature which is in heaven and on the earth and under the earth and such as are in the sea, and all that are in them, I heard saying: </a:t>
            </a:r>
          </a:p>
          <a:p>
            <a:r>
              <a:rPr lang="en-ZW" sz="4000" b="1" dirty="0"/>
              <a:t>‘Blessing and </a:t>
            </a:r>
            <a:r>
              <a:rPr lang="en-ZW" sz="4000" b="1" dirty="0" err="1"/>
              <a:t>honor</a:t>
            </a:r>
            <a:r>
              <a:rPr lang="en-ZW" sz="4000" b="1" dirty="0"/>
              <a:t> and glory and power be to Him who sits on the throne, and to the Lamb, forever and ever’ ” (vss. 11-13).</a:t>
            </a:r>
          </a:p>
          <a:p>
            <a:endParaRPr lang="en-US" dirty="0"/>
          </a:p>
        </p:txBody>
      </p:sp>
    </p:spTree>
    <p:extLst>
      <p:ext uri="{BB962C8B-B14F-4D97-AF65-F5344CB8AC3E}">
        <p14:creationId xmlns:p14="http://schemas.microsoft.com/office/powerpoint/2010/main" val="41942934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53BB8-D2AF-6441-9C44-6D618857A219}"/>
              </a:ext>
            </a:extLst>
          </p:cNvPr>
          <p:cNvSpPr>
            <a:spLocks noGrp="1"/>
          </p:cNvSpPr>
          <p:nvPr>
            <p:ph type="title"/>
          </p:nvPr>
        </p:nvSpPr>
        <p:spPr>
          <a:xfrm>
            <a:off x="0" y="0"/>
            <a:ext cx="12192000" cy="546265"/>
          </a:xfrm>
        </p:spPr>
        <p:txBody>
          <a:bodyPr>
            <a:normAutofit fontScale="90000"/>
          </a:bodyPr>
          <a:lstStyle/>
          <a:p>
            <a:r>
              <a:rPr lang="en-ZW" dirty="0"/>
              <a:t>The Lamb</a:t>
            </a:r>
            <a:endParaRPr lang="en-US" dirty="0"/>
          </a:p>
        </p:txBody>
      </p:sp>
      <p:sp>
        <p:nvSpPr>
          <p:cNvPr id="3" name="Content Placeholder 2">
            <a:extLst>
              <a:ext uri="{FF2B5EF4-FFF2-40B4-BE49-F238E27FC236}">
                <a16:creationId xmlns:a16="http://schemas.microsoft.com/office/drawing/2014/main" id="{92FE9701-7E3D-E045-9DB6-2AF9923BF637}"/>
              </a:ext>
            </a:extLst>
          </p:cNvPr>
          <p:cNvSpPr>
            <a:spLocks noGrp="1"/>
          </p:cNvSpPr>
          <p:nvPr>
            <p:ph idx="1"/>
          </p:nvPr>
        </p:nvSpPr>
        <p:spPr>
          <a:xfrm>
            <a:off x="0" y="546264"/>
            <a:ext cx="12192000" cy="6311735"/>
          </a:xfrm>
        </p:spPr>
        <p:txBody>
          <a:bodyPr>
            <a:normAutofit fontScale="92500" lnSpcReduction="20000"/>
          </a:bodyPr>
          <a:lstStyle/>
          <a:p>
            <a:r>
              <a:rPr lang="en-ZW" sz="4400" b="1" dirty="0"/>
              <a:t>Revelation 7:14 shows us exactly why the Lamb is so highly honoured. </a:t>
            </a:r>
          </a:p>
          <a:p>
            <a:r>
              <a:rPr lang="en-ZW" sz="4400" b="1" dirty="0"/>
              <a:t>It states that those who are saved and receive eternal life will have </a:t>
            </a:r>
          </a:p>
          <a:p>
            <a:r>
              <a:rPr lang="en-ZW" sz="4400" b="1" dirty="0"/>
              <a:t>“washed their robes and made them white in the blood of the Lamb.” </a:t>
            </a:r>
          </a:p>
          <a:p>
            <a:r>
              <a:rPr lang="en-ZW" sz="4400" b="1" dirty="0"/>
              <a:t>As we noted previously in Revelation 1:5, Jesus Christ “loved us and washed us from our sins in His own blood.”</a:t>
            </a:r>
          </a:p>
          <a:p>
            <a:r>
              <a:rPr lang="en-ZW" sz="4400" b="1" cap="all" dirty="0"/>
              <a:t>THOUGHT QUESTION: </a:t>
            </a:r>
            <a:r>
              <a:rPr lang="en-ZW" sz="4400" b="1" dirty="0"/>
              <a:t>The Lamb who is able to open the sealed book is Jesus who died for us. (False or True) </a:t>
            </a:r>
          </a:p>
          <a:p>
            <a:endParaRPr lang="en-US" dirty="0"/>
          </a:p>
        </p:txBody>
      </p:sp>
    </p:spTree>
    <p:extLst>
      <p:ext uri="{BB962C8B-B14F-4D97-AF65-F5344CB8AC3E}">
        <p14:creationId xmlns:p14="http://schemas.microsoft.com/office/powerpoint/2010/main" val="30845285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189AA-E3F3-1141-BF93-5DCA33453326}"/>
              </a:ext>
            </a:extLst>
          </p:cNvPr>
          <p:cNvSpPr>
            <a:spLocks noGrp="1"/>
          </p:cNvSpPr>
          <p:nvPr>
            <p:ph type="title"/>
          </p:nvPr>
        </p:nvSpPr>
        <p:spPr>
          <a:xfrm>
            <a:off x="0" y="0"/>
            <a:ext cx="12192000" cy="653143"/>
          </a:xfrm>
        </p:spPr>
        <p:txBody>
          <a:bodyPr>
            <a:normAutofit fontScale="90000"/>
          </a:bodyPr>
          <a:lstStyle/>
          <a:p>
            <a:r>
              <a:rPr lang="en-ZW" dirty="0"/>
              <a:t>Conclusion</a:t>
            </a:r>
            <a:endParaRPr lang="en-US" dirty="0"/>
          </a:p>
        </p:txBody>
      </p:sp>
      <p:sp>
        <p:nvSpPr>
          <p:cNvPr id="3" name="Content Placeholder 2">
            <a:extLst>
              <a:ext uri="{FF2B5EF4-FFF2-40B4-BE49-F238E27FC236}">
                <a16:creationId xmlns:a16="http://schemas.microsoft.com/office/drawing/2014/main" id="{E66FF1E7-8BAA-F842-9F4D-FF85F256C996}"/>
              </a:ext>
            </a:extLst>
          </p:cNvPr>
          <p:cNvSpPr>
            <a:spLocks noGrp="1"/>
          </p:cNvSpPr>
          <p:nvPr>
            <p:ph idx="1"/>
          </p:nvPr>
        </p:nvSpPr>
        <p:spPr>
          <a:xfrm>
            <a:off x="0" y="653142"/>
            <a:ext cx="12192000" cy="6204857"/>
          </a:xfrm>
        </p:spPr>
        <p:txBody>
          <a:bodyPr>
            <a:normAutofit fontScale="85000" lnSpcReduction="10000"/>
          </a:bodyPr>
          <a:lstStyle/>
          <a:p>
            <a:r>
              <a:rPr lang="en-ZW" sz="4000" b="1" dirty="0"/>
              <a:t>A very successful pop star had begun to feel that his life of nonstop limos, adoring fans, and champagne had left him pretty empty. </a:t>
            </a:r>
          </a:p>
          <a:p>
            <a:r>
              <a:rPr lang="en-ZW" sz="4000" b="1" dirty="0"/>
              <a:t>After one concert, a young man began to talk to him about Christ, and the singer found himself listening, then praying, then pouring his heart out to God. </a:t>
            </a:r>
          </a:p>
          <a:p>
            <a:r>
              <a:rPr lang="en-ZW" sz="4000" b="1" dirty="0"/>
              <a:t>He confessed his sinfulness to the God who had shed His blood to save him. </a:t>
            </a:r>
          </a:p>
          <a:p>
            <a:r>
              <a:rPr lang="en-ZW" sz="4000" b="1" dirty="0"/>
              <a:t>And the pop idol made a remarkable discovery: “I was washed, cleansed—I couldn’t believe it. </a:t>
            </a:r>
          </a:p>
          <a:p>
            <a:r>
              <a:rPr lang="en-ZW" sz="4000" b="1" dirty="0"/>
              <a:t>Suddenly, when I admitted that I was sorry for the life I had led without God, everything collapsed, and I was perfectly balanced. </a:t>
            </a:r>
          </a:p>
          <a:p>
            <a:r>
              <a:rPr lang="en-ZW" sz="4000" b="1" dirty="0"/>
              <a:t>I had been given day one again.”</a:t>
            </a:r>
          </a:p>
          <a:p>
            <a:endParaRPr lang="en-US" dirty="0"/>
          </a:p>
        </p:txBody>
      </p:sp>
    </p:spTree>
    <p:extLst>
      <p:ext uri="{BB962C8B-B14F-4D97-AF65-F5344CB8AC3E}">
        <p14:creationId xmlns:p14="http://schemas.microsoft.com/office/powerpoint/2010/main" val="14434700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189AA-E3F3-1141-BF93-5DCA33453326}"/>
              </a:ext>
            </a:extLst>
          </p:cNvPr>
          <p:cNvSpPr>
            <a:spLocks noGrp="1"/>
          </p:cNvSpPr>
          <p:nvPr>
            <p:ph type="title"/>
          </p:nvPr>
        </p:nvSpPr>
        <p:spPr>
          <a:xfrm>
            <a:off x="0" y="0"/>
            <a:ext cx="12192000" cy="653143"/>
          </a:xfrm>
        </p:spPr>
        <p:txBody>
          <a:bodyPr>
            <a:normAutofit fontScale="90000"/>
          </a:bodyPr>
          <a:lstStyle/>
          <a:p>
            <a:r>
              <a:rPr lang="en-ZW" dirty="0"/>
              <a:t>Conclusion</a:t>
            </a:r>
            <a:endParaRPr lang="en-US" dirty="0"/>
          </a:p>
        </p:txBody>
      </p:sp>
      <p:sp>
        <p:nvSpPr>
          <p:cNvPr id="3" name="Content Placeholder 2">
            <a:extLst>
              <a:ext uri="{FF2B5EF4-FFF2-40B4-BE49-F238E27FC236}">
                <a16:creationId xmlns:a16="http://schemas.microsoft.com/office/drawing/2014/main" id="{E66FF1E7-8BAA-F842-9F4D-FF85F256C996}"/>
              </a:ext>
            </a:extLst>
          </p:cNvPr>
          <p:cNvSpPr>
            <a:spLocks noGrp="1"/>
          </p:cNvSpPr>
          <p:nvPr>
            <p:ph idx="1"/>
          </p:nvPr>
        </p:nvSpPr>
        <p:spPr>
          <a:xfrm>
            <a:off x="0" y="653142"/>
            <a:ext cx="12192000" cy="6204857"/>
          </a:xfrm>
        </p:spPr>
        <p:txBody>
          <a:bodyPr>
            <a:normAutofit fontScale="92500" lnSpcReduction="10000"/>
          </a:bodyPr>
          <a:lstStyle/>
          <a:p>
            <a:r>
              <a:rPr lang="en-ZW" sz="4000" b="1" dirty="0"/>
              <a:t>God can indeed wash away the pain and guilt of your past and give you day one again. </a:t>
            </a:r>
          </a:p>
          <a:p>
            <a:r>
              <a:rPr lang="en-ZW" sz="4000" b="1" dirty="0"/>
              <a:t>That’s what it means to wash your robes in the blood of the Lamb. </a:t>
            </a:r>
          </a:p>
          <a:p>
            <a:r>
              <a:rPr lang="en-ZW" sz="4000" b="1" dirty="0"/>
              <a:t>Christ’s death on the cross turns forgiveness into a free gift. If you haven’t done so already, you can accept that gift right now. </a:t>
            </a:r>
          </a:p>
          <a:p>
            <a:r>
              <a:rPr lang="en-ZW" sz="4000" b="1" dirty="0"/>
              <a:t>Simply acknowledge that you are a sinner, that you can’t earn salvation; believe that Jesus died for your sins, and accept Him as your Lord and </a:t>
            </a:r>
            <a:r>
              <a:rPr lang="en-ZW" sz="4000" b="1" dirty="0" err="1"/>
              <a:t>Savior</a:t>
            </a:r>
            <a:r>
              <a:rPr lang="en-ZW" sz="4000" b="1" dirty="0"/>
              <a:t>. </a:t>
            </a:r>
          </a:p>
          <a:p>
            <a:r>
              <a:rPr lang="en-ZW" sz="4000" b="1" dirty="0"/>
              <a:t>You can do it by repeating the following prayer. Say it out loud to God.</a:t>
            </a:r>
          </a:p>
          <a:p>
            <a:endParaRPr lang="en-US" dirty="0"/>
          </a:p>
        </p:txBody>
      </p:sp>
    </p:spTree>
    <p:extLst>
      <p:ext uri="{BB962C8B-B14F-4D97-AF65-F5344CB8AC3E}">
        <p14:creationId xmlns:p14="http://schemas.microsoft.com/office/powerpoint/2010/main" val="1517017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EFE99-8774-D547-8864-C8F950A91D52}"/>
              </a:ext>
            </a:extLst>
          </p:cNvPr>
          <p:cNvSpPr>
            <a:spLocks noGrp="1"/>
          </p:cNvSpPr>
          <p:nvPr>
            <p:ph type="title"/>
          </p:nvPr>
        </p:nvSpPr>
        <p:spPr>
          <a:xfrm>
            <a:off x="0" y="0"/>
            <a:ext cx="12192000" cy="617517"/>
          </a:xfrm>
        </p:spPr>
        <p:txBody>
          <a:bodyPr>
            <a:normAutofit fontScale="90000"/>
          </a:bodyPr>
          <a:lstStyle/>
          <a:p>
            <a:r>
              <a:rPr lang="en-ZW" dirty="0"/>
              <a:t>Someone is in Charge</a:t>
            </a:r>
            <a:endParaRPr lang="en-US" dirty="0"/>
          </a:p>
        </p:txBody>
      </p:sp>
      <p:sp>
        <p:nvSpPr>
          <p:cNvPr id="3" name="Content Placeholder 2">
            <a:extLst>
              <a:ext uri="{FF2B5EF4-FFF2-40B4-BE49-F238E27FC236}">
                <a16:creationId xmlns:a16="http://schemas.microsoft.com/office/drawing/2014/main" id="{87F93120-D966-E844-8923-1DD360EB9862}"/>
              </a:ext>
            </a:extLst>
          </p:cNvPr>
          <p:cNvSpPr>
            <a:spLocks noGrp="1"/>
          </p:cNvSpPr>
          <p:nvPr>
            <p:ph idx="1"/>
          </p:nvPr>
        </p:nvSpPr>
        <p:spPr>
          <a:xfrm>
            <a:off x="0" y="617516"/>
            <a:ext cx="12192000" cy="6240483"/>
          </a:xfrm>
        </p:spPr>
        <p:txBody>
          <a:bodyPr>
            <a:normAutofit/>
          </a:bodyPr>
          <a:lstStyle/>
          <a:p>
            <a:r>
              <a:rPr lang="en-ZW" sz="4000" b="1" dirty="0"/>
              <a:t>The infinitely wise Creator of the universe has His own communication system which reaches across the vast heavens to individual human beings in need of rescue. </a:t>
            </a:r>
          </a:p>
          <a:p>
            <a:r>
              <a:rPr lang="en-ZW" sz="4000" b="1" dirty="0"/>
              <a:t>His Mission Control site, from which He rules the galaxies, is of course, far more complex than the control </a:t>
            </a:r>
            <a:r>
              <a:rPr lang="en-ZW" sz="4000" b="1" dirty="0" err="1"/>
              <a:t>center</a:t>
            </a:r>
            <a:r>
              <a:rPr lang="en-ZW" sz="4000" b="1" dirty="0"/>
              <a:t> of NASA. </a:t>
            </a:r>
          </a:p>
          <a:p>
            <a:r>
              <a:rPr lang="en-ZW" sz="4000" b="1" dirty="0"/>
              <a:t>But in Revelation 4, God invites John to take a look inside His “control room” in heaven. The result: a mind-boggling vision.</a:t>
            </a:r>
          </a:p>
          <a:p>
            <a:endParaRPr lang="en-US" dirty="0"/>
          </a:p>
        </p:txBody>
      </p:sp>
    </p:spTree>
    <p:extLst>
      <p:ext uri="{BB962C8B-B14F-4D97-AF65-F5344CB8AC3E}">
        <p14:creationId xmlns:p14="http://schemas.microsoft.com/office/powerpoint/2010/main" val="634824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EFE99-8774-D547-8864-C8F950A91D52}"/>
              </a:ext>
            </a:extLst>
          </p:cNvPr>
          <p:cNvSpPr>
            <a:spLocks noGrp="1"/>
          </p:cNvSpPr>
          <p:nvPr>
            <p:ph type="title"/>
          </p:nvPr>
        </p:nvSpPr>
        <p:spPr>
          <a:xfrm>
            <a:off x="0" y="0"/>
            <a:ext cx="12192000" cy="617517"/>
          </a:xfrm>
        </p:spPr>
        <p:txBody>
          <a:bodyPr>
            <a:normAutofit fontScale="90000"/>
          </a:bodyPr>
          <a:lstStyle/>
          <a:p>
            <a:r>
              <a:rPr lang="en-ZW" dirty="0"/>
              <a:t>Someone is in Charge</a:t>
            </a:r>
            <a:endParaRPr lang="en-US" dirty="0"/>
          </a:p>
        </p:txBody>
      </p:sp>
      <p:sp>
        <p:nvSpPr>
          <p:cNvPr id="3" name="Content Placeholder 2">
            <a:extLst>
              <a:ext uri="{FF2B5EF4-FFF2-40B4-BE49-F238E27FC236}">
                <a16:creationId xmlns:a16="http://schemas.microsoft.com/office/drawing/2014/main" id="{87F93120-D966-E844-8923-1DD360EB9862}"/>
              </a:ext>
            </a:extLst>
          </p:cNvPr>
          <p:cNvSpPr>
            <a:spLocks noGrp="1"/>
          </p:cNvSpPr>
          <p:nvPr>
            <p:ph idx="1"/>
          </p:nvPr>
        </p:nvSpPr>
        <p:spPr>
          <a:xfrm>
            <a:off x="0" y="617516"/>
            <a:ext cx="12192000" cy="6240483"/>
          </a:xfrm>
        </p:spPr>
        <p:txBody>
          <a:bodyPr>
            <a:normAutofit fontScale="92500"/>
          </a:bodyPr>
          <a:lstStyle/>
          <a:p>
            <a:r>
              <a:rPr lang="en-ZW" b="1" cap="all" dirty="0"/>
              <a:t>READ REVELATION 4 IN ITS ENTIRETY. </a:t>
            </a:r>
          </a:p>
          <a:p>
            <a:r>
              <a:rPr lang="en-ZW" sz="3600" b="1" dirty="0"/>
              <a:t>When you have done this, return to verses 1 and 2. </a:t>
            </a:r>
            <a:r>
              <a:rPr lang="en-ZW" sz="3600" b="1" i="1" dirty="0"/>
              <a:t>Come on in!</a:t>
            </a:r>
            <a:endParaRPr lang="en-ZW" sz="3600" b="1" dirty="0"/>
          </a:p>
          <a:p>
            <a:r>
              <a:rPr lang="en-ZW" sz="3600" b="1" dirty="0"/>
              <a:t>If you visit someone and they throw the door wide open with a big smile and exclaim, “Come on in! Wonderful to see you!” how does it make you feel? </a:t>
            </a:r>
          </a:p>
          <a:p>
            <a:r>
              <a:rPr lang="en-ZW" sz="3600" b="1" dirty="0"/>
              <a:t>How would you feel if the person welcoming you was a head of state, the leader of your country? Pretty special. You’d be able to relax in presidential quarters. </a:t>
            </a:r>
          </a:p>
          <a:p>
            <a:r>
              <a:rPr lang="en-ZW" sz="3600" b="1" dirty="0"/>
              <a:t>Well, God did something like this for John. </a:t>
            </a:r>
          </a:p>
          <a:p>
            <a:r>
              <a:rPr lang="en-ZW" sz="3600" b="1" dirty="0"/>
              <a:t>The door He threw open so graciously led to the very throne room of heaven, where He showed John some impressive sights.</a:t>
            </a:r>
          </a:p>
          <a:p>
            <a:endParaRPr lang="en-US" dirty="0"/>
          </a:p>
        </p:txBody>
      </p:sp>
    </p:spTree>
    <p:extLst>
      <p:ext uri="{BB962C8B-B14F-4D97-AF65-F5344CB8AC3E}">
        <p14:creationId xmlns:p14="http://schemas.microsoft.com/office/powerpoint/2010/main" val="3998422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EFE99-8774-D547-8864-C8F950A91D52}"/>
              </a:ext>
            </a:extLst>
          </p:cNvPr>
          <p:cNvSpPr>
            <a:spLocks noGrp="1"/>
          </p:cNvSpPr>
          <p:nvPr>
            <p:ph type="title"/>
          </p:nvPr>
        </p:nvSpPr>
        <p:spPr>
          <a:xfrm>
            <a:off x="0" y="0"/>
            <a:ext cx="12192000" cy="617517"/>
          </a:xfrm>
        </p:spPr>
        <p:txBody>
          <a:bodyPr>
            <a:normAutofit fontScale="90000"/>
          </a:bodyPr>
          <a:lstStyle/>
          <a:p>
            <a:r>
              <a:rPr lang="en-ZW" dirty="0"/>
              <a:t>Someone is in Charge</a:t>
            </a:r>
            <a:endParaRPr lang="en-US" dirty="0"/>
          </a:p>
        </p:txBody>
      </p:sp>
      <p:sp>
        <p:nvSpPr>
          <p:cNvPr id="3" name="Content Placeholder 2">
            <a:extLst>
              <a:ext uri="{FF2B5EF4-FFF2-40B4-BE49-F238E27FC236}">
                <a16:creationId xmlns:a16="http://schemas.microsoft.com/office/drawing/2014/main" id="{87F93120-D966-E844-8923-1DD360EB9862}"/>
              </a:ext>
            </a:extLst>
          </p:cNvPr>
          <p:cNvSpPr>
            <a:spLocks noGrp="1"/>
          </p:cNvSpPr>
          <p:nvPr>
            <p:ph idx="1"/>
          </p:nvPr>
        </p:nvSpPr>
        <p:spPr>
          <a:xfrm>
            <a:off x="0" y="617516"/>
            <a:ext cx="12192000" cy="6240483"/>
          </a:xfrm>
        </p:spPr>
        <p:txBody>
          <a:bodyPr>
            <a:normAutofit lnSpcReduction="10000"/>
          </a:bodyPr>
          <a:lstStyle/>
          <a:p>
            <a:r>
              <a:rPr lang="en-ZW" sz="3600" b="1" dirty="0"/>
              <a:t>In chapter 3 God’s voice is described as thunder coming from the throne. Here God’s invitation sounds like a trumpet blowing.</a:t>
            </a:r>
          </a:p>
          <a:p>
            <a:r>
              <a:rPr lang="en-ZW" sz="3600" b="1" dirty="0"/>
              <a:t>John says, “I looked, and behold, a door standing open in heaven. And the first voice I heard was like a trumpet speaking with me, saying ‘Come up here, and I will show you things which must take place after this.’ Immediately I was in the Spirit; and behold, a throne set in heaven, and One sat on the throne” (Revelation 4:1, 2).</a:t>
            </a:r>
          </a:p>
          <a:p>
            <a:r>
              <a:rPr lang="en-ZW" sz="3600" b="1" dirty="0"/>
              <a:t>Exciting news for John. God is going to show him the future; the apostle will be looking at events on planet Earth that haven’t happened yet! Guess what? You get to look over John’s shoulder and listen in!</a:t>
            </a:r>
          </a:p>
          <a:p>
            <a:endParaRPr lang="en-US" dirty="0"/>
          </a:p>
        </p:txBody>
      </p:sp>
    </p:spTree>
    <p:extLst>
      <p:ext uri="{BB962C8B-B14F-4D97-AF65-F5344CB8AC3E}">
        <p14:creationId xmlns:p14="http://schemas.microsoft.com/office/powerpoint/2010/main" val="990018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2F32C-A2C6-E546-ADA5-CCCC28994C0B}"/>
              </a:ext>
            </a:extLst>
          </p:cNvPr>
          <p:cNvSpPr>
            <a:spLocks noGrp="1"/>
          </p:cNvSpPr>
          <p:nvPr>
            <p:ph type="title"/>
          </p:nvPr>
        </p:nvSpPr>
        <p:spPr>
          <a:xfrm>
            <a:off x="0" y="1"/>
            <a:ext cx="12192000" cy="641268"/>
          </a:xfrm>
        </p:spPr>
        <p:txBody>
          <a:bodyPr>
            <a:normAutofit fontScale="90000"/>
          </a:bodyPr>
          <a:lstStyle/>
          <a:p>
            <a:r>
              <a:rPr lang="en-ZW" dirty="0"/>
              <a:t>The One on the Throne</a:t>
            </a:r>
            <a:endParaRPr lang="en-US" dirty="0"/>
          </a:p>
        </p:txBody>
      </p:sp>
      <p:sp>
        <p:nvSpPr>
          <p:cNvPr id="3" name="Content Placeholder 2">
            <a:extLst>
              <a:ext uri="{FF2B5EF4-FFF2-40B4-BE49-F238E27FC236}">
                <a16:creationId xmlns:a16="http://schemas.microsoft.com/office/drawing/2014/main" id="{ECFBDA4C-8F3E-734D-8D7D-44B8206BE23F}"/>
              </a:ext>
            </a:extLst>
          </p:cNvPr>
          <p:cNvSpPr>
            <a:spLocks noGrp="1"/>
          </p:cNvSpPr>
          <p:nvPr>
            <p:ph idx="1"/>
          </p:nvPr>
        </p:nvSpPr>
        <p:spPr>
          <a:xfrm>
            <a:off x="0" y="641268"/>
            <a:ext cx="12192000" cy="6216731"/>
          </a:xfrm>
        </p:spPr>
        <p:txBody>
          <a:bodyPr>
            <a:normAutofit fontScale="92500" lnSpcReduction="20000"/>
          </a:bodyPr>
          <a:lstStyle/>
          <a:p>
            <a:r>
              <a:rPr lang="en-ZW" sz="3600" b="1" dirty="0"/>
              <a:t>In verse 3, John describes the One sitting on the throne in a very striking way. </a:t>
            </a:r>
          </a:p>
          <a:p>
            <a:r>
              <a:rPr lang="en-ZW" sz="3600" b="1" dirty="0"/>
              <a:t>To picture divine glory, he refers to brilliant jewels—the fiery </a:t>
            </a:r>
            <a:r>
              <a:rPr lang="en-ZW" sz="3600" b="1" dirty="0" err="1"/>
              <a:t>sardius</a:t>
            </a:r>
            <a:r>
              <a:rPr lang="en-ZW" sz="3600" b="1" dirty="0"/>
              <a:t> stone and the flashing jasper. A whole rainbow of </a:t>
            </a:r>
            <a:r>
              <a:rPr lang="en-ZW" sz="3600" b="1" dirty="0" err="1"/>
              <a:t>colors</a:t>
            </a:r>
            <a:r>
              <a:rPr lang="en-ZW" sz="3600" b="1" dirty="0"/>
              <a:t> seems to encircle the throne.</a:t>
            </a:r>
          </a:p>
          <a:p>
            <a:r>
              <a:rPr lang="en-ZW" sz="3600" b="1" dirty="0"/>
              <a:t>John saw “four living creatures” around the throne. These beings have wings, and they praise God unceasingly, saying, “Holy, holy, holy, Lord God Almighty, who was and is and is to come!” (vs. 8). </a:t>
            </a:r>
          </a:p>
          <a:p>
            <a:r>
              <a:rPr lang="en-ZW" sz="3600" b="1" dirty="0"/>
              <a:t>“Twenty-four elders” also surround God’s throne. </a:t>
            </a:r>
          </a:p>
          <a:p>
            <a:r>
              <a:rPr lang="en-ZW" sz="3600" b="1" dirty="0"/>
              <a:t>They “fall down before Him who sits on the throne and worship Him who lives forever and ever, and cast their crowns before the throne, saying: ‘You are worthy O Lord, to receive glory and </a:t>
            </a:r>
            <a:r>
              <a:rPr lang="en-ZW" sz="3600" b="1" dirty="0" err="1"/>
              <a:t>honor</a:t>
            </a:r>
            <a:r>
              <a:rPr lang="en-ZW" sz="3600" b="1" dirty="0"/>
              <a:t> and power; for you created all things, and by Your will they exist and were created’ ” (vss. 10, 11).</a:t>
            </a:r>
          </a:p>
          <a:p>
            <a:endParaRPr lang="en-US" dirty="0"/>
          </a:p>
        </p:txBody>
      </p:sp>
    </p:spTree>
    <p:extLst>
      <p:ext uri="{BB962C8B-B14F-4D97-AF65-F5344CB8AC3E}">
        <p14:creationId xmlns:p14="http://schemas.microsoft.com/office/powerpoint/2010/main" val="1184457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2F32C-A2C6-E546-ADA5-CCCC28994C0B}"/>
              </a:ext>
            </a:extLst>
          </p:cNvPr>
          <p:cNvSpPr>
            <a:spLocks noGrp="1"/>
          </p:cNvSpPr>
          <p:nvPr>
            <p:ph type="title"/>
          </p:nvPr>
        </p:nvSpPr>
        <p:spPr>
          <a:xfrm>
            <a:off x="0" y="1"/>
            <a:ext cx="12192000" cy="641268"/>
          </a:xfrm>
        </p:spPr>
        <p:txBody>
          <a:bodyPr>
            <a:normAutofit fontScale="90000"/>
          </a:bodyPr>
          <a:lstStyle/>
          <a:p>
            <a:r>
              <a:rPr lang="en-ZW" dirty="0"/>
              <a:t>The One on the Throne</a:t>
            </a:r>
            <a:endParaRPr lang="en-US" dirty="0"/>
          </a:p>
        </p:txBody>
      </p:sp>
      <p:sp>
        <p:nvSpPr>
          <p:cNvPr id="3" name="Content Placeholder 2">
            <a:extLst>
              <a:ext uri="{FF2B5EF4-FFF2-40B4-BE49-F238E27FC236}">
                <a16:creationId xmlns:a16="http://schemas.microsoft.com/office/drawing/2014/main" id="{ECFBDA4C-8F3E-734D-8D7D-44B8206BE23F}"/>
              </a:ext>
            </a:extLst>
          </p:cNvPr>
          <p:cNvSpPr>
            <a:spLocks noGrp="1"/>
          </p:cNvSpPr>
          <p:nvPr>
            <p:ph idx="1"/>
          </p:nvPr>
        </p:nvSpPr>
        <p:spPr>
          <a:xfrm>
            <a:off x="0" y="641268"/>
            <a:ext cx="12192000" cy="6216731"/>
          </a:xfrm>
        </p:spPr>
        <p:txBody>
          <a:bodyPr>
            <a:normAutofit lnSpcReduction="10000"/>
          </a:bodyPr>
          <a:lstStyle/>
          <a:p>
            <a:r>
              <a:rPr lang="en-ZW" sz="3200" b="1" dirty="0"/>
              <a:t>Everyone John sees in heaven is mesmerized by the Almighty. The four living creatures can’t stop proclaiming His glory. </a:t>
            </a:r>
          </a:p>
          <a:p>
            <a:r>
              <a:rPr lang="en-ZW" sz="3200" b="1" dirty="0"/>
              <a:t>The twenty-four elders fall down before Him and worship. They know they’re in the presence of the Maker of the universe, the Lord of lords, the </a:t>
            </a:r>
            <a:r>
              <a:rPr lang="en-ZW" sz="3200" b="1" dirty="0" err="1"/>
              <a:t>center</a:t>
            </a:r>
            <a:r>
              <a:rPr lang="en-ZW" sz="3200" b="1" dirty="0"/>
              <a:t> of all things. </a:t>
            </a:r>
          </a:p>
          <a:p>
            <a:r>
              <a:rPr lang="en-ZW" sz="3200" b="1" dirty="0"/>
              <a:t>He is the One who leads the galaxies in their synchronized celestial dance and who also touches lives on planet Earth. </a:t>
            </a:r>
          </a:p>
          <a:p>
            <a:r>
              <a:rPr lang="en-ZW" sz="3200" b="1" dirty="0"/>
              <a:t>God, through John, invites you into His throne room. </a:t>
            </a:r>
          </a:p>
          <a:p>
            <a:r>
              <a:rPr lang="en-ZW" sz="3200" b="1" dirty="0"/>
              <a:t>He wants to show you the future of our world because He cares about your individual future. </a:t>
            </a:r>
          </a:p>
          <a:p>
            <a:r>
              <a:rPr lang="en-ZW" sz="3200" b="1" dirty="0"/>
              <a:t>There’s great peace in really knowing God cares about you.</a:t>
            </a:r>
          </a:p>
          <a:p>
            <a:r>
              <a:rPr lang="en-ZW" sz="3200" b="1" cap="all" dirty="0"/>
              <a:t>THOUGHT QUESTION: </a:t>
            </a:r>
            <a:r>
              <a:rPr lang="en-ZW" sz="3200" b="1" dirty="0"/>
              <a:t>God is the Maker of the universe. (False or True) </a:t>
            </a:r>
          </a:p>
          <a:p>
            <a:endParaRPr lang="en-US" dirty="0"/>
          </a:p>
        </p:txBody>
      </p:sp>
    </p:spTree>
    <p:extLst>
      <p:ext uri="{BB962C8B-B14F-4D97-AF65-F5344CB8AC3E}">
        <p14:creationId xmlns:p14="http://schemas.microsoft.com/office/powerpoint/2010/main" val="2401435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2FA86-2E92-8146-BB84-C0DFA082EC53}"/>
              </a:ext>
            </a:extLst>
          </p:cNvPr>
          <p:cNvSpPr>
            <a:spLocks noGrp="1"/>
          </p:cNvSpPr>
          <p:nvPr>
            <p:ph type="title"/>
          </p:nvPr>
        </p:nvSpPr>
        <p:spPr>
          <a:xfrm>
            <a:off x="0" y="0"/>
            <a:ext cx="12192000" cy="581891"/>
          </a:xfrm>
        </p:spPr>
        <p:txBody>
          <a:bodyPr>
            <a:normAutofit fontScale="90000"/>
          </a:bodyPr>
          <a:lstStyle/>
          <a:p>
            <a:r>
              <a:rPr lang="en-ZW" dirty="0"/>
              <a:t>The Throne Room and the Throne</a:t>
            </a:r>
            <a:endParaRPr lang="en-US" dirty="0"/>
          </a:p>
        </p:txBody>
      </p:sp>
      <p:sp>
        <p:nvSpPr>
          <p:cNvPr id="3" name="Content Placeholder 2">
            <a:extLst>
              <a:ext uri="{FF2B5EF4-FFF2-40B4-BE49-F238E27FC236}">
                <a16:creationId xmlns:a16="http://schemas.microsoft.com/office/drawing/2014/main" id="{34A06F58-D4E7-2D40-A115-157518E317A0}"/>
              </a:ext>
            </a:extLst>
          </p:cNvPr>
          <p:cNvSpPr>
            <a:spLocks noGrp="1"/>
          </p:cNvSpPr>
          <p:nvPr>
            <p:ph idx="1"/>
          </p:nvPr>
        </p:nvSpPr>
        <p:spPr>
          <a:xfrm>
            <a:off x="0" y="581890"/>
            <a:ext cx="12192000" cy="6276109"/>
          </a:xfrm>
        </p:spPr>
        <p:txBody>
          <a:bodyPr>
            <a:normAutofit lnSpcReduction="10000"/>
          </a:bodyPr>
          <a:lstStyle/>
          <a:p>
            <a:r>
              <a:rPr lang="en-ZW" sz="3600" b="1" dirty="0"/>
              <a:t>Besides John, others in the Bible were also given remarkable glimpses of God on His throne. </a:t>
            </a:r>
          </a:p>
          <a:p>
            <a:r>
              <a:rPr lang="en-ZW" sz="3600" b="1" dirty="0"/>
              <a:t>The prophet Daniel saw the “Ancient of Days” clothed in snowy white on a throne that seemed ablaze with glory. A fiery stream flowed from it (Daniel 7:9, 10). </a:t>
            </a:r>
          </a:p>
          <a:p>
            <a:r>
              <a:rPr lang="en-ZW" sz="3600" b="1" dirty="0"/>
              <a:t>Isaiah was shown God “high and lifted up [exalted]” on a throne. </a:t>
            </a:r>
          </a:p>
          <a:p>
            <a:r>
              <a:rPr lang="en-ZW" sz="3600" b="1" dirty="0"/>
              <a:t>The train of His robe filled the temple, and six-winged “</a:t>
            </a:r>
            <a:r>
              <a:rPr lang="en-ZW" sz="3600" b="1" dirty="0" err="1"/>
              <a:t>seraphims</a:t>
            </a:r>
            <a:r>
              <a:rPr lang="en-ZW" sz="3600" b="1" dirty="0"/>
              <a:t>,” or angels, hovered above Him (Isaiah 6:1-3). </a:t>
            </a:r>
          </a:p>
          <a:p>
            <a:r>
              <a:rPr lang="en-ZW" sz="3600" b="1" dirty="0"/>
              <a:t>Ezekiel pictured the Almighty and His throne as having the “</a:t>
            </a:r>
            <a:r>
              <a:rPr lang="en-ZW" sz="3600" b="1" dirty="0" err="1"/>
              <a:t>color</a:t>
            </a:r>
            <a:r>
              <a:rPr lang="en-ZW" sz="3600" b="1" dirty="0"/>
              <a:t> of amber with the appearance of fire all around within it” (Ezekiel 1:27). </a:t>
            </a:r>
          </a:p>
        </p:txBody>
      </p:sp>
    </p:spTree>
    <p:extLst>
      <p:ext uri="{BB962C8B-B14F-4D97-AF65-F5344CB8AC3E}">
        <p14:creationId xmlns:p14="http://schemas.microsoft.com/office/powerpoint/2010/main" val="3936848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2FA86-2E92-8146-BB84-C0DFA082EC53}"/>
              </a:ext>
            </a:extLst>
          </p:cNvPr>
          <p:cNvSpPr>
            <a:spLocks noGrp="1"/>
          </p:cNvSpPr>
          <p:nvPr>
            <p:ph type="title"/>
          </p:nvPr>
        </p:nvSpPr>
        <p:spPr>
          <a:xfrm>
            <a:off x="0" y="0"/>
            <a:ext cx="12192000" cy="581891"/>
          </a:xfrm>
        </p:spPr>
        <p:txBody>
          <a:bodyPr>
            <a:normAutofit fontScale="90000"/>
          </a:bodyPr>
          <a:lstStyle/>
          <a:p>
            <a:r>
              <a:rPr lang="en-ZW" dirty="0"/>
              <a:t>The Throne Room and the Throne</a:t>
            </a:r>
            <a:endParaRPr lang="en-US" dirty="0"/>
          </a:p>
        </p:txBody>
      </p:sp>
      <p:sp>
        <p:nvSpPr>
          <p:cNvPr id="3" name="Content Placeholder 2">
            <a:extLst>
              <a:ext uri="{FF2B5EF4-FFF2-40B4-BE49-F238E27FC236}">
                <a16:creationId xmlns:a16="http://schemas.microsoft.com/office/drawing/2014/main" id="{34A06F58-D4E7-2D40-A115-157518E317A0}"/>
              </a:ext>
            </a:extLst>
          </p:cNvPr>
          <p:cNvSpPr>
            <a:spLocks noGrp="1"/>
          </p:cNvSpPr>
          <p:nvPr>
            <p:ph idx="1"/>
          </p:nvPr>
        </p:nvSpPr>
        <p:spPr>
          <a:xfrm>
            <a:off x="0" y="581890"/>
            <a:ext cx="12192000" cy="6276109"/>
          </a:xfrm>
        </p:spPr>
        <p:txBody>
          <a:bodyPr>
            <a:normAutofit lnSpcReduction="10000"/>
          </a:bodyPr>
          <a:lstStyle/>
          <a:p>
            <a:r>
              <a:rPr lang="en-ZW" sz="3600" b="1" dirty="0"/>
              <a:t>His throne rested on an “awesome crystal” (vs. 22), or expanse, sparkling like ice. </a:t>
            </a:r>
          </a:p>
          <a:p>
            <a:r>
              <a:rPr lang="en-ZW" sz="3600" b="1" dirty="0"/>
              <a:t>Living creatures whirled around Him within a brilliant light like “a rainbow in a cloud on a rainy day” (vs. 28). </a:t>
            </a:r>
          </a:p>
          <a:p>
            <a:r>
              <a:rPr lang="en-ZW" sz="3600" b="1" dirty="0"/>
              <a:t>Just before his martyrdom Stephen received a vision of God’s glory on His throne and saw “the Son of Man standing at the right hand of God” (Acts 7:56). </a:t>
            </a:r>
          </a:p>
          <a:p>
            <a:r>
              <a:rPr lang="en-ZW" sz="3600" b="1" dirty="0"/>
              <a:t>All those privileged to look into heaven put the experience in similar words. </a:t>
            </a:r>
          </a:p>
          <a:p>
            <a:r>
              <a:rPr lang="en-ZW" sz="3600" b="1" dirty="0"/>
              <a:t>If you find some of their descriptions hard to understand, remember they are human beings trying to picture in human language the most spectacular sights in the universe.</a:t>
            </a:r>
          </a:p>
        </p:txBody>
      </p:sp>
    </p:spTree>
    <p:extLst>
      <p:ext uri="{BB962C8B-B14F-4D97-AF65-F5344CB8AC3E}">
        <p14:creationId xmlns:p14="http://schemas.microsoft.com/office/powerpoint/2010/main" val="9429615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3518</Words>
  <Application>Microsoft Macintosh PowerPoint</Application>
  <PresentationFormat>Widescreen</PresentationFormat>
  <Paragraphs>160</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Calibri Light</vt:lpstr>
      <vt:lpstr>Office Theme</vt:lpstr>
      <vt:lpstr>Focus on Prophecy GUIDE 10 </vt:lpstr>
      <vt:lpstr>Someone is in Charge</vt:lpstr>
      <vt:lpstr>Someone is in Charge</vt:lpstr>
      <vt:lpstr>Someone is in Charge</vt:lpstr>
      <vt:lpstr>Someone is in Charge</vt:lpstr>
      <vt:lpstr>The One on the Throne</vt:lpstr>
      <vt:lpstr>The One on the Throne</vt:lpstr>
      <vt:lpstr>The Throne Room and the Throne</vt:lpstr>
      <vt:lpstr>The Throne Room and the Throne</vt:lpstr>
      <vt:lpstr>The Throne Room and the Throne</vt:lpstr>
      <vt:lpstr>The Throne Room and the Throne</vt:lpstr>
      <vt:lpstr>The Throne Room and the Throne</vt:lpstr>
      <vt:lpstr>The Throne Room and the Throne</vt:lpstr>
      <vt:lpstr>The Throne Room and the Throne</vt:lpstr>
      <vt:lpstr>The Throne Room and the Throne</vt:lpstr>
      <vt:lpstr>The Throne Room and the Throne</vt:lpstr>
      <vt:lpstr>The Throne Room and the Throne</vt:lpstr>
      <vt:lpstr>The Lamb</vt:lpstr>
      <vt:lpstr>The Lamb</vt:lpstr>
      <vt:lpstr>The Lamb</vt:lpstr>
      <vt:lpstr>The Lamb</vt:lpstr>
      <vt:lpstr>The Lamb</vt:lpstr>
      <vt:lpstr>The Lamb</vt:lpstr>
      <vt:lpstr>The Lamb</vt:lpstr>
      <vt:lpstr>The Lamb</vt:lpstr>
      <vt:lpstr>Conclusion</vt:lpstr>
      <vt:lpstr>Conclusion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Focus on Prophecy Guide 10</dc:title>
  <dc:creator>Microsoft Office User</dc:creator>
  <cp:lastModifiedBy>Microsoft Office User</cp:lastModifiedBy>
  <cp:revision>4</cp:revision>
  <cp:lastPrinted>2020-04-12T18:42:43Z</cp:lastPrinted>
  <dcterms:created xsi:type="dcterms:W3CDTF">2020-04-12T08:18:31Z</dcterms:created>
  <dcterms:modified xsi:type="dcterms:W3CDTF">2020-04-12T18:42:47Z</dcterms:modified>
</cp:coreProperties>
</file>