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78" r:id="rId3"/>
    <p:sldId id="288" r:id="rId4"/>
    <p:sldId id="289" r:id="rId5"/>
    <p:sldId id="281" r:id="rId6"/>
    <p:sldId id="290" r:id="rId7"/>
    <p:sldId id="291" r:id="rId8"/>
    <p:sldId id="292" r:id="rId9"/>
    <p:sldId id="282" r:id="rId10"/>
    <p:sldId id="293" r:id="rId11"/>
    <p:sldId id="283" r:id="rId12"/>
    <p:sldId id="294" r:id="rId13"/>
    <p:sldId id="306" r:id="rId14"/>
    <p:sldId id="295" r:id="rId15"/>
    <p:sldId id="296" r:id="rId16"/>
    <p:sldId id="284" r:id="rId17"/>
    <p:sldId id="297" r:id="rId18"/>
    <p:sldId id="298" r:id="rId19"/>
    <p:sldId id="285" r:id="rId20"/>
    <p:sldId id="299" r:id="rId21"/>
    <p:sldId id="286" r:id="rId22"/>
    <p:sldId id="300" r:id="rId23"/>
    <p:sldId id="307" r:id="rId24"/>
    <p:sldId id="303" r:id="rId25"/>
    <p:sldId id="301" r:id="rId26"/>
    <p:sldId id="304" r:id="rId27"/>
    <p:sldId id="302" r:id="rId28"/>
    <p:sldId id="287" r:id="rId29"/>
    <p:sldId id="308"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7203-4007-9B47-B249-257770D2D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F6AE9B-4191-3645-8113-D8EC7F6EA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C128D8-629B-FB4D-A913-F9204DBDE912}"/>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5" name="Footer Placeholder 4">
            <a:extLst>
              <a:ext uri="{FF2B5EF4-FFF2-40B4-BE49-F238E27FC236}">
                <a16:creationId xmlns:a16="http://schemas.microsoft.com/office/drawing/2014/main" id="{9A6EC383-9D25-B144-99DA-CB92E8E86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5462D-A71D-9D42-96BB-720382A5257C}"/>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410604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BE37-1623-5943-A4A2-3C4BA7C4AE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CB6056-4EEB-BA4C-88DE-8EC902D00C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77680-CFBE-D04F-85CA-CB00E86EFD47}"/>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5" name="Footer Placeholder 4">
            <a:extLst>
              <a:ext uri="{FF2B5EF4-FFF2-40B4-BE49-F238E27FC236}">
                <a16:creationId xmlns:a16="http://schemas.microsoft.com/office/drawing/2014/main" id="{65197B9A-3A3B-AA4D-B1CD-A4009BBF2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420B1-482D-A94F-BF2D-03601704DAF1}"/>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133462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9CF02-6EDD-6F44-A8F1-838F28799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2C19B-B69A-1743-8975-795ACD8760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184C3-E508-2E42-A563-2C3A0BDA3920}"/>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5" name="Footer Placeholder 4">
            <a:extLst>
              <a:ext uri="{FF2B5EF4-FFF2-40B4-BE49-F238E27FC236}">
                <a16:creationId xmlns:a16="http://schemas.microsoft.com/office/drawing/2014/main" id="{B6F39A97-DBD9-7348-94FF-C661EC694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6E557-37AD-324F-9F3C-90322EC5A4F2}"/>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69235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AE08-01D3-594F-8FDF-294C594A6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CCCFC2-954A-B14B-B466-71CA418E8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07658-EC38-0740-AB73-593211ED0E0A}"/>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5" name="Footer Placeholder 4">
            <a:extLst>
              <a:ext uri="{FF2B5EF4-FFF2-40B4-BE49-F238E27FC236}">
                <a16:creationId xmlns:a16="http://schemas.microsoft.com/office/drawing/2014/main" id="{F82BFF09-307F-F14E-A46F-DE613DC74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39AA9-9507-B945-86F7-A077D2FAF2A9}"/>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207932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80C-0F37-334B-A91C-C7D5501D3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41E68-B324-6448-8B0E-499CBB98B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427FAD-C1C5-B84B-8671-EA7B3EA63BD3}"/>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5" name="Footer Placeholder 4">
            <a:extLst>
              <a:ext uri="{FF2B5EF4-FFF2-40B4-BE49-F238E27FC236}">
                <a16:creationId xmlns:a16="http://schemas.microsoft.com/office/drawing/2014/main" id="{762B7B7C-0E40-884A-8EAF-0C205940C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D3394-8207-5542-9308-0B55002B4098}"/>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168854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0867-D5EB-FE46-89AE-C10D59B77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A88EF-AF05-C047-A42B-6C24F9DC6B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ADB46-C8C2-194B-A9B7-5678D9502F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CD9868-7765-CC45-A077-8D696C9E63F6}"/>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6" name="Footer Placeholder 5">
            <a:extLst>
              <a:ext uri="{FF2B5EF4-FFF2-40B4-BE49-F238E27FC236}">
                <a16:creationId xmlns:a16="http://schemas.microsoft.com/office/drawing/2014/main" id="{CC0546A5-3E48-BA42-9052-346B303A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4A6C6-C7D6-6742-9BE0-0DE0359D09D7}"/>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415689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7353-C0F7-7E42-BBA2-764010B10B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2F56E8-D659-4549-9863-00DBC5940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85FE6F-AF30-E749-92CA-F7A4AD322C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FFD3F-B6B8-764F-918F-79E9AFA11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3E1A1D-8A38-334F-8F46-38BFACE6AD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BAA74-2151-704D-B178-DC9776DF2CF1}"/>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8" name="Footer Placeholder 7">
            <a:extLst>
              <a:ext uri="{FF2B5EF4-FFF2-40B4-BE49-F238E27FC236}">
                <a16:creationId xmlns:a16="http://schemas.microsoft.com/office/drawing/2014/main" id="{A4BF1C91-5600-3E48-B0AF-18FEF9173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F8A25-6454-FB4B-B9C0-C813484A27A4}"/>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60719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9F9F-0620-7349-B048-6ED6C0C97E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70636-1E5B-124A-A848-690DE1685824}"/>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4" name="Footer Placeholder 3">
            <a:extLst>
              <a:ext uri="{FF2B5EF4-FFF2-40B4-BE49-F238E27FC236}">
                <a16:creationId xmlns:a16="http://schemas.microsoft.com/office/drawing/2014/main" id="{8E7E62D4-2120-8541-9EFE-F3C809263F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1D4150-7454-924C-9FB7-818EA748C931}"/>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265682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36345-EE8A-434F-897B-D059D6CC4440}"/>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3" name="Footer Placeholder 2">
            <a:extLst>
              <a:ext uri="{FF2B5EF4-FFF2-40B4-BE49-F238E27FC236}">
                <a16:creationId xmlns:a16="http://schemas.microsoft.com/office/drawing/2014/main" id="{5F3C0542-139B-714A-A462-D89C7C368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9B413-2B22-EA4B-88A1-350987889861}"/>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242149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0F7C-BEE1-4044-BCA8-63333A6F1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24D579-631D-E249-9EAB-1DB123261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4B0A2B-4703-1841-9389-226AE66CC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46D78F-53C4-104F-949F-0C0B717F4F95}"/>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6" name="Footer Placeholder 5">
            <a:extLst>
              <a:ext uri="{FF2B5EF4-FFF2-40B4-BE49-F238E27FC236}">
                <a16:creationId xmlns:a16="http://schemas.microsoft.com/office/drawing/2014/main" id="{C08C1889-FA6D-5543-BACD-0BB1D6108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4ED26-B6D2-CE4C-A1F0-D77BC0A7C94C}"/>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22079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EC62-7FC3-BF44-9730-D37161ABE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5C928-D50B-554D-8F3D-C48CBD067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76F66-D590-E944-ADCB-2744BEEA5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69D8FD-EA81-C844-BDD8-ACABF9881087}"/>
              </a:ext>
            </a:extLst>
          </p:cNvPr>
          <p:cNvSpPr>
            <a:spLocks noGrp="1"/>
          </p:cNvSpPr>
          <p:nvPr>
            <p:ph type="dt" sz="half" idx="10"/>
          </p:nvPr>
        </p:nvSpPr>
        <p:spPr/>
        <p:txBody>
          <a:bodyPr/>
          <a:lstStyle/>
          <a:p>
            <a:fld id="{2F39250A-8807-B84A-AACC-69CA7849B6E6}" type="datetimeFigureOut">
              <a:rPr lang="en-US" smtClean="0"/>
              <a:t>6/1/20</a:t>
            </a:fld>
            <a:endParaRPr lang="en-US"/>
          </a:p>
        </p:txBody>
      </p:sp>
      <p:sp>
        <p:nvSpPr>
          <p:cNvPr id="6" name="Footer Placeholder 5">
            <a:extLst>
              <a:ext uri="{FF2B5EF4-FFF2-40B4-BE49-F238E27FC236}">
                <a16:creationId xmlns:a16="http://schemas.microsoft.com/office/drawing/2014/main" id="{0AEAE914-61A4-5D4C-BCB1-D1DEECFEB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39767-7C86-C74E-A8D8-B97976F882B4}"/>
              </a:ext>
            </a:extLst>
          </p:cNvPr>
          <p:cNvSpPr>
            <a:spLocks noGrp="1"/>
          </p:cNvSpPr>
          <p:nvPr>
            <p:ph type="sldNum" sz="quarter" idx="12"/>
          </p:nvPr>
        </p:nvSpPr>
        <p:spPr/>
        <p:txBody>
          <a:bodyPr/>
          <a:lstStyle/>
          <a:p>
            <a:fld id="{92C80F4F-66CC-BC49-8A3F-83E149DB6DCD}" type="slidenum">
              <a:rPr lang="en-US" smtClean="0"/>
              <a:t>‹#›</a:t>
            </a:fld>
            <a:endParaRPr lang="en-US"/>
          </a:p>
        </p:txBody>
      </p:sp>
    </p:spTree>
    <p:extLst>
      <p:ext uri="{BB962C8B-B14F-4D97-AF65-F5344CB8AC3E}">
        <p14:creationId xmlns:p14="http://schemas.microsoft.com/office/powerpoint/2010/main" val="185741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D9770D-E252-9742-8012-AF780078D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6DA745-E020-5644-A9B0-1A980924C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39032-90B5-2647-AAC1-67B1204E6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250A-8807-B84A-AACC-69CA7849B6E6}" type="datetimeFigureOut">
              <a:rPr lang="en-US" smtClean="0"/>
              <a:t>6/1/20</a:t>
            </a:fld>
            <a:endParaRPr lang="en-US"/>
          </a:p>
        </p:txBody>
      </p:sp>
      <p:sp>
        <p:nvSpPr>
          <p:cNvPr id="5" name="Footer Placeholder 4">
            <a:extLst>
              <a:ext uri="{FF2B5EF4-FFF2-40B4-BE49-F238E27FC236}">
                <a16:creationId xmlns:a16="http://schemas.microsoft.com/office/drawing/2014/main" id="{A401AA83-E600-044C-A329-07D4C47E3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44B3E4-09AF-7647-9726-336E338F8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80F4F-66CC-BC49-8A3F-83E149DB6DCD}" type="slidenum">
              <a:rPr lang="en-US" smtClean="0"/>
              <a:t>‹#›</a:t>
            </a:fld>
            <a:endParaRPr lang="en-US"/>
          </a:p>
        </p:txBody>
      </p:sp>
    </p:spTree>
    <p:extLst>
      <p:ext uri="{BB962C8B-B14F-4D97-AF65-F5344CB8AC3E}">
        <p14:creationId xmlns:p14="http://schemas.microsoft.com/office/powerpoint/2010/main" val="79785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DA72-ECFB-9448-A150-DE9B6D3E50E8}"/>
              </a:ext>
            </a:extLst>
          </p:cNvPr>
          <p:cNvSpPr>
            <a:spLocks noGrp="1"/>
          </p:cNvSpPr>
          <p:nvPr>
            <p:ph type="ctrTitle"/>
          </p:nvPr>
        </p:nvSpPr>
        <p:spPr>
          <a:xfrm>
            <a:off x="0" y="855023"/>
            <a:ext cx="5334000" cy="3883891"/>
          </a:xfrm>
        </p:spPr>
        <p:txBody>
          <a:bodyPr>
            <a:normAutofit fontScale="90000"/>
          </a:bodyPr>
          <a:lstStyle/>
          <a:p>
            <a:r>
              <a:rPr lang="en-ZW" sz="8000" b="1" dirty="0"/>
              <a:t>Focus on Prophecy</a:t>
            </a:r>
            <a:br>
              <a:rPr lang="en-ZW" sz="8000" b="1" dirty="0"/>
            </a:br>
            <a:r>
              <a:rPr lang="en-ZW" sz="8000" b="1" cap="all" dirty="0"/>
              <a:t>GUIDE 16</a:t>
            </a:r>
            <a:br>
              <a:rPr lang="en-ZW" cap="all" dirty="0"/>
            </a:br>
            <a:endParaRPr lang="en-US" dirty="0"/>
          </a:p>
        </p:txBody>
      </p:sp>
      <p:pic>
        <p:nvPicPr>
          <p:cNvPr id="4" name="Picture 3">
            <a:extLst>
              <a:ext uri="{FF2B5EF4-FFF2-40B4-BE49-F238E27FC236}">
                <a16:creationId xmlns:a16="http://schemas.microsoft.com/office/drawing/2014/main" id="{CF653F2F-6F6C-3446-95BA-3FD6DA0ADE7C}"/>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18539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B4C9-3666-4F4D-B1DA-AC147340BEDF}"/>
              </a:ext>
            </a:extLst>
          </p:cNvPr>
          <p:cNvSpPr>
            <a:spLocks noGrp="1"/>
          </p:cNvSpPr>
          <p:nvPr>
            <p:ph type="title"/>
          </p:nvPr>
        </p:nvSpPr>
        <p:spPr>
          <a:xfrm>
            <a:off x="0" y="1"/>
            <a:ext cx="12192000" cy="605642"/>
          </a:xfrm>
        </p:spPr>
        <p:txBody>
          <a:bodyPr>
            <a:normAutofit fontScale="90000"/>
          </a:bodyPr>
          <a:lstStyle/>
          <a:p>
            <a:r>
              <a:rPr lang="en-ZW" dirty="0"/>
              <a:t>The Everlasting Gospel</a:t>
            </a:r>
            <a:endParaRPr lang="en-US" dirty="0"/>
          </a:p>
        </p:txBody>
      </p:sp>
      <p:sp>
        <p:nvSpPr>
          <p:cNvPr id="3" name="Content Placeholder 2">
            <a:extLst>
              <a:ext uri="{FF2B5EF4-FFF2-40B4-BE49-F238E27FC236}">
                <a16:creationId xmlns:a16="http://schemas.microsoft.com/office/drawing/2014/main" id="{A77E47FE-81E2-EA4B-BC1F-04DDB6CCC672}"/>
              </a:ext>
            </a:extLst>
          </p:cNvPr>
          <p:cNvSpPr>
            <a:spLocks noGrp="1"/>
          </p:cNvSpPr>
          <p:nvPr>
            <p:ph idx="1"/>
          </p:nvPr>
        </p:nvSpPr>
        <p:spPr>
          <a:xfrm>
            <a:off x="0" y="605642"/>
            <a:ext cx="12192000" cy="6252357"/>
          </a:xfrm>
        </p:spPr>
        <p:txBody>
          <a:bodyPr>
            <a:normAutofit lnSpcReduction="10000"/>
          </a:bodyPr>
          <a:lstStyle/>
          <a:p>
            <a:r>
              <a:rPr lang="en-ZW" b="1" dirty="0"/>
              <a:t>Let’s take a closer look at these three messages. </a:t>
            </a:r>
            <a:r>
              <a:rPr lang="en-ZW" b="1" cap="all" dirty="0"/>
              <a:t>READ REVELATION 14:6-13.</a:t>
            </a:r>
            <a:endParaRPr lang="en-ZW" b="1" dirty="0"/>
          </a:p>
          <a:p>
            <a:r>
              <a:rPr lang="en-ZW" sz="3600" b="1" dirty="0"/>
              <a:t>The angel is a blur of white streaking across the heavens with a special message from God to Earth’s inhabitants. </a:t>
            </a:r>
          </a:p>
          <a:p>
            <a:r>
              <a:rPr lang="en-ZW" sz="3600" b="1" dirty="0"/>
              <a:t>This is a message for those living on South Pacific islands, for those hunting in the snow-covered expanse of the Arctic, for those farming in the jungles of Malaysia, for those working in the factories of Russia. </a:t>
            </a:r>
          </a:p>
          <a:p>
            <a:r>
              <a:rPr lang="en-ZW" sz="3600" b="1" dirty="0"/>
              <a:t>No matter where you live, no matter what you’re doing, God says, “Stop! Look up into the heavens. Listen to the angel’s message! It is for every nation, tribe, tongue, and people.”</a:t>
            </a:r>
          </a:p>
          <a:p>
            <a:r>
              <a:rPr lang="en-ZW" sz="3600" b="1" dirty="0"/>
              <a:t>The entire series of messages is described as the “everlasting gospel.” But it will be delivered in three parts, by three different angels.</a:t>
            </a:r>
          </a:p>
          <a:p>
            <a:endParaRPr lang="en-US" dirty="0"/>
          </a:p>
        </p:txBody>
      </p:sp>
    </p:spTree>
    <p:extLst>
      <p:ext uri="{BB962C8B-B14F-4D97-AF65-F5344CB8AC3E}">
        <p14:creationId xmlns:p14="http://schemas.microsoft.com/office/powerpoint/2010/main" val="78435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147D-5026-AF4B-891F-7C56DAE8492D}"/>
              </a:ext>
            </a:extLst>
          </p:cNvPr>
          <p:cNvSpPr>
            <a:spLocks noGrp="1"/>
          </p:cNvSpPr>
          <p:nvPr>
            <p:ph type="title"/>
          </p:nvPr>
        </p:nvSpPr>
        <p:spPr>
          <a:xfrm>
            <a:off x="0" y="0"/>
            <a:ext cx="12192000" cy="688769"/>
          </a:xfrm>
        </p:spPr>
        <p:txBody>
          <a:bodyPr>
            <a:normAutofit fontScale="90000"/>
          </a:bodyPr>
          <a:lstStyle/>
          <a:p>
            <a:r>
              <a:rPr lang="en-ZW" dirty="0"/>
              <a:t>The First Angel's Message (Verses 6, 7)</a:t>
            </a:r>
            <a:endParaRPr lang="en-US" dirty="0"/>
          </a:p>
        </p:txBody>
      </p:sp>
      <p:sp>
        <p:nvSpPr>
          <p:cNvPr id="3" name="Content Placeholder 2">
            <a:extLst>
              <a:ext uri="{FF2B5EF4-FFF2-40B4-BE49-F238E27FC236}">
                <a16:creationId xmlns:a16="http://schemas.microsoft.com/office/drawing/2014/main" id="{0EE92628-4D2E-114A-86D1-1D316E4758EF}"/>
              </a:ext>
            </a:extLst>
          </p:cNvPr>
          <p:cNvSpPr>
            <a:spLocks noGrp="1"/>
          </p:cNvSpPr>
          <p:nvPr>
            <p:ph idx="1"/>
          </p:nvPr>
        </p:nvSpPr>
        <p:spPr>
          <a:xfrm>
            <a:off x="0" y="771896"/>
            <a:ext cx="12192000" cy="6086104"/>
          </a:xfrm>
        </p:spPr>
        <p:txBody>
          <a:bodyPr>
            <a:normAutofit/>
          </a:bodyPr>
          <a:lstStyle/>
          <a:p>
            <a:r>
              <a:rPr lang="en-ZW" sz="4400" b="1" dirty="0"/>
              <a:t>John writes,</a:t>
            </a:r>
          </a:p>
          <a:p>
            <a:r>
              <a:rPr lang="en-ZW" sz="4400" b="1" dirty="0"/>
              <a:t>I saw another angel flying in the midst of heaven, having the everlasting gospel to preach to those who dwell on the earth—to every nation, tribe, tongue, and people—saying with a loud voice, ‘Fear God and give glory to Him, for the hour of His judgment has come; and worship Him who made heaven and earth, the sea and springs of water’  (Revelation 14:6, 7).</a:t>
            </a:r>
          </a:p>
          <a:p>
            <a:endParaRPr lang="en-US" dirty="0"/>
          </a:p>
        </p:txBody>
      </p:sp>
    </p:spTree>
    <p:extLst>
      <p:ext uri="{BB962C8B-B14F-4D97-AF65-F5344CB8AC3E}">
        <p14:creationId xmlns:p14="http://schemas.microsoft.com/office/powerpoint/2010/main" val="381745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147D-5026-AF4B-891F-7C56DAE8492D}"/>
              </a:ext>
            </a:extLst>
          </p:cNvPr>
          <p:cNvSpPr>
            <a:spLocks noGrp="1"/>
          </p:cNvSpPr>
          <p:nvPr>
            <p:ph type="title"/>
          </p:nvPr>
        </p:nvSpPr>
        <p:spPr>
          <a:xfrm>
            <a:off x="0" y="0"/>
            <a:ext cx="12192000" cy="688769"/>
          </a:xfrm>
        </p:spPr>
        <p:txBody>
          <a:bodyPr>
            <a:normAutofit fontScale="90000"/>
          </a:bodyPr>
          <a:lstStyle/>
          <a:p>
            <a:r>
              <a:rPr lang="en-ZW" dirty="0"/>
              <a:t>The First Angel's Message (Verses 6, 7)</a:t>
            </a:r>
            <a:endParaRPr lang="en-US" dirty="0"/>
          </a:p>
        </p:txBody>
      </p:sp>
      <p:sp>
        <p:nvSpPr>
          <p:cNvPr id="3" name="Content Placeholder 2">
            <a:extLst>
              <a:ext uri="{FF2B5EF4-FFF2-40B4-BE49-F238E27FC236}">
                <a16:creationId xmlns:a16="http://schemas.microsoft.com/office/drawing/2014/main" id="{0EE92628-4D2E-114A-86D1-1D316E4758EF}"/>
              </a:ext>
            </a:extLst>
          </p:cNvPr>
          <p:cNvSpPr>
            <a:spLocks noGrp="1"/>
          </p:cNvSpPr>
          <p:nvPr>
            <p:ph idx="1"/>
          </p:nvPr>
        </p:nvSpPr>
        <p:spPr>
          <a:xfrm>
            <a:off x="0" y="771896"/>
            <a:ext cx="12192000" cy="6086104"/>
          </a:xfrm>
        </p:spPr>
        <p:txBody>
          <a:bodyPr>
            <a:normAutofit/>
          </a:bodyPr>
          <a:lstStyle/>
          <a:p>
            <a:r>
              <a:rPr lang="en-ZW" i="1" dirty="0"/>
              <a:t>What is the gospel? </a:t>
            </a:r>
            <a:r>
              <a:rPr lang="en-ZW" b="1" cap="all" dirty="0"/>
              <a:t>READ 2 CORINTHIANS 5:14-19.</a:t>
            </a:r>
            <a:endParaRPr lang="en-ZW" dirty="0"/>
          </a:p>
          <a:p>
            <a:r>
              <a:rPr lang="en-ZW" dirty="0"/>
              <a:t>The gospel is good news—that Jesus lived a perfect life and died for us.</a:t>
            </a:r>
          </a:p>
          <a:p>
            <a:r>
              <a:rPr lang="en-ZW" dirty="0"/>
              <a:t>This is not a new gospel. It is the same message of salvation that people in the Old Testament accepted by faith. It is the same gospel taught by Jesus and the apostles. This is the same gospel that has circled the globe down through the centuries. It is the message that God’s people share with their friends and </a:t>
            </a:r>
            <a:r>
              <a:rPr lang="en-ZW" dirty="0" err="1"/>
              <a:t>neighbors</a:t>
            </a:r>
            <a:r>
              <a:rPr lang="en-ZW" dirty="0"/>
              <a:t>. It must reach men and women who live in every home around the world. That is why so many believers have left their families, left their homes, left their own countries, and gone out to live in the remotest villages and relate to all kinds of cultures. They are compelled to go by Jesus Christ to share His everlasting gospel.</a:t>
            </a:r>
          </a:p>
          <a:p>
            <a:endParaRPr lang="en-US" dirty="0"/>
          </a:p>
        </p:txBody>
      </p:sp>
    </p:spTree>
    <p:extLst>
      <p:ext uri="{BB962C8B-B14F-4D97-AF65-F5344CB8AC3E}">
        <p14:creationId xmlns:p14="http://schemas.microsoft.com/office/powerpoint/2010/main" val="302883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147D-5026-AF4B-891F-7C56DAE8492D}"/>
              </a:ext>
            </a:extLst>
          </p:cNvPr>
          <p:cNvSpPr>
            <a:spLocks noGrp="1"/>
          </p:cNvSpPr>
          <p:nvPr>
            <p:ph type="title"/>
          </p:nvPr>
        </p:nvSpPr>
        <p:spPr>
          <a:xfrm>
            <a:off x="0" y="0"/>
            <a:ext cx="12192000" cy="688769"/>
          </a:xfrm>
        </p:spPr>
        <p:txBody>
          <a:bodyPr>
            <a:normAutofit fontScale="90000"/>
          </a:bodyPr>
          <a:lstStyle/>
          <a:p>
            <a:r>
              <a:rPr lang="en-ZW" dirty="0"/>
              <a:t>The First Angel's Message (Verses 6, 7)</a:t>
            </a:r>
            <a:endParaRPr lang="en-US" dirty="0"/>
          </a:p>
        </p:txBody>
      </p:sp>
      <p:sp>
        <p:nvSpPr>
          <p:cNvPr id="3" name="Content Placeholder 2">
            <a:extLst>
              <a:ext uri="{FF2B5EF4-FFF2-40B4-BE49-F238E27FC236}">
                <a16:creationId xmlns:a16="http://schemas.microsoft.com/office/drawing/2014/main" id="{0EE92628-4D2E-114A-86D1-1D316E4758EF}"/>
              </a:ext>
            </a:extLst>
          </p:cNvPr>
          <p:cNvSpPr>
            <a:spLocks noGrp="1"/>
          </p:cNvSpPr>
          <p:nvPr>
            <p:ph idx="1"/>
          </p:nvPr>
        </p:nvSpPr>
        <p:spPr>
          <a:xfrm>
            <a:off x="0" y="771896"/>
            <a:ext cx="12192000" cy="6086104"/>
          </a:xfrm>
        </p:spPr>
        <p:txBody>
          <a:bodyPr>
            <a:normAutofit/>
          </a:bodyPr>
          <a:lstStyle/>
          <a:p>
            <a:r>
              <a:rPr lang="en-ZW" sz="3600" b="1" dirty="0"/>
              <a:t>This first angel tells us to “fear God and give glory to Him for the hour of His judgment has come” (vs. 7).</a:t>
            </a:r>
          </a:p>
          <a:p>
            <a:r>
              <a:rPr lang="en-ZW" sz="3600" b="1" dirty="0"/>
              <a:t>To fear God means to give Him utmost respect. We show that respect by giving God praise and </a:t>
            </a:r>
            <a:r>
              <a:rPr lang="en-ZW" sz="3600" b="1" dirty="0" err="1"/>
              <a:t>honor</a:t>
            </a:r>
            <a:r>
              <a:rPr lang="en-ZW" sz="3600" b="1" dirty="0"/>
              <a:t>.</a:t>
            </a:r>
          </a:p>
          <a:p>
            <a:r>
              <a:rPr lang="en-ZW" sz="3600" b="1" dirty="0"/>
              <a:t>To glorify someone also means to show utmost respect. </a:t>
            </a:r>
          </a:p>
          <a:p>
            <a:r>
              <a:rPr lang="en-ZW" sz="3600" b="1" dirty="0"/>
              <a:t>We show this type of respect for God by demonstrating before others His character of love. </a:t>
            </a:r>
          </a:p>
          <a:p>
            <a:r>
              <a:rPr lang="en-ZW" sz="3600" b="1" dirty="0"/>
              <a:t>We do this by our kind words and by our acts of compassion. </a:t>
            </a:r>
          </a:p>
          <a:p>
            <a:r>
              <a:rPr lang="en-ZW" sz="3600" b="1" dirty="0"/>
              <a:t>A life changed by Jesus is the ultimate reflection of who He is and of the power available through Him.</a:t>
            </a:r>
          </a:p>
          <a:p>
            <a:endParaRPr lang="en-ZW" dirty="0"/>
          </a:p>
          <a:p>
            <a:endParaRPr lang="en-US" dirty="0"/>
          </a:p>
        </p:txBody>
      </p:sp>
    </p:spTree>
    <p:extLst>
      <p:ext uri="{BB962C8B-B14F-4D97-AF65-F5344CB8AC3E}">
        <p14:creationId xmlns:p14="http://schemas.microsoft.com/office/powerpoint/2010/main" val="259382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147D-5026-AF4B-891F-7C56DAE8492D}"/>
              </a:ext>
            </a:extLst>
          </p:cNvPr>
          <p:cNvSpPr>
            <a:spLocks noGrp="1"/>
          </p:cNvSpPr>
          <p:nvPr>
            <p:ph type="title"/>
          </p:nvPr>
        </p:nvSpPr>
        <p:spPr>
          <a:xfrm>
            <a:off x="0" y="0"/>
            <a:ext cx="12192000" cy="688769"/>
          </a:xfrm>
        </p:spPr>
        <p:txBody>
          <a:bodyPr>
            <a:normAutofit fontScale="90000"/>
          </a:bodyPr>
          <a:lstStyle/>
          <a:p>
            <a:r>
              <a:rPr lang="en-ZW" dirty="0"/>
              <a:t>The First Angel's Message (Verses 6, 7)</a:t>
            </a:r>
            <a:endParaRPr lang="en-US" dirty="0"/>
          </a:p>
        </p:txBody>
      </p:sp>
      <p:sp>
        <p:nvSpPr>
          <p:cNvPr id="3" name="Content Placeholder 2">
            <a:extLst>
              <a:ext uri="{FF2B5EF4-FFF2-40B4-BE49-F238E27FC236}">
                <a16:creationId xmlns:a16="http://schemas.microsoft.com/office/drawing/2014/main" id="{0EE92628-4D2E-114A-86D1-1D316E4758EF}"/>
              </a:ext>
            </a:extLst>
          </p:cNvPr>
          <p:cNvSpPr>
            <a:spLocks noGrp="1"/>
          </p:cNvSpPr>
          <p:nvPr>
            <p:ph idx="1"/>
          </p:nvPr>
        </p:nvSpPr>
        <p:spPr>
          <a:xfrm>
            <a:off x="0" y="771896"/>
            <a:ext cx="12192000" cy="6086104"/>
          </a:xfrm>
        </p:spPr>
        <p:txBody>
          <a:bodyPr>
            <a:normAutofit lnSpcReduction="10000"/>
          </a:bodyPr>
          <a:lstStyle/>
          <a:p>
            <a:r>
              <a:rPr lang="en-ZW" sz="3600" b="1" dirty="0"/>
              <a:t>Judgment: We learned in our study of the 2,300-day/year prophecy in Daniel chapters 8 and 9 that Jesus began the work of preparing for His coming to Earth in 1844. </a:t>
            </a:r>
          </a:p>
          <a:p>
            <a:r>
              <a:rPr lang="en-ZW" sz="3600" b="1" dirty="0"/>
              <a:t>This preparation is the “pre-advent judgment.” “Advent” means “coming.” “Pre” means “before.” This means God’s judgment is taking place now!</a:t>
            </a:r>
          </a:p>
          <a:p>
            <a:r>
              <a:rPr lang="en-ZW" sz="3600" b="1" dirty="0"/>
              <a:t>That is why it is so urgent for God’s people to preach the messages of these three angels. </a:t>
            </a:r>
          </a:p>
          <a:p>
            <a:r>
              <a:rPr lang="en-ZW" sz="3600" b="1" dirty="0"/>
              <a:t>They are special messages for the time we live in. They are special messages that prepare us for His soon return to Earth.</a:t>
            </a:r>
          </a:p>
          <a:p>
            <a:r>
              <a:rPr lang="en-ZW" sz="3600" b="1" dirty="0"/>
              <a:t>The angel also tells us to “worship Him who made heaven and earth, the sea and springs of water” (vs. 7).</a:t>
            </a:r>
          </a:p>
          <a:p>
            <a:endParaRPr lang="en-US" dirty="0"/>
          </a:p>
        </p:txBody>
      </p:sp>
    </p:spTree>
    <p:extLst>
      <p:ext uri="{BB962C8B-B14F-4D97-AF65-F5344CB8AC3E}">
        <p14:creationId xmlns:p14="http://schemas.microsoft.com/office/powerpoint/2010/main" val="81143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147D-5026-AF4B-891F-7C56DAE8492D}"/>
              </a:ext>
            </a:extLst>
          </p:cNvPr>
          <p:cNvSpPr>
            <a:spLocks noGrp="1"/>
          </p:cNvSpPr>
          <p:nvPr>
            <p:ph type="title"/>
          </p:nvPr>
        </p:nvSpPr>
        <p:spPr>
          <a:xfrm>
            <a:off x="0" y="0"/>
            <a:ext cx="12192000" cy="688769"/>
          </a:xfrm>
        </p:spPr>
        <p:txBody>
          <a:bodyPr>
            <a:normAutofit fontScale="90000"/>
          </a:bodyPr>
          <a:lstStyle/>
          <a:p>
            <a:r>
              <a:rPr lang="en-ZW" dirty="0"/>
              <a:t>The First Angel's Message (Verses 6, 7)</a:t>
            </a:r>
            <a:endParaRPr lang="en-US" dirty="0"/>
          </a:p>
        </p:txBody>
      </p:sp>
      <p:sp>
        <p:nvSpPr>
          <p:cNvPr id="3" name="Content Placeholder 2">
            <a:extLst>
              <a:ext uri="{FF2B5EF4-FFF2-40B4-BE49-F238E27FC236}">
                <a16:creationId xmlns:a16="http://schemas.microsoft.com/office/drawing/2014/main" id="{0EE92628-4D2E-114A-86D1-1D316E4758EF}"/>
              </a:ext>
            </a:extLst>
          </p:cNvPr>
          <p:cNvSpPr>
            <a:spLocks noGrp="1"/>
          </p:cNvSpPr>
          <p:nvPr>
            <p:ph idx="1"/>
          </p:nvPr>
        </p:nvSpPr>
        <p:spPr>
          <a:xfrm>
            <a:off x="0" y="771896"/>
            <a:ext cx="12192000" cy="6086104"/>
          </a:xfrm>
        </p:spPr>
        <p:txBody>
          <a:bodyPr>
            <a:normAutofit lnSpcReduction="10000"/>
          </a:bodyPr>
          <a:lstStyle/>
          <a:p>
            <a:r>
              <a:rPr lang="en-ZW" sz="3200" b="1" dirty="0"/>
              <a:t>This is a call to worship God, the Creator of the Earth. We are to </a:t>
            </a:r>
            <a:r>
              <a:rPr lang="en-ZW" sz="3200" b="1" dirty="0" err="1"/>
              <a:t>honor</a:t>
            </a:r>
            <a:r>
              <a:rPr lang="en-ZW" sz="3200" b="1" dirty="0"/>
              <a:t> God every day. In addition, we have learned that the Bible calls on God’s people to “remember the Sabbath day to keep it holy”— to worship Him on the Sabbath. Why? “Because in six days the Lord made the heavens and the earth, the sea, and all that is in them, and rested the seventh day. </a:t>
            </a:r>
          </a:p>
          <a:p>
            <a:r>
              <a:rPr lang="en-ZW" sz="3200" b="1" dirty="0"/>
              <a:t>Therefore the Lord blessed the Sabbath day and hallowed it” (Exodus 20:8-11). One of the ways we respect (fear) God and demonstrate our respect (give Him glory) is by living a life that is obedient to His scriptural teachings. We don’t do this to earn salvation; salvation is a free gift. We do this as a loving response to a loving God.</a:t>
            </a:r>
          </a:p>
          <a:p>
            <a:r>
              <a:rPr lang="en-ZW" sz="3200" b="1" cap="all" dirty="0"/>
              <a:t>THOUGHT QUESTION: </a:t>
            </a:r>
            <a:r>
              <a:rPr lang="en-ZW" sz="3200" b="1" dirty="0"/>
              <a:t>The gospel presented by the first angel in Revelation 14:6, 7 is an entirely new gospel that has never been presented before. (False or True)</a:t>
            </a:r>
          </a:p>
          <a:p>
            <a:endParaRPr lang="en-US" dirty="0"/>
          </a:p>
        </p:txBody>
      </p:sp>
    </p:spTree>
    <p:extLst>
      <p:ext uri="{BB962C8B-B14F-4D97-AF65-F5344CB8AC3E}">
        <p14:creationId xmlns:p14="http://schemas.microsoft.com/office/powerpoint/2010/main" val="297912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112-218B-DC46-B80D-9894997ADB97}"/>
              </a:ext>
            </a:extLst>
          </p:cNvPr>
          <p:cNvSpPr>
            <a:spLocks noGrp="1"/>
          </p:cNvSpPr>
          <p:nvPr>
            <p:ph type="title"/>
          </p:nvPr>
        </p:nvSpPr>
        <p:spPr>
          <a:xfrm>
            <a:off x="0" y="0"/>
            <a:ext cx="12192000" cy="581891"/>
          </a:xfrm>
        </p:spPr>
        <p:txBody>
          <a:bodyPr>
            <a:normAutofit fontScale="90000"/>
          </a:bodyPr>
          <a:lstStyle/>
          <a:p>
            <a:r>
              <a:rPr lang="en-ZW" dirty="0"/>
              <a:t>The Second Angel's Message (Verse 8)</a:t>
            </a:r>
            <a:endParaRPr lang="en-US" dirty="0"/>
          </a:p>
        </p:txBody>
      </p:sp>
      <p:sp>
        <p:nvSpPr>
          <p:cNvPr id="3" name="Content Placeholder 2">
            <a:extLst>
              <a:ext uri="{FF2B5EF4-FFF2-40B4-BE49-F238E27FC236}">
                <a16:creationId xmlns:a16="http://schemas.microsoft.com/office/drawing/2014/main" id="{E6B5DF74-F76D-6C4A-9266-9F8EBABA1CEF}"/>
              </a:ext>
            </a:extLst>
          </p:cNvPr>
          <p:cNvSpPr>
            <a:spLocks noGrp="1"/>
          </p:cNvSpPr>
          <p:nvPr>
            <p:ph idx="1"/>
          </p:nvPr>
        </p:nvSpPr>
        <p:spPr>
          <a:xfrm>
            <a:off x="0" y="581890"/>
            <a:ext cx="12192000" cy="6276109"/>
          </a:xfrm>
        </p:spPr>
        <p:txBody>
          <a:bodyPr>
            <a:normAutofit fontScale="92500"/>
          </a:bodyPr>
          <a:lstStyle/>
          <a:p>
            <a:r>
              <a:rPr lang="en-ZW" sz="3600" b="1" dirty="0"/>
              <a:t>The second angel’s message is an announcement that</a:t>
            </a:r>
          </a:p>
          <a:p>
            <a:r>
              <a:rPr lang="en-ZW" sz="3600" b="1" dirty="0"/>
              <a:t>“Babylon is fallen, is fallen, that great city, because she has made all nations drink of the wine of the wrath of her fornication” (vs. 8).</a:t>
            </a:r>
          </a:p>
          <a:p>
            <a:r>
              <a:rPr lang="en-ZW" sz="3600" b="1" dirty="0"/>
              <a:t>As we previously learned, “Babylon” in prophecy represents religious confusion. </a:t>
            </a:r>
          </a:p>
          <a:p>
            <a:r>
              <a:rPr lang="en-ZW" sz="3600" b="1" dirty="0"/>
              <a:t>This second message strongly warns us against compromising our faith. Revelation 17 pictures Babylon as an immoral woman (vs. 5). </a:t>
            </a:r>
          </a:p>
          <a:p>
            <a:r>
              <a:rPr lang="en-ZW" sz="3600" b="1" dirty="0"/>
              <a:t>She is contrasted with the pure woman of Revelation 12, who represents the Christian church. </a:t>
            </a:r>
          </a:p>
          <a:p>
            <a:r>
              <a:rPr lang="en-ZW" sz="3600" b="1" dirty="0"/>
              <a:t>Teachings that stand in opposition to God’s Word will fail us in the end. We need to make sure we are clinging to the truths that God Himself has revealed.</a:t>
            </a:r>
          </a:p>
          <a:p>
            <a:endParaRPr lang="en-US" dirty="0"/>
          </a:p>
        </p:txBody>
      </p:sp>
    </p:spTree>
    <p:extLst>
      <p:ext uri="{BB962C8B-B14F-4D97-AF65-F5344CB8AC3E}">
        <p14:creationId xmlns:p14="http://schemas.microsoft.com/office/powerpoint/2010/main" val="332991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112-218B-DC46-B80D-9894997ADB97}"/>
              </a:ext>
            </a:extLst>
          </p:cNvPr>
          <p:cNvSpPr>
            <a:spLocks noGrp="1"/>
          </p:cNvSpPr>
          <p:nvPr>
            <p:ph type="title"/>
          </p:nvPr>
        </p:nvSpPr>
        <p:spPr>
          <a:xfrm>
            <a:off x="0" y="0"/>
            <a:ext cx="12192000" cy="581891"/>
          </a:xfrm>
        </p:spPr>
        <p:txBody>
          <a:bodyPr>
            <a:normAutofit fontScale="90000"/>
          </a:bodyPr>
          <a:lstStyle/>
          <a:p>
            <a:r>
              <a:rPr lang="en-ZW" dirty="0"/>
              <a:t>The Second Angel's Message (Verse 8)</a:t>
            </a:r>
            <a:endParaRPr lang="en-US" dirty="0"/>
          </a:p>
        </p:txBody>
      </p:sp>
      <p:sp>
        <p:nvSpPr>
          <p:cNvPr id="3" name="Content Placeholder 2">
            <a:extLst>
              <a:ext uri="{FF2B5EF4-FFF2-40B4-BE49-F238E27FC236}">
                <a16:creationId xmlns:a16="http://schemas.microsoft.com/office/drawing/2014/main" id="{E6B5DF74-F76D-6C4A-9266-9F8EBABA1CEF}"/>
              </a:ext>
            </a:extLst>
          </p:cNvPr>
          <p:cNvSpPr>
            <a:spLocks noGrp="1"/>
          </p:cNvSpPr>
          <p:nvPr>
            <p:ph idx="1"/>
          </p:nvPr>
        </p:nvSpPr>
        <p:spPr>
          <a:xfrm>
            <a:off x="0" y="581890"/>
            <a:ext cx="12192000" cy="6276109"/>
          </a:xfrm>
        </p:spPr>
        <p:txBody>
          <a:bodyPr>
            <a:normAutofit fontScale="92500"/>
          </a:bodyPr>
          <a:lstStyle/>
          <a:p>
            <a:r>
              <a:rPr lang="en-ZW" sz="4400" b="1" dirty="0"/>
              <a:t>God calls people to “come out” of Babylon and into whole-hearted devotion to Jesus (Revelation 18:4). </a:t>
            </a:r>
          </a:p>
          <a:p>
            <a:r>
              <a:rPr lang="en-ZW" sz="4400" b="1" dirty="0"/>
              <a:t>He wants a people who desire to follow Him on every point, not just on the issues they choose. </a:t>
            </a:r>
          </a:p>
          <a:p>
            <a:r>
              <a:rPr lang="en-ZW" sz="4400" b="1" dirty="0"/>
              <a:t>He wants genuine disciples who depend on Jesus by faith and follow His teachings in the Bible. </a:t>
            </a:r>
          </a:p>
          <a:p>
            <a:r>
              <a:rPr lang="en-ZW" sz="4400" b="1" dirty="0"/>
              <a:t>Individuals can keep the commandments only through faith in Jesus. </a:t>
            </a:r>
          </a:p>
          <a:p>
            <a:r>
              <a:rPr lang="en-ZW" sz="4400" b="1" dirty="0"/>
              <a:t>This faith trusts in the power of God to give us the strength we need to become His faithful followers.</a:t>
            </a:r>
          </a:p>
          <a:p>
            <a:endParaRPr lang="en-US" dirty="0"/>
          </a:p>
        </p:txBody>
      </p:sp>
    </p:spTree>
    <p:extLst>
      <p:ext uri="{BB962C8B-B14F-4D97-AF65-F5344CB8AC3E}">
        <p14:creationId xmlns:p14="http://schemas.microsoft.com/office/powerpoint/2010/main" val="395553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112-218B-DC46-B80D-9894997ADB97}"/>
              </a:ext>
            </a:extLst>
          </p:cNvPr>
          <p:cNvSpPr>
            <a:spLocks noGrp="1"/>
          </p:cNvSpPr>
          <p:nvPr>
            <p:ph type="title"/>
          </p:nvPr>
        </p:nvSpPr>
        <p:spPr>
          <a:xfrm>
            <a:off x="0" y="0"/>
            <a:ext cx="12192000" cy="581891"/>
          </a:xfrm>
        </p:spPr>
        <p:txBody>
          <a:bodyPr>
            <a:normAutofit fontScale="90000"/>
          </a:bodyPr>
          <a:lstStyle/>
          <a:p>
            <a:r>
              <a:rPr lang="en-ZW" dirty="0"/>
              <a:t>The Second Angel's Message (Verse 8)</a:t>
            </a:r>
            <a:endParaRPr lang="en-US" dirty="0"/>
          </a:p>
        </p:txBody>
      </p:sp>
      <p:sp>
        <p:nvSpPr>
          <p:cNvPr id="3" name="Content Placeholder 2">
            <a:extLst>
              <a:ext uri="{FF2B5EF4-FFF2-40B4-BE49-F238E27FC236}">
                <a16:creationId xmlns:a16="http://schemas.microsoft.com/office/drawing/2014/main" id="{E6B5DF74-F76D-6C4A-9266-9F8EBABA1CEF}"/>
              </a:ext>
            </a:extLst>
          </p:cNvPr>
          <p:cNvSpPr>
            <a:spLocks noGrp="1"/>
          </p:cNvSpPr>
          <p:nvPr>
            <p:ph idx="1"/>
          </p:nvPr>
        </p:nvSpPr>
        <p:spPr>
          <a:xfrm>
            <a:off x="0" y="581890"/>
            <a:ext cx="12192000" cy="6276109"/>
          </a:xfrm>
        </p:spPr>
        <p:txBody>
          <a:bodyPr>
            <a:normAutofit fontScale="85000" lnSpcReduction="20000"/>
          </a:bodyPr>
          <a:lstStyle/>
          <a:p>
            <a:r>
              <a:rPr lang="en-ZW" sz="3600" b="1" dirty="0"/>
              <a:t>Those who “come out” of Babylon reject anti-biblical teachings. They follow all of God’s commandments. They worship God as revealed in His Word because they love and care for Him, not because they have to. </a:t>
            </a:r>
          </a:p>
          <a:p>
            <a:r>
              <a:rPr lang="en-ZW" sz="3600" b="1" dirty="0"/>
              <a:t>A healthy relationship with Christ is a love relationship. Couples in love do special things for each other. </a:t>
            </a:r>
          </a:p>
          <a:p>
            <a:r>
              <a:rPr lang="en-ZW" sz="3600" b="1" dirty="0"/>
              <a:t>They go the extra mile because they want to, not because someone forces them to. Serving each other is a pleasure, not a burden. </a:t>
            </a:r>
          </a:p>
          <a:p>
            <a:r>
              <a:rPr lang="en-ZW" sz="3600" b="1" dirty="0"/>
              <a:t>Why? Because they are motivated by love. Because they have chosen the way of love. </a:t>
            </a:r>
          </a:p>
          <a:p>
            <a:r>
              <a:rPr lang="en-ZW" sz="3600" b="1" dirty="0"/>
              <a:t>They have chosen to invest themselves in someone else. They have chosen to give themselves up for the good of the other person. That is their source of satisfaction and </a:t>
            </a:r>
            <a:r>
              <a:rPr lang="en-ZW" sz="3600" b="1" dirty="0" err="1"/>
              <a:t>fulfillment</a:t>
            </a:r>
            <a:r>
              <a:rPr lang="en-ZW" sz="3600" b="1" dirty="0"/>
              <a:t>.</a:t>
            </a:r>
          </a:p>
          <a:p>
            <a:r>
              <a:rPr lang="en-ZW" sz="3600" b="1" cap="all" dirty="0"/>
              <a:t>THOUGHT QUESTION: </a:t>
            </a:r>
            <a:r>
              <a:rPr lang="en-ZW" sz="3600" b="1" dirty="0"/>
              <a:t>The second angel of Revelation 14 announces that Babylon has fallen—meaning that non-biblical teachings will fail us in the end. (False or True)</a:t>
            </a:r>
          </a:p>
          <a:p>
            <a:endParaRPr lang="en-US" dirty="0"/>
          </a:p>
        </p:txBody>
      </p:sp>
    </p:spTree>
    <p:extLst>
      <p:ext uri="{BB962C8B-B14F-4D97-AF65-F5344CB8AC3E}">
        <p14:creationId xmlns:p14="http://schemas.microsoft.com/office/powerpoint/2010/main" val="382381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7CB1-CEAC-BC41-959B-9B2E5A410F7D}"/>
              </a:ext>
            </a:extLst>
          </p:cNvPr>
          <p:cNvSpPr>
            <a:spLocks noGrp="1"/>
          </p:cNvSpPr>
          <p:nvPr>
            <p:ph type="title"/>
          </p:nvPr>
        </p:nvSpPr>
        <p:spPr>
          <a:xfrm>
            <a:off x="0" y="1"/>
            <a:ext cx="12192000" cy="641268"/>
          </a:xfrm>
        </p:spPr>
        <p:txBody>
          <a:bodyPr>
            <a:normAutofit fontScale="90000"/>
          </a:bodyPr>
          <a:lstStyle/>
          <a:p>
            <a:r>
              <a:rPr lang="en-ZW" dirty="0"/>
              <a:t>The Third Angel’s Message (Verses 9-11)</a:t>
            </a:r>
            <a:endParaRPr lang="en-US" dirty="0"/>
          </a:p>
        </p:txBody>
      </p:sp>
      <p:sp>
        <p:nvSpPr>
          <p:cNvPr id="3" name="Content Placeholder 2">
            <a:extLst>
              <a:ext uri="{FF2B5EF4-FFF2-40B4-BE49-F238E27FC236}">
                <a16:creationId xmlns:a16="http://schemas.microsoft.com/office/drawing/2014/main" id="{D27A0357-3EFF-7D4C-A2CA-C0CD8BC87D4F}"/>
              </a:ext>
            </a:extLst>
          </p:cNvPr>
          <p:cNvSpPr>
            <a:spLocks noGrp="1"/>
          </p:cNvSpPr>
          <p:nvPr>
            <p:ph idx="1"/>
          </p:nvPr>
        </p:nvSpPr>
        <p:spPr>
          <a:xfrm>
            <a:off x="0" y="641268"/>
            <a:ext cx="12192000" cy="6216731"/>
          </a:xfrm>
        </p:spPr>
        <p:txBody>
          <a:bodyPr>
            <a:normAutofit fontScale="92500" lnSpcReduction="10000"/>
          </a:bodyPr>
          <a:lstStyle/>
          <a:p>
            <a:r>
              <a:rPr lang="en-ZW" sz="4000" b="1" dirty="0"/>
              <a:t>These verses describe the punishment and torment that result from persistently rejecting Jesus’ free gift of eternal life.</a:t>
            </a:r>
          </a:p>
          <a:p>
            <a:r>
              <a:rPr lang="en-ZW" sz="4000" b="1" dirty="0"/>
              <a:t>The third angel announces a terrible punishment on </a:t>
            </a:r>
            <a:r>
              <a:rPr lang="en-ZW" sz="4000" b="1" i="1" dirty="0"/>
              <a:t>“anyone [who] worships the beast and his image, and receives his mark on his forehead or on his hand.”</a:t>
            </a:r>
            <a:r>
              <a:rPr lang="en-ZW" sz="4000" b="1" dirty="0"/>
              <a:t> Those who accept this mark</a:t>
            </a:r>
          </a:p>
          <a:p>
            <a:r>
              <a:rPr lang="en-ZW" sz="4000" b="1" dirty="0"/>
              <a:t>“shall also drink of the wine of the wrath of God, which is poured out full strength into the cup of His indignation. </a:t>
            </a:r>
          </a:p>
          <a:p>
            <a:r>
              <a:rPr lang="en-ZW" sz="4000" b="1" dirty="0"/>
              <a:t>He shall be tormented with fire and brimstone in the presence of the holy angels and in the presence of the Lamb” (vss. 9, 10).</a:t>
            </a:r>
          </a:p>
          <a:p>
            <a:endParaRPr lang="en-US" dirty="0"/>
          </a:p>
        </p:txBody>
      </p:sp>
    </p:spTree>
    <p:extLst>
      <p:ext uri="{BB962C8B-B14F-4D97-AF65-F5344CB8AC3E}">
        <p14:creationId xmlns:p14="http://schemas.microsoft.com/office/powerpoint/2010/main" val="280116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A202-B2BA-564F-BCEC-A050BD7819E2}"/>
              </a:ext>
            </a:extLst>
          </p:cNvPr>
          <p:cNvSpPr>
            <a:spLocks noGrp="1"/>
          </p:cNvSpPr>
          <p:nvPr>
            <p:ph type="title"/>
          </p:nvPr>
        </p:nvSpPr>
        <p:spPr>
          <a:xfrm>
            <a:off x="0" y="1"/>
            <a:ext cx="12192000" cy="629392"/>
          </a:xfrm>
        </p:spPr>
        <p:txBody>
          <a:bodyPr>
            <a:normAutofit fontScale="90000"/>
          </a:bodyPr>
          <a:lstStyle/>
          <a:p>
            <a:r>
              <a:rPr lang="en-ZW" dirty="0"/>
              <a:t>Message from the Angels</a:t>
            </a:r>
            <a:endParaRPr lang="en-US" dirty="0"/>
          </a:p>
        </p:txBody>
      </p:sp>
      <p:sp>
        <p:nvSpPr>
          <p:cNvPr id="3" name="Content Placeholder 2">
            <a:extLst>
              <a:ext uri="{FF2B5EF4-FFF2-40B4-BE49-F238E27FC236}">
                <a16:creationId xmlns:a16="http://schemas.microsoft.com/office/drawing/2014/main" id="{790D9D25-A579-084F-97C5-AAA128AFC84E}"/>
              </a:ext>
            </a:extLst>
          </p:cNvPr>
          <p:cNvSpPr>
            <a:spLocks noGrp="1"/>
          </p:cNvSpPr>
          <p:nvPr>
            <p:ph idx="1"/>
          </p:nvPr>
        </p:nvSpPr>
        <p:spPr>
          <a:xfrm>
            <a:off x="0" y="629392"/>
            <a:ext cx="12192000" cy="6228607"/>
          </a:xfrm>
        </p:spPr>
        <p:txBody>
          <a:bodyPr>
            <a:normAutofit fontScale="92500" lnSpcReduction="10000"/>
          </a:bodyPr>
          <a:lstStyle/>
          <a:p>
            <a:r>
              <a:rPr lang="en-ZW" sz="3200" b="1" dirty="0"/>
              <a:t>A young man named Sushil belonged to a non-Christian family. One day he ran across an advertisement for a Bible correspondence course and immediately wrote for the lessons. </a:t>
            </a:r>
          </a:p>
          <a:p>
            <a:r>
              <a:rPr lang="en-ZW" sz="3200" b="1" dirty="0"/>
              <a:t>After they arrived, he soaked up the messages like dry, parched ground soaks up water. The more Sushil studied, the more the Holy Spirit spoke to his heart. Finally he accepted Jesus as </a:t>
            </a:r>
            <a:r>
              <a:rPr lang="en-ZW" sz="3200" b="1" dirty="0" err="1"/>
              <a:t>Savior</a:t>
            </a:r>
            <a:r>
              <a:rPr lang="en-ZW" sz="3200" b="1" dirty="0"/>
              <a:t> of his life and determined to follow Him.</a:t>
            </a:r>
          </a:p>
          <a:p>
            <a:r>
              <a:rPr lang="en-ZW" sz="3200" b="1" dirty="0"/>
              <a:t>When Sushil’s parents heard about this they became extremely angry. They demanded that he reject Christianity. Sushil refused. So his father dragged him before a local committee which dealt with the “heretics” of the village. </a:t>
            </a:r>
          </a:p>
          <a:p>
            <a:r>
              <a:rPr lang="en-ZW" sz="3200" b="1" dirty="0"/>
              <a:t>The father hoped these religious officials could convince his son to recant. Sushil stood firm. The committee decreed a punishment. Sushil was to be humiliated. His face was blackened. He was dressed in rags and led through the village amidst the jeers of his </a:t>
            </a:r>
            <a:r>
              <a:rPr lang="en-ZW" sz="3200" b="1" dirty="0" err="1"/>
              <a:t>neighbors</a:t>
            </a:r>
            <a:r>
              <a:rPr lang="en-ZW" sz="3200" b="1" dirty="0"/>
              <a:t>.</a:t>
            </a:r>
          </a:p>
          <a:p>
            <a:endParaRPr lang="en-US" dirty="0"/>
          </a:p>
        </p:txBody>
      </p:sp>
    </p:spTree>
    <p:extLst>
      <p:ext uri="{BB962C8B-B14F-4D97-AF65-F5344CB8AC3E}">
        <p14:creationId xmlns:p14="http://schemas.microsoft.com/office/powerpoint/2010/main" val="111947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7CB1-CEAC-BC41-959B-9B2E5A410F7D}"/>
              </a:ext>
            </a:extLst>
          </p:cNvPr>
          <p:cNvSpPr>
            <a:spLocks noGrp="1"/>
          </p:cNvSpPr>
          <p:nvPr>
            <p:ph type="title"/>
          </p:nvPr>
        </p:nvSpPr>
        <p:spPr>
          <a:xfrm>
            <a:off x="0" y="1"/>
            <a:ext cx="12192000" cy="641268"/>
          </a:xfrm>
        </p:spPr>
        <p:txBody>
          <a:bodyPr>
            <a:normAutofit fontScale="90000"/>
          </a:bodyPr>
          <a:lstStyle/>
          <a:p>
            <a:r>
              <a:rPr lang="en-ZW" dirty="0"/>
              <a:t>The Third Angel’s Message (Verses 9-11)</a:t>
            </a:r>
            <a:endParaRPr lang="en-US" dirty="0"/>
          </a:p>
        </p:txBody>
      </p:sp>
      <p:sp>
        <p:nvSpPr>
          <p:cNvPr id="3" name="Content Placeholder 2">
            <a:extLst>
              <a:ext uri="{FF2B5EF4-FFF2-40B4-BE49-F238E27FC236}">
                <a16:creationId xmlns:a16="http://schemas.microsoft.com/office/drawing/2014/main" id="{D27A0357-3EFF-7D4C-A2CA-C0CD8BC87D4F}"/>
              </a:ext>
            </a:extLst>
          </p:cNvPr>
          <p:cNvSpPr>
            <a:spLocks noGrp="1"/>
          </p:cNvSpPr>
          <p:nvPr>
            <p:ph idx="1"/>
          </p:nvPr>
        </p:nvSpPr>
        <p:spPr>
          <a:xfrm>
            <a:off x="0" y="641268"/>
            <a:ext cx="12192000" cy="6216731"/>
          </a:xfrm>
        </p:spPr>
        <p:txBody>
          <a:bodyPr>
            <a:normAutofit fontScale="92500" lnSpcReduction="10000"/>
          </a:bodyPr>
          <a:lstStyle/>
          <a:p>
            <a:r>
              <a:rPr lang="en-ZW" sz="3600" b="1" dirty="0"/>
              <a:t>The third angel’s message cries out for a decision. There are two choices placed before every person in the world. We can either: </a:t>
            </a:r>
          </a:p>
          <a:p>
            <a:r>
              <a:rPr lang="en-ZW" sz="3600" b="1" dirty="0"/>
              <a:t>(1) worship the beast and his image and receive the mark of the beast; or </a:t>
            </a:r>
          </a:p>
          <a:p>
            <a:r>
              <a:rPr lang="en-ZW" sz="3600" b="1" dirty="0"/>
              <a:t>(2) reject the authority of the beast and remain faithful to Jesus, obeying His commandments (vs. 12). </a:t>
            </a:r>
          </a:p>
          <a:p>
            <a:r>
              <a:rPr lang="en-ZW" sz="3600" b="1" dirty="0"/>
              <a:t>Notice how this message compares with the first angel’s message. The first angel calls for the worship of Jesus; the third angel warns of worshiping the beast power. </a:t>
            </a:r>
          </a:p>
          <a:p>
            <a:r>
              <a:rPr lang="en-ZW" sz="3600" b="1" dirty="0"/>
              <a:t>These two types of worship have life-and-death consequences—eternal consequences.</a:t>
            </a:r>
          </a:p>
          <a:p>
            <a:r>
              <a:rPr lang="en-ZW" sz="3600" b="1" cap="all" dirty="0"/>
              <a:t>THOUGHT QUESTION: </a:t>
            </a:r>
            <a:r>
              <a:rPr lang="en-ZW" sz="3600" b="1" dirty="0"/>
              <a:t>The third angel of Revelation 14 warns against receiving the mark of the beast. (False or True)</a:t>
            </a:r>
          </a:p>
          <a:p>
            <a:endParaRPr lang="en-US" dirty="0"/>
          </a:p>
        </p:txBody>
      </p:sp>
    </p:spTree>
    <p:extLst>
      <p:ext uri="{BB962C8B-B14F-4D97-AF65-F5344CB8AC3E}">
        <p14:creationId xmlns:p14="http://schemas.microsoft.com/office/powerpoint/2010/main" val="133373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fontScale="92500"/>
          </a:bodyPr>
          <a:lstStyle/>
          <a:p>
            <a:r>
              <a:rPr lang="en-ZW" sz="4000" b="1" dirty="0"/>
              <a:t>God’s message to those who are living in the end time of Earth’s history is this: Jesus is the everlasting gospel! He came to this Earth to give us eternal life. </a:t>
            </a:r>
          </a:p>
          <a:p>
            <a:r>
              <a:rPr lang="en-ZW" sz="4000" b="1" dirty="0"/>
              <a:t>He lived a perfect life for us. He died for our sins on the cross. </a:t>
            </a:r>
          </a:p>
          <a:p>
            <a:r>
              <a:rPr lang="en-ZW" sz="4000" b="1" dirty="0"/>
              <a:t>He rose from the grave and went back to heaven and is coming again for us so we can live forever with Him! He holds out His hands and says, “Our walk together can begin right now. You can begin a better life at this moment.”</a:t>
            </a:r>
          </a:p>
          <a:p>
            <a:r>
              <a:rPr lang="en-ZW" sz="4000" b="1" dirty="0"/>
              <a:t>All three angels together are crying out, “Accept Jesus before it’s too late!” </a:t>
            </a:r>
            <a:r>
              <a:rPr lang="en-ZW" sz="4000" b="1" i="1" dirty="0"/>
              <a:t>Why?</a:t>
            </a:r>
            <a:endParaRPr lang="en-ZW" sz="4000" b="1" dirty="0"/>
          </a:p>
          <a:p>
            <a:endParaRPr lang="en-US" dirty="0"/>
          </a:p>
        </p:txBody>
      </p:sp>
    </p:spTree>
    <p:extLst>
      <p:ext uri="{BB962C8B-B14F-4D97-AF65-F5344CB8AC3E}">
        <p14:creationId xmlns:p14="http://schemas.microsoft.com/office/powerpoint/2010/main" val="410299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lnSpcReduction="10000"/>
          </a:bodyPr>
          <a:lstStyle/>
          <a:p>
            <a:r>
              <a:rPr lang="en-ZW" sz="4400" b="1" u="sng" dirty="0"/>
              <a:t>First angel</a:t>
            </a:r>
            <a:r>
              <a:rPr lang="en-ZW" sz="4400" b="1" dirty="0"/>
              <a:t>: Because He is your Creator. He made you and loves you. He deserves to be worshiped because He has given us all things—the Earth we live on, the air we breathe, the food we eat, the happiness we enjoy, and the free gift of eternal life!</a:t>
            </a:r>
          </a:p>
          <a:p>
            <a:r>
              <a:rPr lang="en-ZW" sz="4400" b="1" u="sng" dirty="0"/>
              <a:t>Second angel</a:t>
            </a:r>
            <a:r>
              <a:rPr lang="en-ZW" sz="4400" b="1" dirty="0"/>
              <a:t>: Listen closely—God is judging the people of the earth; He is determining who has accepted Him, who is following His Word, who desires eternal life.</a:t>
            </a:r>
          </a:p>
          <a:p>
            <a:endParaRPr lang="en-US" dirty="0"/>
          </a:p>
        </p:txBody>
      </p:sp>
    </p:spTree>
    <p:extLst>
      <p:ext uri="{BB962C8B-B14F-4D97-AF65-F5344CB8AC3E}">
        <p14:creationId xmlns:p14="http://schemas.microsoft.com/office/powerpoint/2010/main" val="320811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a:bodyPr>
          <a:lstStyle/>
          <a:p>
            <a:r>
              <a:rPr lang="en-ZW" sz="4000" b="1" u="sng" dirty="0"/>
              <a:t>Third angel</a:t>
            </a:r>
            <a:r>
              <a:rPr lang="en-ZW" sz="4000" b="1" dirty="0"/>
              <a:t>: Don’t wait too long! Babylon is fallen! False religions which substitute human traditions for the Bible’s clear teachings are fallen! Human ideologies will crumble like sand castles on the seashore. </a:t>
            </a:r>
          </a:p>
          <a:p>
            <a:r>
              <a:rPr lang="en-ZW" sz="4000" b="1" dirty="0"/>
              <a:t>Those who turn away from God’s Word will receive the mark of the beast. </a:t>
            </a:r>
          </a:p>
          <a:p>
            <a:r>
              <a:rPr lang="en-ZW" sz="4000" b="1" dirty="0"/>
              <a:t>They will make a decision not to follow God completely, including all of the ten commandments. </a:t>
            </a:r>
          </a:p>
          <a:p>
            <a:r>
              <a:rPr lang="en-ZW" sz="4000" b="1" dirty="0"/>
              <a:t>Their rebellious choices will result in destruction, in eternal separation from God.</a:t>
            </a:r>
          </a:p>
          <a:p>
            <a:endParaRPr lang="en-US" dirty="0"/>
          </a:p>
        </p:txBody>
      </p:sp>
    </p:spTree>
    <p:extLst>
      <p:ext uri="{BB962C8B-B14F-4D97-AF65-F5344CB8AC3E}">
        <p14:creationId xmlns:p14="http://schemas.microsoft.com/office/powerpoint/2010/main" val="40426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a:bodyPr>
          <a:lstStyle/>
          <a:p>
            <a:r>
              <a:rPr lang="en-ZW" sz="5400" b="1" dirty="0"/>
              <a:t>After warning us not to receive the mark of the beast in rebellion against God, the third angel points to those who will be saved to live with Jesus forever. He says, </a:t>
            </a:r>
          </a:p>
          <a:p>
            <a:r>
              <a:rPr lang="en-ZW" sz="5400" b="1" dirty="0"/>
              <a:t>“Here is the patience of the saints; here are those who keep the commandments of God and the faith of Jesus” (vs. 12).</a:t>
            </a:r>
          </a:p>
          <a:p>
            <a:endParaRPr lang="en-US" dirty="0"/>
          </a:p>
        </p:txBody>
      </p:sp>
    </p:spTree>
    <p:extLst>
      <p:ext uri="{BB962C8B-B14F-4D97-AF65-F5344CB8AC3E}">
        <p14:creationId xmlns:p14="http://schemas.microsoft.com/office/powerpoint/2010/main" val="180525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lnSpcReduction="10000"/>
          </a:bodyPr>
          <a:lstStyle/>
          <a:p>
            <a:r>
              <a:rPr lang="en-ZW" sz="4400" b="1" dirty="0"/>
              <a:t>The chapter ends with a description of the wonderful harvest at the coming of Jesus. Remember, through all the turmoil of last-day events, God is with you. </a:t>
            </a:r>
          </a:p>
          <a:p>
            <a:r>
              <a:rPr lang="en-ZW" sz="4400" b="1" dirty="0"/>
              <a:t>Jesus is coming for you. He cares about you. He loves you. His faithful ones who perish are called “blessed” (vs. 13). </a:t>
            </a:r>
          </a:p>
          <a:p>
            <a:r>
              <a:rPr lang="en-ZW" sz="4400" b="1" dirty="0"/>
              <a:t>Why? Because death is only a pause in our lives. </a:t>
            </a:r>
          </a:p>
          <a:p>
            <a:r>
              <a:rPr lang="en-ZW" sz="4400" b="1" dirty="0"/>
              <a:t>Because after God awakens them from the sleep of death, they will see Jesus “face-to-face.”</a:t>
            </a:r>
          </a:p>
          <a:p>
            <a:endParaRPr lang="en-US" dirty="0"/>
          </a:p>
        </p:txBody>
      </p:sp>
    </p:spTree>
    <p:extLst>
      <p:ext uri="{BB962C8B-B14F-4D97-AF65-F5344CB8AC3E}">
        <p14:creationId xmlns:p14="http://schemas.microsoft.com/office/powerpoint/2010/main" val="353055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lnSpcReduction="10000"/>
          </a:bodyPr>
          <a:lstStyle/>
          <a:p>
            <a:r>
              <a:rPr lang="en-ZW" sz="4000" b="1" dirty="0"/>
              <a:t>Yes, sometimes it’s hard to stand tall for Jesus. </a:t>
            </a:r>
          </a:p>
          <a:p>
            <a:r>
              <a:rPr lang="en-ZW" sz="4000" b="1" dirty="0"/>
              <a:t>When a loved one ridicules your faith, when an employer threatens to fire you for your beliefs, when it seems you stand alone in a world that disregards God’s Word, remember that God was there with Daniel in the lions’ den. </a:t>
            </a:r>
          </a:p>
          <a:p>
            <a:r>
              <a:rPr lang="en-ZW" sz="4000" b="1" dirty="0"/>
              <a:t>He was there with Shadrach, Meshach, and Abednego in the fiery furnace. </a:t>
            </a:r>
          </a:p>
          <a:p>
            <a:r>
              <a:rPr lang="en-ZW" sz="4000" b="1" dirty="0"/>
              <a:t>And He promises those who overcome: “I will make him a pillar in the temple of My God... and I will write on him the name of my God” (Revelation 3:12).</a:t>
            </a:r>
          </a:p>
          <a:p>
            <a:endParaRPr lang="en-US" dirty="0"/>
          </a:p>
        </p:txBody>
      </p:sp>
    </p:spTree>
    <p:extLst>
      <p:ext uri="{BB962C8B-B14F-4D97-AF65-F5344CB8AC3E}">
        <p14:creationId xmlns:p14="http://schemas.microsoft.com/office/powerpoint/2010/main" val="1756594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D446-5818-8949-838B-E9B8625A0835}"/>
              </a:ext>
            </a:extLst>
          </p:cNvPr>
          <p:cNvSpPr>
            <a:spLocks noGrp="1"/>
          </p:cNvSpPr>
          <p:nvPr>
            <p:ph type="title"/>
          </p:nvPr>
        </p:nvSpPr>
        <p:spPr>
          <a:xfrm>
            <a:off x="0" y="1"/>
            <a:ext cx="12192000" cy="605642"/>
          </a:xfrm>
        </p:spPr>
        <p:txBody>
          <a:bodyPr>
            <a:normAutofit fontScale="90000"/>
          </a:bodyPr>
          <a:lstStyle/>
          <a:p>
            <a:r>
              <a:rPr lang="en-ZW" dirty="0"/>
              <a:t>Summary of the Messages</a:t>
            </a:r>
            <a:endParaRPr lang="en-US" dirty="0"/>
          </a:p>
        </p:txBody>
      </p:sp>
      <p:sp>
        <p:nvSpPr>
          <p:cNvPr id="3" name="Content Placeholder 2">
            <a:extLst>
              <a:ext uri="{FF2B5EF4-FFF2-40B4-BE49-F238E27FC236}">
                <a16:creationId xmlns:a16="http://schemas.microsoft.com/office/drawing/2014/main" id="{8C97D095-FECC-B144-8C01-6ADCA43C7C73}"/>
              </a:ext>
            </a:extLst>
          </p:cNvPr>
          <p:cNvSpPr>
            <a:spLocks noGrp="1"/>
          </p:cNvSpPr>
          <p:nvPr>
            <p:ph idx="1"/>
          </p:nvPr>
        </p:nvSpPr>
        <p:spPr>
          <a:xfrm>
            <a:off x="0" y="605642"/>
            <a:ext cx="12192000" cy="6252357"/>
          </a:xfrm>
        </p:spPr>
        <p:txBody>
          <a:bodyPr>
            <a:normAutofit fontScale="92500" lnSpcReduction="10000"/>
          </a:bodyPr>
          <a:lstStyle/>
          <a:p>
            <a:r>
              <a:rPr lang="en-ZW" sz="4800" b="1" dirty="0"/>
              <a:t>The “bottom-line” message of the three angels is this: </a:t>
            </a:r>
          </a:p>
          <a:p>
            <a:r>
              <a:rPr lang="en-ZW" sz="4800" b="1" i="1" dirty="0"/>
              <a:t>Whom are you going to worship? Will you worship the beast or will you worship the Lamb of God? Worship is our response to someone’s worth. What is God worth to you? Don’t you believe He is worthy of your very best?</a:t>
            </a:r>
            <a:endParaRPr lang="en-ZW" sz="4800" b="1" dirty="0"/>
          </a:p>
          <a:p>
            <a:r>
              <a:rPr lang="en-ZW" sz="4800" b="1" cap="all" dirty="0"/>
              <a:t>THOUGHT QUESTION: </a:t>
            </a:r>
            <a:r>
              <a:rPr lang="en-ZW" sz="4800" b="1" dirty="0"/>
              <a:t>The real issue involved in all three of the angels’ messages is worship—Will we worship God or will we worship the beast? (False or True)</a:t>
            </a:r>
          </a:p>
          <a:p>
            <a:endParaRPr lang="en-US" dirty="0"/>
          </a:p>
        </p:txBody>
      </p:sp>
    </p:spTree>
    <p:extLst>
      <p:ext uri="{BB962C8B-B14F-4D97-AF65-F5344CB8AC3E}">
        <p14:creationId xmlns:p14="http://schemas.microsoft.com/office/powerpoint/2010/main" val="371102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E8AE-0F5C-0542-938D-9FB197906CF4}"/>
              </a:ext>
            </a:extLst>
          </p:cNvPr>
          <p:cNvSpPr>
            <a:spLocks noGrp="1"/>
          </p:cNvSpPr>
          <p:nvPr>
            <p:ph type="title"/>
          </p:nvPr>
        </p:nvSpPr>
        <p:spPr>
          <a:xfrm>
            <a:off x="0" y="1"/>
            <a:ext cx="12192000" cy="57001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72D8409F-95DD-4D4C-A2B5-D2A09E4B92FD}"/>
              </a:ext>
            </a:extLst>
          </p:cNvPr>
          <p:cNvSpPr>
            <a:spLocks noGrp="1"/>
          </p:cNvSpPr>
          <p:nvPr>
            <p:ph idx="1"/>
          </p:nvPr>
        </p:nvSpPr>
        <p:spPr>
          <a:xfrm>
            <a:off x="0" y="570016"/>
            <a:ext cx="12192000" cy="6287983"/>
          </a:xfrm>
        </p:spPr>
        <p:txBody>
          <a:bodyPr>
            <a:normAutofit fontScale="92500" lnSpcReduction="20000"/>
          </a:bodyPr>
          <a:lstStyle/>
          <a:p>
            <a:r>
              <a:rPr lang="en-ZW" sz="4400" b="1" dirty="0"/>
              <a:t>One terrible day at a high school in Littleton, Colorado, two teenagers began planting home-made bombs and firing at their classmates with automatic weapons. </a:t>
            </a:r>
          </a:p>
          <a:p>
            <a:r>
              <a:rPr lang="en-ZW" sz="4400" b="1" dirty="0"/>
              <a:t>They shot students outside the cafeteria. Laughing diabolically, they shot teens upstairs in the library. Many of the students were gunned down as they ran away in terror. </a:t>
            </a:r>
          </a:p>
          <a:p>
            <a:r>
              <a:rPr lang="en-ZW" sz="4400" b="1" dirty="0"/>
              <a:t>But one young girl, Cassie </a:t>
            </a:r>
            <a:r>
              <a:rPr lang="en-ZW" sz="4400" b="1" dirty="0" err="1"/>
              <a:t>Bernall</a:t>
            </a:r>
            <a:r>
              <a:rPr lang="en-ZW" sz="4400" b="1" dirty="0"/>
              <a:t>, came face-to-face with the killers. </a:t>
            </a:r>
          </a:p>
          <a:p>
            <a:r>
              <a:rPr lang="en-ZW" sz="4400" b="1" dirty="0"/>
              <a:t>As she crouched under a table in the library, one gunman asked her coldly, “Do you believe in God?”</a:t>
            </a:r>
          </a:p>
          <a:p>
            <a:endParaRPr lang="en-US" dirty="0"/>
          </a:p>
        </p:txBody>
      </p:sp>
    </p:spTree>
    <p:extLst>
      <p:ext uri="{BB962C8B-B14F-4D97-AF65-F5344CB8AC3E}">
        <p14:creationId xmlns:p14="http://schemas.microsoft.com/office/powerpoint/2010/main" val="17485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E8AE-0F5C-0542-938D-9FB197906CF4}"/>
              </a:ext>
            </a:extLst>
          </p:cNvPr>
          <p:cNvSpPr>
            <a:spLocks noGrp="1"/>
          </p:cNvSpPr>
          <p:nvPr>
            <p:ph type="title"/>
          </p:nvPr>
        </p:nvSpPr>
        <p:spPr>
          <a:xfrm>
            <a:off x="0" y="1"/>
            <a:ext cx="12192000" cy="57001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72D8409F-95DD-4D4C-A2B5-D2A09E4B92FD}"/>
              </a:ext>
            </a:extLst>
          </p:cNvPr>
          <p:cNvSpPr>
            <a:spLocks noGrp="1"/>
          </p:cNvSpPr>
          <p:nvPr>
            <p:ph idx="1"/>
          </p:nvPr>
        </p:nvSpPr>
        <p:spPr>
          <a:xfrm>
            <a:off x="0" y="570016"/>
            <a:ext cx="12192000" cy="6287983"/>
          </a:xfrm>
        </p:spPr>
        <p:txBody>
          <a:bodyPr>
            <a:normAutofit fontScale="92500" lnSpcReduction="10000"/>
          </a:bodyPr>
          <a:lstStyle/>
          <a:p>
            <a:r>
              <a:rPr lang="en-ZW" sz="4800" b="1" dirty="0"/>
              <a:t>Cassie could see the sprawled bodies of her friends. She could have said, “No,” and perhaps saved her life. </a:t>
            </a:r>
          </a:p>
          <a:p>
            <a:r>
              <a:rPr lang="en-ZW" sz="4800" b="1" dirty="0"/>
              <a:t>But this young woman had placed her faith in Jesus Christ. </a:t>
            </a:r>
          </a:p>
          <a:p>
            <a:r>
              <a:rPr lang="en-ZW" sz="4800" b="1" dirty="0"/>
              <a:t>Like many of those kids in that terrible hour, she was clinging to Him for strength. </a:t>
            </a:r>
          </a:p>
          <a:p>
            <a:r>
              <a:rPr lang="en-ZW" sz="4800" b="1" dirty="0"/>
              <a:t>And she just couldn’t lie. </a:t>
            </a:r>
          </a:p>
          <a:p>
            <a:r>
              <a:rPr lang="en-ZW" sz="4800" b="1" dirty="0"/>
              <a:t>She just couldn’t pretend that her God wasn’t real. And so she answered simply, quietly, “Yes.”</a:t>
            </a:r>
          </a:p>
          <a:p>
            <a:endParaRPr lang="en-US" dirty="0"/>
          </a:p>
        </p:txBody>
      </p:sp>
    </p:spTree>
    <p:extLst>
      <p:ext uri="{BB962C8B-B14F-4D97-AF65-F5344CB8AC3E}">
        <p14:creationId xmlns:p14="http://schemas.microsoft.com/office/powerpoint/2010/main" val="278635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A202-B2BA-564F-BCEC-A050BD7819E2}"/>
              </a:ext>
            </a:extLst>
          </p:cNvPr>
          <p:cNvSpPr>
            <a:spLocks noGrp="1"/>
          </p:cNvSpPr>
          <p:nvPr>
            <p:ph type="title"/>
          </p:nvPr>
        </p:nvSpPr>
        <p:spPr>
          <a:xfrm>
            <a:off x="0" y="1"/>
            <a:ext cx="12192000" cy="629392"/>
          </a:xfrm>
        </p:spPr>
        <p:txBody>
          <a:bodyPr>
            <a:normAutofit fontScale="90000"/>
          </a:bodyPr>
          <a:lstStyle/>
          <a:p>
            <a:r>
              <a:rPr lang="en-ZW" dirty="0"/>
              <a:t>Message from the Angels</a:t>
            </a:r>
            <a:endParaRPr lang="en-US" dirty="0"/>
          </a:p>
        </p:txBody>
      </p:sp>
      <p:sp>
        <p:nvSpPr>
          <p:cNvPr id="3" name="Content Placeholder 2">
            <a:extLst>
              <a:ext uri="{FF2B5EF4-FFF2-40B4-BE49-F238E27FC236}">
                <a16:creationId xmlns:a16="http://schemas.microsoft.com/office/drawing/2014/main" id="{790D9D25-A579-084F-97C5-AAA128AFC84E}"/>
              </a:ext>
            </a:extLst>
          </p:cNvPr>
          <p:cNvSpPr>
            <a:spLocks noGrp="1"/>
          </p:cNvSpPr>
          <p:nvPr>
            <p:ph idx="1"/>
          </p:nvPr>
        </p:nvSpPr>
        <p:spPr>
          <a:xfrm>
            <a:off x="0" y="629392"/>
            <a:ext cx="12192000" cy="6228607"/>
          </a:xfrm>
        </p:spPr>
        <p:txBody>
          <a:bodyPr>
            <a:normAutofit lnSpcReduction="10000"/>
          </a:bodyPr>
          <a:lstStyle/>
          <a:p>
            <a:r>
              <a:rPr lang="en-ZW" sz="3200" b="1" dirty="0"/>
              <a:t>As the noisy procession following Sushil wound its way down the street, it passed a blacksmith shop. Wild with rage, Sushil’s father grabbed a red hot steel bar from the shop, rushed up to his son and branded him on his left thigh. Sushil was left to groan in agony. Fortunately, kind villagers took the young man in and cared for him. Though rejected and abused, Sushil remained firm in his decision to follow Christ. He would not give up the beautiful truths he had discovered in the Bible.</a:t>
            </a:r>
          </a:p>
          <a:p>
            <a:r>
              <a:rPr lang="en-ZW" sz="3200" b="1" dirty="0"/>
              <a:t>What is this message that has compelled Sushil, and countless others, to stand faithful in spite of persecution, ridicule, imprisonment, and even death? It is the central truth of Christianity: Jesus, the </a:t>
            </a:r>
            <a:r>
              <a:rPr lang="en-ZW" sz="3200" b="1" dirty="0" err="1"/>
              <a:t>Savior</a:t>
            </a:r>
            <a:r>
              <a:rPr lang="en-ZW" sz="3200" b="1" dirty="0"/>
              <a:t> of the world, gave Himself up that we might live. </a:t>
            </a:r>
          </a:p>
          <a:p>
            <a:r>
              <a:rPr lang="en-ZW" sz="3200" b="1" dirty="0"/>
              <a:t>The apostle Peter expressed it this way, “Nor is there salvation in any other, for there is no other name under heaven given among men by which we must be saved” (Acts 4:12).</a:t>
            </a:r>
          </a:p>
          <a:p>
            <a:endParaRPr lang="en-US" dirty="0"/>
          </a:p>
        </p:txBody>
      </p:sp>
    </p:spTree>
    <p:extLst>
      <p:ext uri="{BB962C8B-B14F-4D97-AF65-F5344CB8AC3E}">
        <p14:creationId xmlns:p14="http://schemas.microsoft.com/office/powerpoint/2010/main" val="2968914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E8AE-0F5C-0542-938D-9FB197906CF4}"/>
              </a:ext>
            </a:extLst>
          </p:cNvPr>
          <p:cNvSpPr>
            <a:spLocks noGrp="1"/>
          </p:cNvSpPr>
          <p:nvPr>
            <p:ph type="title"/>
          </p:nvPr>
        </p:nvSpPr>
        <p:spPr>
          <a:xfrm>
            <a:off x="0" y="1"/>
            <a:ext cx="12192000" cy="57001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72D8409F-95DD-4D4C-A2B5-D2A09E4B92FD}"/>
              </a:ext>
            </a:extLst>
          </p:cNvPr>
          <p:cNvSpPr>
            <a:spLocks noGrp="1"/>
          </p:cNvSpPr>
          <p:nvPr>
            <p:ph idx="1"/>
          </p:nvPr>
        </p:nvSpPr>
        <p:spPr>
          <a:xfrm>
            <a:off x="0" y="570016"/>
            <a:ext cx="12192000" cy="6287983"/>
          </a:xfrm>
        </p:spPr>
        <p:txBody>
          <a:bodyPr>
            <a:normAutofit fontScale="92500" lnSpcReduction="10000"/>
          </a:bodyPr>
          <a:lstStyle/>
          <a:p>
            <a:r>
              <a:rPr lang="en-ZW" sz="4000" b="1" dirty="0"/>
              <a:t>The gun fired at point-blank range, and Cassie slumped to the floor and died. It was a terrible tragedy—a terrible tragedy for her family and friends, a terrible tragedy for the school. It was a terrible tragedy for all that heard the story. </a:t>
            </a:r>
          </a:p>
          <a:p>
            <a:r>
              <a:rPr lang="en-ZW" sz="4000" b="1" dirty="0"/>
              <a:t>But that teenage girl had said “Yes” to Jesus—in the worst of circumstances. And Jesus is going to say “Yes” to Cassie one glorious day when He comes. </a:t>
            </a:r>
          </a:p>
          <a:p>
            <a:r>
              <a:rPr lang="en-ZW" sz="4000" b="1" dirty="0"/>
              <a:t>Days before her death Cassie wrote these words, “Now I have given up on everything else—I have found it to be the only way to really know Christ and to experience the mighty power that brought Him back to life again, and to find out what it really means to suffer and to die with Him.” (</a:t>
            </a:r>
            <a:r>
              <a:rPr lang="en-ZW" sz="4000" b="1" i="1" dirty="0"/>
              <a:t>Reader’s Digest</a:t>
            </a:r>
            <a:r>
              <a:rPr lang="en-ZW" sz="4000" b="1" dirty="0"/>
              <a:t>, August 1999, pp. 53-60.)</a:t>
            </a:r>
          </a:p>
          <a:p>
            <a:endParaRPr lang="en-US" dirty="0"/>
          </a:p>
        </p:txBody>
      </p:sp>
    </p:spTree>
    <p:extLst>
      <p:ext uri="{BB962C8B-B14F-4D97-AF65-F5344CB8AC3E}">
        <p14:creationId xmlns:p14="http://schemas.microsoft.com/office/powerpoint/2010/main" val="260559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A202-B2BA-564F-BCEC-A050BD7819E2}"/>
              </a:ext>
            </a:extLst>
          </p:cNvPr>
          <p:cNvSpPr>
            <a:spLocks noGrp="1"/>
          </p:cNvSpPr>
          <p:nvPr>
            <p:ph type="title"/>
          </p:nvPr>
        </p:nvSpPr>
        <p:spPr>
          <a:xfrm>
            <a:off x="0" y="1"/>
            <a:ext cx="12192000" cy="629392"/>
          </a:xfrm>
        </p:spPr>
        <p:txBody>
          <a:bodyPr>
            <a:normAutofit fontScale="90000"/>
          </a:bodyPr>
          <a:lstStyle/>
          <a:p>
            <a:r>
              <a:rPr lang="en-ZW" dirty="0"/>
              <a:t>Message from the Angels</a:t>
            </a:r>
            <a:endParaRPr lang="en-US" dirty="0"/>
          </a:p>
        </p:txBody>
      </p:sp>
      <p:sp>
        <p:nvSpPr>
          <p:cNvPr id="3" name="Content Placeholder 2">
            <a:extLst>
              <a:ext uri="{FF2B5EF4-FFF2-40B4-BE49-F238E27FC236}">
                <a16:creationId xmlns:a16="http://schemas.microsoft.com/office/drawing/2014/main" id="{790D9D25-A579-084F-97C5-AAA128AFC84E}"/>
              </a:ext>
            </a:extLst>
          </p:cNvPr>
          <p:cNvSpPr>
            <a:spLocks noGrp="1"/>
          </p:cNvSpPr>
          <p:nvPr>
            <p:ph idx="1"/>
          </p:nvPr>
        </p:nvSpPr>
        <p:spPr>
          <a:xfrm>
            <a:off x="0" y="629392"/>
            <a:ext cx="12192000" cy="6228607"/>
          </a:xfrm>
        </p:spPr>
        <p:txBody>
          <a:bodyPr>
            <a:normAutofit lnSpcReduction="10000"/>
          </a:bodyPr>
          <a:lstStyle/>
          <a:p>
            <a:r>
              <a:rPr lang="en-ZW" sz="4000" b="1" dirty="0"/>
              <a:t>The Bible clearly teaches that all of us are lost in sin and face the penalty of death (Romans 6:23). All have sinned (Romans 3:23), so all face death. </a:t>
            </a:r>
          </a:p>
          <a:p>
            <a:r>
              <a:rPr lang="en-ZW" sz="4000" b="1" dirty="0"/>
              <a:t>Every person needs to be rescued from the condemnation of sin. Jesus is the only one who can provide that rescue, that salvation. </a:t>
            </a:r>
          </a:p>
          <a:p>
            <a:r>
              <a:rPr lang="en-ZW" sz="4000" b="1" dirty="0"/>
              <a:t>We are not saved by works, but by God’s free gift. We are saved by Jesus, and Jesus alone. </a:t>
            </a:r>
          </a:p>
          <a:p>
            <a:r>
              <a:rPr lang="en-ZW" sz="4000" b="1" dirty="0"/>
              <a:t>He gives us this assurance in John 6:40, “And this is the will of Him who sent Me, that everyone who sees the Son and believes in Him may have everlasting life.”</a:t>
            </a:r>
          </a:p>
          <a:p>
            <a:endParaRPr lang="en-US" dirty="0"/>
          </a:p>
        </p:txBody>
      </p:sp>
    </p:spTree>
    <p:extLst>
      <p:ext uri="{BB962C8B-B14F-4D97-AF65-F5344CB8AC3E}">
        <p14:creationId xmlns:p14="http://schemas.microsoft.com/office/powerpoint/2010/main" val="231334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7B9-4B08-7A4B-8C36-548750680EFD}"/>
              </a:ext>
            </a:extLst>
          </p:cNvPr>
          <p:cNvSpPr>
            <a:spLocks noGrp="1"/>
          </p:cNvSpPr>
          <p:nvPr>
            <p:ph type="title"/>
          </p:nvPr>
        </p:nvSpPr>
        <p:spPr>
          <a:xfrm>
            <a:off x="0" y="0"/>
            <a:ext cx="12192000" cy="617517"/>
          </a:xfrm>
        </p:spPr>
        <p:txBody>
          <a:bodyPr>
            <a:normAutofit fontScale="90000"/>
          </a:bodyPr>
          <a:lstStyle/>
          <a:p>
            <a:r>
              <a:rPr lang="en-ZW" dirty="0"/>
              <a:t>God's Purpose for Your Life</a:t>
            </a:r>
            <a:endParaRPr lang="en-US" dirty="0"/>
          </a:p>
        </p:txBody>
      </p:sp>
      <p:sp>
        <p:nvSpPr>
          <p:cNvPr id="3" name="Content Placeholder 2">
            <a:extLst>
              <a:ext uri="{FF2B5EF4-FFF2-40B4-BE49-F238E27FC236}">
                <a16:creationId xmlns:a16="http://schemas.microsoft.com/office/drawing/2014/main" id="{FBA18F5A-D8E8-9348-A9A4-BA82E0F3D302}"/>
              </a:ext>
            </a:extLst>
          </p:cNvPr>
          <p:cNvSpPr>
            <a:spLocks noGrp="1"/>
          </p:cNvSpPr>
          <p:nvPr>
            <p:ph idx="1"/>
          </p:nvPr>
        </p:nvSpPr>
        <p:spPr>
          <a:xfrm>
            <a:off x="0" y="617516"/>
            <a:ext cx="12192000" cy="6240483"/>
          </a:xfrm>
        </p:spPr>
        <p:txBody>
          <a:bodyPr>
            <a:normAutofit/>
          </a:bodyPr>
          <a:lstStyle/>
          <a:p>
            <a:r>
              <a:rPr lang="en-ZW" sz="3200" b="1" dirty="0"/>
              <a:t>The following verses reveal God’s purpose for your life:</a:t>
            </a:r>
          </a:p>
          <a:p>
            <a:r>
              <a:rPr lang="en-ZW" sz="3200" b="1" dirty="0"/>
              <a:t>“I have come that they may have life, and that they may have it more abundantly” (John 10:10).</a:t>
            </a:r>
          </a:p>
          <a:p>
            <a:r>
              <a:rPr lang="en-ZW" sz="3200" b="1" dirty="0"/>
              <a:t>“Therefore, having been justified by faith, we have peace with God through our Lord Jesus Christ” (Romans 5:1).</a:t>
            </a:r>
          </a:p>
          <a:p>
            <a:r>
              <a:rPr lang="en-ZW" sz="3200" b="1" dirty="0"/>
              <a:t>“As Moses lifted up the serpent in the wilderness, even so must the Son of Man be lifted up, that whoever believes in Him should not perish but have eternal life. </a:t>
            </a:r>
          </a:p>
          <a:p>
            <a:r>
              <a:rPr lang="en-ZW" sz="3200" b="1" dirty="0"/>
              <a:t>For God so loved the world that He gave His only begotten Son, that whoever believes in Him should not perish but have everlasting life. </a:t>
            </a:r>
          </a:p>
          <a:p>
            <a:r>
              <a:rPr lang="en-ZW" sz="3200" b="1" dirty="0"/>
              <a:t>For God did not send His Son into the world to condemn the world, but that the world through Him might be saved” (John 3:14-17).</a:t>
            </a:r>
          </a:p>
          <a:p>
            <a:endParaRPr lang="en-US" dirty="0"/>
          </a:p>
        </p:txBody>
      </p:sp>
    </p:spTree>
    <p:extLst>
      <p:ext uri="{BB962C8B-B14F-4D97-AF65-F5344CB8AC3E}">
        <p14:creationId xmlns:p14="http://schemas.microsoft.com/office/powerpoint/2010/main" val="108375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7B9-4B08-7A4B-8C36-548750680EFD}"/>
              </a:ext>
            </a:extLst>
          </p:cNvPr>
          <p:cNvSpPr>
            <a:spLocks noGrp="1"/>
          </p:cNvSpPr>
          <p:nvPr>
            <p:ph type="title"/>
          </p:nvPr>
        </p:nvSpPr>
        <p:spPr>
          <a:xfrm>
            <a:off x="0" y="0"/>
            <a:ext cx="12192000" cy="617517"/>
          </a:xfrm>
        </p:spPr>
        <p:txBody>
          <a:bodyPr>
            <a:normAutofit fontScale="90000"/>
          </a:bodyPr>
          <a:lstStyle/>
          <a:p>
            <a:r>
              <a:rPr lang="en-ZW" dirty="0"/>
              <a:t>God's Purpose for Your Life</a:t>
            </a:r>
            <a:endParaRPr lang="en-US" dirty="0"/>
          </a:p>
        </p:txBody>
      </p:sp>
      <p:sp>
        <p:nvSpPr>
          <p:cNvPr id="3" name="Content Placeholder 2">
            <a:extLst>
              <a:ext uri="{FF2B5EF4-FFF2-40B4-BE49-F238E27FC236}">
                <a16:creationId xmlns:a16="http://schemas.microsoft.com/office/drawing/2014/main" id="{FBA18F5A-D8E8-9348-A9A4-BA82E0F3D302}"/>
              </a:ext>
            </a:extLst>
          </p:cNvPr>
          <p:cNvSpPr>
            <a:spLocks noGrp="1"/>
          </p:cNvSpPr>
          <p:nvPr>
            <p:ph idx="1"/>
          </p:nvPr>
        </p:nvSpPr>
        <p:spPr>
          <a:xfrm>
            <a:off x="0" y="617516"/>
            <a:ext cx="12192000" cy="6240483"/>
          </a:xfrm>
        </p:spPr>
        <p:txBody>
          <a:bodyPr>
            <a:normAutofit fontScale="92500"/>
          </a:bodyPr>
          <a:lstStyle/>
          <a:p>
            <a:r>
              <a:rPr lang="en-ZW" sz="4000" b="1" dirty="0"/>
              <a:t>“But God demonstrates His own love toward us, in that while we were still sinners, Christ died for us” (Romans 5:8).</a:t>
            </a:r>
          </a:p>
          <a:p>
            <a:r>
              <a:rPr lang="en-ZW" sz="4000" b="1" dirty="0"/>
              <a:t>“But as many as received Him, to them He gave the right to become children of God, even to those who believe in His name” (John 1:12).</a:t>
            </a:r>
          </a:p>
          <a:p>
            <a:r>
              <a:rPr lang="en-ZW" sz="4000" b="1" dirty="0"/>
              <a:t>“If we confess our sins, He is faithful and just to forgive us our sins and to cleanse us from all unrighteousness” (1 John 1:9).</a:t>
            </a:r>
          </a:p>
          <a:p>
            <a:r>
              <a:rPr lang="en-ZW" sz="4000" b="1" dirty="0"/>
              <a:t>“For by grace you have been saved through faith, and that not of yourselves; it is the gift of God, not of works, lest anyone should boast” (Ephesians 2:8, 9).</a:t>
            </a:r>
          </a:p>
          <a:p>
            <a:endParaRPr lang="en-US" dirty="0"/>
          </a:p>
        </p:txBody>
      </p:sp>
    </p:spTree>
    <p:extLst>
      <p:ext uri="{BB962C8B-B14F-4D97-AF65-F5344CB8AC3E}">
        <p14:creationId xmlns:p14="http://schemas.microsoft.com/office/powerpoint/2010/main" val="258494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7B9-4B08-7A4B-8C36-548750680EFD}"/>
              </a:ext>
            </a:extLst>
          </p:cNvPr>
          <p:cNvSpPr>
            <a:spLocks noGrp="1"/>
          </p:cNvSpPr>
          <p:nvPr>
            <p:ph type="title"/>
          </p:nvPr>
        </p:nvSpPr>
        <p:spPr>
          <a:xfrm>
            <a:off x="0" y="0"/>
            <a:ext cx="12192000" cy="617517"/>
          </a:xfrm>
        </p:spPr>
        <p:txBody>
          <a:bodyPr>
            <a:normAutofit fontScale="90000"/>
          </a:bodyPr>
          <a:lstStyle/>
          <a:p>
            <a:r>
              <a:rPr lang="en-ZW" dirty="0"/>
              <a:t>God's Purpose for Your Life</a:t>
            </a:r>
            <a:endParaRPr lang="en-US" dirty="0"/>
          </a:p>
        </p:txBody>
      </p:sp>
      <p:sp>
        <p:nvSpPr>
          <p:cNvPr id="3" name="Content Placeholder 2">
            <a:extLst>
              <a:ext uri="{FF2B5EF4-FFF2-40B4-BE49-F238E27FC236}">
                <a16:creationId xmlns:a16="http://schemas.microsoft.com/office/drawing/2014/main" id="{FBA18F5A-D8E8-9348-A9A4-BA82E0F3D302}"/>
              </a:ext>
            </a:extLst>
          </p:cNvPr>
          <p:cNvSpPr>
            <a:spLocks noGrp="1"/>
          </p:cNvSpPr>
          <p:nvPr>
            <p:ph idx="1"/>
          </p:nvPr>
        </p:nvSpPr>
        <p:spPr>
          <a:xfrm>
            <a:off x="0" y="617516"/>
            <a:ext cx="12192000" cy="6240483"/>
          </a:xfrm>
        </p:spPr>
        <p:txBody>
          <a:bodyPr>
            <a:normAutofit fontScale="92500" lnSpcReduction="10000"/>
          </a:bodyPr>
          <a:lstStyle/>
          <a:p>
            <a:r>
              <a:rPr lang="en-ZW" sz="3200" b="1" dirty="0"/>
              <a:t>What wonderful assurances! What fantastic promises! Who would want to say “No” to a God who has expressed His love in such a powerful way? If you have not accepted Jesus as your </a:t>
            </a:r>
            <a:r>
              <a:rPr lang="en-ZW" sz="3200" b="1" dirty="0" err="1"/>
              <a:t>Savior</a:t>
            </a:r>
            <a:r>
              <a:rPr lang="en-ZW" sz="3200" b="1" dirty="0"/>
              <a:t>, why not bow your head and repeat this prayer of acceptance, “Dear God, I need You. </a:t>
            </a:r>
          </a:p>
          <a:p>
            <a:r>
              <a:rPr lang="en-ZW" sz="3200" b="1" dirty="0"/>
              <a:t>I am sorry for my sins and ask You to forgive me. I believe that Jesus died for my sins. I give You my life and receive Jesus as my </a:t>
            </a:r>
            <a:r>
              <a:rPr lang="en-ZW" sz="3200" b="1" dirty="0" err="1"/>
              <a:t>Savior</a:t>
            </a:r>
            <a:r>
              <a:rPr lang="en-ZW" sz="3200" b="1" dirty="0"/>
              <a:t> and Lord. Make me the kind of person You want me to be. Thank You for hearing me and helping me to follow Jesus. In His name, Amen.”</a:t>
            </a:r>
          </a:p>
          <a:p>
            <a:r>
              <a:rPr lang="en-ZW" sz="3200" b="1" dirty="0"/>
              <a:t>If this is your first decision for Jesus, then welcome to the family of God!</a:t>
            </a:r>
          </a:p>
          <a:p>
            <a:r>
              <a:rPr lang="en-ZW" sz="3200" b="1" dirty="0"/>
              <a:t>Belief in Jesus is the foundation of genuine religion. It’s what the church of Jesus Christ is built on. </a:t>
            </a:r>
          </a:p>
          <a:p>
            <a:r>
              <a:rPr lang="en-ZW" sz="3200" b="1" dirty="0"/>
              <a:t>We can get to know Jesus through His Word, the Bible. He said, “You search the Scriptures, for in them you think you have eternal life; and these are they which testify of Me” (John 5:39).</a:t>
            </a:r>
          </a:p>
          <a:p>
            <a:endParaRPr lang="en-US" dirty="0"/>
          </a:p>
        </p:txBody>
      </p:sp>
    </p:spTree>
    <p:extLst>
      <p:ext uri="{BB962C8B-B14F-4D97-AF65-F5344CB8AC3E}">
        <p14:creationId xmlns:p14="http://schemas.microsoft.com/office/powerpoint/2010/main" val="75323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7B9-4B08-7A4B-8C36-548750680EFD}"/>
              </a:ext>
            </a:extLst>
          </p:cNvPr>
          <p:cNvSpPr>
            <a:spLocks noGrp="1"/>
          </p:cNvSpPr>
          <p:nvPr>
            <p:ph type="title"/>
          </p:nvPr>
        </p:nvSpPr>
        <p:spPr>
          <a:xfrm>
            <a:off x="0" y="0"/>
            <a:ext cx="12192000" cy="617517"/>
          </a:xfrm>
        </p:spPr>
        <p:txBody>
          <a:bodyPr>
            <a:normAutofit fontScale="90000"/>
          </a:bodyPr>
          <a:lstStyle/>
          <a:p>
            <a:r>
              <a:rPr lang="en-ZW" dirty="0"/>
              <a:t>God's Purpose for Your Life</a:t>
            </a:r>
            <a:endParaRPr lang="en-US" dirty="0"/>
          </a:p>
        </p:txBody>
      </p:sp>
      <p:sp>
        <p:nvSpPr>
          <p:cNvPr id="3" name="Content Placeholder 2">
            <a:extLst>
              <a:ext uri="{FF2B5EF4-FFF2-40B4-BE49-F238E27FC236}">
                <a16:creationId xmlns:a16="http://schemas.microsoft.com/office/drawing/2014/main" id="{FBA18F5A-D8E8-9348-A9A4-BA82E0F3D302}"/>
              </a:ext>
            </a:extLst>
          </p:cNvPr>
          <p:cNvSpPr>
            <a:spLocks noGrp="1"/>
          </p:cNvSpPr>
          <p:nvPr>
            <p:ph idx="1"/>
          </p:nvPr>
        </p:nvSpPr>
        <p:spPr>
          <a:xfrm>
            <a:off x="0" y="617516"/>
            <a:ext cx="12192000" cy="6240483"/>
          </a:xfrm>
        </p:spPr>
        <p:txBody>
          <a:bodyPr>
            <a:normAutofit fontScale="85000" lnSpcReduction="10000"/>
          </a:bodyPr>
          <a:lstStyle/>
          <a:p>
            <a:r>
              <a:rPr lang="en-ZW" sz="4000" b="1" dirty="0"/>
              <a:t>The more we study the Bible, the clearer our picture of Jesus will become. Jesus wants the good news about Him to be shared with the world. </a:t>
            </a:r>
          </a:p>
          <a:p>
            <a:r>
              <a:rPr lang="en-ZW" sz="4000" b="1" dirty="0"/>
              <a:t>He wants all to be saved for eternity. Jesus has made it easy for everyone to be saved!</a:t>
            </a:r>
          </a:p>
          <a:p>
            <a:r>
              <a:rPr lang="en-ZW" sz="4000" b="1" dirty="0"/>
              <a:t>This essential good news about accepting Jesus and worshiping God is part of a special message for last-day Christians. </a:t>
            </a:r>
          </a:p>
          <a:p>
            <a:r>
              <a:rPr lang="en-ZW" sz="4000" b="1" dirty="0"/>
              <a:t>This threefold message appears in Revelation 14:6-13. Verses 14-16 tell us that after these three messages have been delivered to earth’s inhabitants, Jesus will come for His people. Christ’s second coming is described as a harvest of Earth.</a:t>
            </a:r>
          </a:p>
          <a:p>
            <a:r>
              <a:rPr lang="en-ZW" sz="4000" b="1" dirty="0"/>
              <a:t>Let’s study these messages in the context of what we have already studied in Revelation 13.</a:t>
            </a:r>
          </a:p>
          <a:p>
            <a:endParaRPr lang="en-US" dirty="0"/>
          </a:p>
        </p:txBody>
      </p:sp>
    </p:spTree>
    <p:extLst>
      <p:ext uri="{BB962C8B-B14F-4D97-AF65-F5344CB8AC3E}">
        <p14:creationId xmlns:p14="http://schemas.microsoft.com/office/powerpoint/2010/main" val="113380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B4C9-3666-4F4D-B1DA-AC147340BEDF}"/>
              </a:ext>
            </a:extLst>
          </p:cNvPr>
          <p:cNvSpPr>
            <a:spLocks noGrp="1"/>
          </p:cNvSpPr>
          <p:nvPr>
            <p:ph type="title"/>
          </p:nvPr>
        </p:nvSpPr>
        <p:spPr>
          <a:xfrm>
            <a:off x="0" y="1"/>
            <a:ext cx="12192000" cy="605642"/>
          </a:xfrm>
        </p:spPr>
        <p:txBody>
          <a:bodyPr>
            <a:normAutofit fontScale="90000"/>
          </a:bodyPr>
          <a:lstStyle/>
          <a:p>
            <a:r>
              <a:rPr lang="en-ZW" dirty="0"/>
              <a:t>The Everlasting Gospel</a:t>
            </a:r>
            <a:endParaRPr lang="en-US" dirty="0"/>
          </a:p>
        </p:txBody>
      </p:sp>
      <p:sp>
        <p:nvSpPr>
          <p:cNvPr id="3" name="Content Placeholder 2">
            <a:extLst>
              <a:ext uri="{FF2B5EF4-FFF2-40B4-BE49-F238E27FC236}">
                <a16:creationId xmlns:a16="http://schemas.microsoft.com/office/drawing/2014/main" id="{A77E47FE-81E2-EA4B-BC1F-04DDB6CCC672}"/>
              </a:ext>
            </a:extLst>
          </p:cNvPr>
          <p:cNvSpPr>
            <a:spLocks noGrp="1"/>
          </p:cNvSpPr>
          <p:nvPr>
            <p:ph idx="1"/>
          </p:nvPr>
        </p:nvSpPr>
        <p:spPr>
          <a:xfrm>
            <a:off x="0" y="605642"/>
            <a:ext cx="12192000" cy="6252357"/>
          </a:xfrm>
        </p:spPr>
        <p:txBody>
          <a:bodyPr>
            <a:noAutofit/>
          </a:bodyPr>
          <a:lstStyle/>
          <a:p>
            <a:r>
              <a:rPr lang="en-ZW" sz="3600" b="1" dirty="0"/>
              <a:t>Immediately following the vision of Revelation 13, John sees the Lamb of God standing with 144,000 people who have God’s name written on their foreheads (Revelation 14:1-5). This special group of people are those who have been completely loyal to Jesus. </a:t>
            </a:r>
          </a:p>
          <a:p>
            <a:r>
              <a:rPr lang="en-ZW" sz="3600" b="1" dirty="0"/>
              <a:t>This group did not receive the “mark of the beast” because they were faithful to God’s commandments and accepted His free gift of forgiveness.</a:t>
            </a:r>
          </a:p>
          <a:p>
            <a:r>
              <a:rPr lang="en-ZW" sz="3600" b="1" dirty="0"/>
              <a:t>Next John sees three angels with special messages from God. These three messages (vss. 6-13) are end-time messages; they precede the harvest of God’s people at Jesus’ second coming (vss. 14-20). </a:t>
            </a:r>
            <a:endParaRPr lang="en-US" sz="3600" b="1" dirty="0"/>
          </a:p>
        </p:txBody>
      </p:sp>
    </p:spTree>
    <p:extLst>
      <p:ext uri="{BB962C8B-B14F-4D97-AF65-F5344CB8AC3E}">
        <p14:creationId xmlns:p14="http://schemas.microsoft.com/office/powerpoint/2010/main" val="291390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3835</Words>
  <Application>Microsoft Macintosh PowerPoint</Application>
  <PresentationFormat>Widescreen</PresentationFormat>
  <Paragraphs>150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Focus on Prophecy GUIDE 16 </vt:lpstr>
      <vt:lpstr>Message from the Angels</vt:lpstr>
      <vt:lpstr>Message from the Angels</vt:lpstr>
      <vt:lpstr>Message from the Angels</vt:lpstr>
      <vt:lpstr>God's Purpose for Your Life</vt:lpstr>
      <vt:lpstr>God's Purpose for Your Life</vt:lpstr>
      <vt:lpstr>God's Purpose for Your Life</vt:lpstr>
      <vt:lpstr>God's Purpose for Your Life</vt:lpstr>
      <vt:lpstr>The Everlasting Gospel</vt:lpstr>
      <vt:lpstr>The Everlasting Gospel</vt:lpstr>
      <vt:lpstr>The First Angel's Message (Verses 6, 7)</vt:lpstr>
      <vt:lpstr>The First Angel's Message (Verses 6, 7)</vt:lpstr>
      <vt:lpstr>The First Angel's Message (Verses 6, 7)</vt:lpstr>
      <vt:lpstr>The First Angel's Message (Verses 6, 7)</vt:lpstr>
      <vt:lpstr>The First Angel's Message (Verses 6, 7)</vt:lpstr>
      <vt:lpstr>The Second Angel's Message (Verse 8)</vt:lpstr>
      <vt:lpstr>The Second Angel's Message (Verse 8)</vt:lpstr>
      <vt:lpstr>The Second Angel's Message (Verse 8)</vt:lpstr>
      <vt:lpstr>The Third Angel’s Message (Verses 9-11)</vt:lpstr>
      <vt:lpstr>The Third Angel’s Message (Verses 9-11)</vt:lpstr>
      <vt:lpstr>Summary of the Messages</vt:lpstr>
      <vt:lpstr>Summary of the Messages</vt:lpstr>
      <vt:lpstr>Summary of the Messages</vt:lpstr>
      <vt:lpstr>Summary of the Messages</vt:lpstr>
      <vt:lpstr>Summary of the Messages</vt:lpstr>
      <vt:lpstr>Summary of the Messages</vt:lpstr>
      <vt:lpstr>Summary of the Messages</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16</dc:title>
  <dc:creator>Microsoft Office User</dc:creator>
  <cp:lastModifiedBy>Microsoft Office User</cp:lastModifiedBy>
  <cp:revision>6</cp:revision>
  <cp:lastPrinted>2020-04-21T14:53:32Z</cp:lastPrinted>
  <dcterms:created xsi:type="dcterms:W3CDTF">2020-04-15T11:12:43Z</dcterms:created>
  <dcterms:modified xsi:type="dcterms:W3CDTF">2020-06-01T11:52:06Z</dcterms:modified>
</cp:coreProperties>
</file>