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9" r:id="rId2"/>
    <p:sldId id="286" r:id="rId3"/>
    <p:sldId id="297" r:id="rId4"/>
    <p:sldId id="298" r:id="rId5"/>
    <p:sldId id="299" r:id="rId6"/>
    <p:sldId id="287" r:id="rId7"/>
    <p:sldId id="318" r:id="rId8"/>
    <p:sldId id="300" r:id="rId9"/>
    <p:sldId id="301" r:id="rId10"/>
    <p:sldId id="290" r:id="rId11"/>
    <p:sldId id="319" r:id="rId12"/>
    <p:sldId id="302" r:id="rId13"/>
    <p:sldId id="303" r:id="rId14"/>
    <p:sldId id="320" r:id="rId15"/>
    <p:sldId id="304" r:id="rId16"/>
    <p:sldId id="291" r:id="rId17"/>
    <p:sldId id="305" r:id="rId18"/>
    <p:sldId id="321" r:id="rId19"/>
    <p:sldId id="306" r:id="rId20"/>
    <p:sldId id="307" r:id="rId21"/>
    <p:sldId id="322" r:id="rId22"/>
    <p:sldId id="308" r:id="rId23"/>
    <p:sldId id="292" r:id="rId24"/>
    <p:sldId id="309" r:id="rId25"/>
    <p:sldId id="310" r:id="rId26"/>
    <p:sldId id="311" r:id="rId27"/>
    <p:sldId id="293" r:id="rId28"/>
    <p:sldId id="312" r:id="rId29"/>
    <p:sldId id="323" r:id="rId30"/>
    <p:sldId id="313" r:id="rId31"/>
    <p:sldId id="314" r:id="rId32"/>
    <p:sldId id="294" r:id="rId33"/>
    <p:sldId id="315" r:id="rId34"/>
    <p:sldId id="295" r:id="rId35"/>
    <p:sldId id="316" r:id="rId36"/>
    <p:sldId id="296"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3A41-D78C-3D4F-B963-8D8E4BF9D8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C383BB-35F9-824B-AAEA-FB12BBEB92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F2793A-EA3C-EF4A-AB75-18412A87ED7D}"/>
              </a:ext>
            </a:extLst>
          </p:cNvPr>
          <p:cNvSpPr>
            <a:spLocks noGrp="1"/>
          </p:cNvSpPr>
          <p:nvPr>
            <p:ph type="dt" sz="half" idx="10"/>
          </p:nvPr>
        </p:nvSpPr>
        <p:spPr/>
        <p:txBody>
          <a:bodyPr/>
          <a:lstStyle/>
          <a:p>
            <a:fld id="{030DE13A-05D8-FF4C-B09D-0CA42137B769}" type="datetimeFigureOut">
              <a:rPr lang="en-US" smtClean="0"/>
              <a:t>4/14/20</a:t>
            </a:fld>
            <a:endParaRPr lang="en-US"/>
          </a:p>
        </p:txBody>
      </p:sp>
      <p:sp>
        <p:nvSpPr>
          <p:cNvPr id="5" name="Footer Placeholder 4">
            <a:extLst>
              <a:ext uri="{FF2B5EF4-FFF2-40B4-BE49-F238E27FC236}">
                <a16:creationId xmlns:a16="http://schemas.microsoft.com/office/drawing/2014/main" id="{1177C5CF-7C49-624D-A70B-CF0F57FAE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8AD3A-75D8-154B-8474-5D539DBA0E44}"/>
              </a:ext>
            </a:extLst>
          </p:cNvPr>
          <p:cNvSpPr>
            <a:spLocks noGrp="1"/>
          </p:cNvSpPr>
          <p:nvPr>
            <p:ph type="sldNum" sz="quarter" idx="12"/>
          </p:nvPr>
        </p:nvSpPr>
        <p:spPr/>
        <p:txBody>
          <a:bodyPr/>
          <a:lstStyle/>
          <a:p>
            <a:fld id="{4ECBAD8C-6267-4D44-A12E-B452DE2A74D9}" type="slidenum">
              <a:rPr lang="en-US" smtClean="0"/>
              <a:t>‹#›</a:t>
            </a:fld>
            <a:endParaRPr lang="en-US"/>
          </a:p>
        </p:txBody>
      </p:sp>
    </p:spTree>
    <p:extLst>
      <p:ext uri="{BB962C8B-B14F-4D97-AF65-F5344CB8AC3E}">
        <p14:creationId xmlns:p14="http://schemas.microsoft.com/office/powerpoint/2010/main" val="309953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40D9-7477-444C-8E9E-A1CE5D19DD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6D9109-BB60-B941-9962-14DCFA7378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BAACE-E42A-B541-958C-CB3B5F6B4AE0}"/>
              </a:ext>
            </a:extLst>
          </p:cNvPr>
          <p:cNvSpPr>
            <a:spLocks noGrp="1"/>
          </p:cNvSpPr>
          <p:nvPr>
            <p:ph type="dt" sz="half" idx="10"/>
          </p:nvPr>
        </p:nvSpPr>
        <p:spPr/>
        <p:txBody>
          <a:bodyPr/>
          <a:lstStyle/>
          <a:p>
            <a:fld id="{030DE13A-05D8-FF4C-B09D-0CA42137B769}" type="datetimeFigureOut">
              <a:rPr lang="en-US" smtClean="0"/>
              <a:t>4/14/20</a:t>
            </a:fld>
            <a:endParaRPr lang="en-US"/>
          </a:p>
        </p:txBody>
      </p:sp>
      <p:sp>
        <p:nvSpPr>
          <p:cNvPr id="5" name="Footer Placeholder 4">
            <a:extLst>
              <a:ext uri="{FF2B5EF4-FFF2-40B4-BE49-F238E27FC236}">
                <a16:creationId xmlns:a16="http://schemas.microsoft.com/office/drawing/2014/main" id="{C8727D73-D48E-B644-A15D-BDBBA7CE3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118A1-4FE7-1D4F-BD74-E5B7E5819A59}"/>
              </a:ext>
            </a:extLst>
          </p:cNvPr>
          <p:cNvSpPr>
            <a:spLocks noGrp="1"/>
          </p:cNvSpPr>
          <p:nvPr>
            <p:ph type="sldNum" sz="quarter" idx="12"/>
          </p:nvPr>
        </p:nvSpPr>
        <p:spPr/>
        <p:txBody>
          <a:bodyPr/>
          <a:lstStyle/>
          <a:p>
            <a:fld id="{4ECBAD8C-6267-4D44-A12E-B452DE2A74D9}" type="slidenum">
              <a:rPr lang="en-US" smtClean="0"/>
              <a:t>‹#›</a:t>
            </a:fld>
            <a:endParaRPr lang="en-US"/>
          </a:p>
        </p:txBody>
      </p:sp>
    </p:spTree>
    <p:extLst>
      <p:ext uri="{BB962C8B-B14F-4D97-AF65-F5344CB8AC3E}">
        <p14:creationId xmlns:p14="http://schemas.microsoft.com/office/powerpoint/2010/main" val="206800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EC14B1-B775-3740-A314-DD784BE688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DAB7F2-1E62-2B4D-8DEC-80225224BE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0B0CA-1AFB-B944-9519-43AF64D77F36}"/>
              </a:ext>
            </a:extLst>
          </p:cNvPr>
          <p:cNvSpPr>
            <a:spLocks noGrp="1"/>
          </p:cNvSpPr>
          <p:nvPr>
            <p:ph type="dt" sz="half" idx="10"/>
          </p:nvPr>
        </p:nvSpPr>
        <p:spPr/>
        <p:txBody>
          <a:bodyPr/>
          <a:lstStyle/>
          <a:p>
            <a:fld id="{030DE13A-05D8-FF4C-B09D-0CA42137B769}" type="datetimeFigureOut">
              <a:rPr lang="en-US" smtClean="0"/>
              <a:t>4/14/20</a:t>
            </a:fld>
            <a:endParaRPr lang="en-US"/>
          </a:p>
        </p:txBody>
      </p:sp>
      <p:sp>
        <p:nvSpPr>
          <p:cNvPr id="5" name="Footer Placeholder 4">
            <a:extLst>
              <a:ext uri="{FF2B5EF4-FFF2-40B4-BE49-F238E27FC236}">
                <a16:creationId xmlns:a16="http://schemas.microsoft.com/office/drawing/2014/main" id="{A77F2645-723C-7142-ABD0-0FF979D27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7950B-E06A-E24C-B254-DED55A077050}"/>
              </a:ext>
            </a:extLst>
          </p:cNvPr>
          <p:cNvSpPr>
            <a:spLocks noGrp="1"/>
          </p:cNvSpPr>
          <p:nvPr>
            <p:ph type="sldNum" sz="quarter" idx="12"/>
          </p:nvPr>
        </p:nvSpPr>
        <p:spPr/>
        <p:txBody>
          <a:bodyPr/>
          <a:lstStyle/>
          <a:p>
            <a:fld id="{4ECBAD8C-6267-4D44-A12E-B452DE2A74D9}" type="slidenum">
              <a:rPr lang="en-US" smtClean="0"/>
              <a:t>‹#›</a:t>
            </a:fld>
            <a:endParaRPr lang="en-US"/>
          </a:p>
        </p:txBody>
      </p:sp>
    </p:spTree>
    <p:extLst>
      <p:ext uri="{BB962C8B-B14F-4D97-AF65-F5344CB8AC3E}">
        <p14:creationId xmlns:p14="http://schemas.microsoft.com/office/powerpoint/2010/main" val="256399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B7EE-027E-C64A-881B-793411B41D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BCB85E-2155-024E-81E9-69AF1C6003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3925B8-1DB6-7544-85CA-02DA4E14ABB6}"/>
              </a:ext>
            </a:extLst>
          </p:cNvPr>
          <p:cNvSpPr>
            <a:spLocks noGrp="1"/>
          </p:cNvSpPr>
          <p:nvPr>
            <p:ph type="dt" sz="half" idx="10"/>
          </p:nvPr>
        </p:nvSpPr>
        <p:spPr/>
        <p:txBody>
          <a:bodyPr/>
          <a:lstStyle/>
          <a:p>
            <a:fld id="{030DE13A-05D8-FF4C-B09D-0CA42137B769}" type="datetimeFigureOut">
              <a:rPr lang="en-US" smtClean="0"/>
              <a:t>4/14/20</a:t>
            </a:fld>
            <a:endParaRPr lang="en-US"/>
          </a:p>
        </p:txBody>
      </p:sp>
      <p:sp>
        <p:nvSpPr>
          <p:cNvPr id="5" name="Footer Placeholder 4">
            <a:extLst>
              <a:ext uri="{FF2B5EF4-FFF2-40B4-BE49-F238E27FC236}">
                <a16:creationId xmlns:a16="http://schemas.microsoft.com/office/drawing/2014/main" id="{B7C8DAD4-C478-F647-9983-4D3275D88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7C5D7-5886-E749-8A36-2826BF39604F}"/>
              </a:ext>
            </a:extLst>
          </p:cNvPr>
          <p:cNvSpPr>
            <a:spLocks noGrp="1"/>
          </p:cNvSpPr>
          <p:nvPr>
            <p:ph type="sldNum" sz="quarter" idx="12"/>
          </p:nvPr>
        </p:nvSpPr>
        <p:spPr/>
        <p:txBody>
          <a:bodyPr/>
          <a:lstStyle/>
          <a:p>
            <a:fld id="{4ECBAD8C-6267-4D44-A12E-B452DE2A74D9}" type="slidenum">
              <a:rPr lang="en-US" smtClean="0"/>
              <a:t>‹#›</a:t>
            </a:fld>
            <a:endParaRPr lang="en-US"/>
          </a:p>
        </p:txBody>
      </p:sp>
    </p:spTree>
    <p:extLst>
      <p:ext uri="{BB962C8B-B14F-4D97-AF65-F5344CB8AC3E}">
        <p14:creationId xmlns:p14="http://schemas.microsoft.com/office/powerpoint/2010/main" val="151736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4AA25-437B-9045-8385-89DA44DCBB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62420B-BC09-E044-B03C-CA425868F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18F487-0498-6549-BDB9-E876B5D1203E}"/>
              </a:ext>
            </a:extLst>
          </p:cNvPr>
          <p:cNvSpPr>
            <a:spLocks noGrp="1"/>
          </p:cNvSpPr>
          <p:nvPr>
            <p:ph type="dt" sz="half" idx="10"/>
          </p:nvPr>
        </p:nvSpPr>
        <p:spPr/>
        <p:txBody>
          <a:bodyPr/>
          <a:lstStyle/>
          <a:p>
            <a:fld id="{030DE13A-05D8-FF4C-B09D-0CA42137B769}" type="datetimeFigureOut">
              <a:rPr lang="en-US" smtClean="0"/>
              <a:t>4/14/20</a:t>
            </a:fld>
            <a:endParaRPr lang="en-US"/>
          </a:p>
        </p:txBody>
      </p:sp>
      <p:sp>
        <p:nvSpPr>
          <p:cNvPr id="5" name="Footer Placeholder 4">
            <a:extLst>
              <a:ext uri="{FF2B5EF4-FFF2-40B4-BE49-F238E27FC236}">
                <a16:creationId xmlns:a16="http://schemas.microsoft.com/office/drawing/2014/main" id="{5AC5EE10-A96D-0A45-9C02-FC2D33D71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A9590-033A-2248-9852-0451E7D6D14C}"/>
              </a:ext>
            </a:extLst>
          </p:cNvPr>
          <p:cNvSpPr>
            <a:spLocks noGrp="1"/>
          </p:cNvSpPr>
          <p:nvPr>
            <p:ph type="sldNum" sz="quarter" idx="12"/>
          </p:nvPr>
        </p:nvSpPr>
        <p:spPr/>
        <p:txBody>
          <a:bodyPr/>
          <a:lstStyle/>
          <a:p>
            <a:fld id="{4ECBAD8C-6267-4D44-A12E-B452DE2A74D9}" type="slidenum">
              <a:rPr lang="en-US" smtClean="0"/>
              <a:t>‹#›</a:t>
            </a:fld>
            <a:endParaRPr lang="en-US"/>
          </a:p>
        </p:txBody>
      </p:sp>
    </p:spTree>
    <p:extLst>
      <p:ext uri="{BB962C8B-B14F-4D97-AF65-F5344CB8AC3E}">
        <p14:creationId xmlns:p14="http://schemas.microsoft.com/office/powerpoint/2010/main" val="132390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463B-F05B-E94C-8822-E804E9B488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A7E846-1F97-7E4D-B517-C286D80E1C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6110C8-37F3-5847-88A3-0E39082B75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09318C-FCE0-5F46-8CC2-896F43CA64E8}"/>
              </a:ext>
            </a:extLst>
          </p:cNvPr>
          <p:cNvSpPr>
            <a:spLocks noGrp="1"/>
          </p:cNvSpPr>
          <p:nvPr>
            <p:ph type="dt" sz="half" idx="10"/>
          </p:nvPr>
        </p:nvSpPr>
        <p:spPr/>
        <p:txBody>
          <a:bodyPr/>
          <a:lstStyle/>
          <a:p>
            <a:fld id="{030DE13A-05D8-FF4C-B09D-0CA42137B769}" type="datetimeFigureOut">
              <a:rPr lang="en-US" smtClean="0"/>
              <a:t>4/14/20</a:t>
            </a:fld>
            <a:endParaRPr lang="en-US"/>
          </a:p>
        </p:txBody>
      </p:sp>
      <p:sp>
        <p:nvSpPr>
          <p:cNvPr id="6" name="Footer Placeholder 5">
            <a:extLst>
              <a:ext uri="{FF2B5EF4-FFF2-40B4-BE49-F238E27FC236}">
                <a16:creationId xmlns:a16="http://schemas.microsoft.com/office/drawing/2014/main" id="{5F231E6A-5B77-C142-94DC-91BED7066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B1336A-D0A6-234C-A870-2CB12E94D986}"/>
              </a:ext>
            </a:extLst>
          </p:cNvPr>
          <p:cNvSpPr>
            <a:spLocks noGrp="1"/>
          </p:cNvSpPr>
          <p:nvPr>
            <p:ph type="sldNum" sz="quarter" idx="12"/>
          </p:nvPr>
        </p:nvSpPr>
        <p:spPr/>
        <p:txBody>
          <a:bodyPr/>
          <a:lstStyle/>
          <a:p>
            <a:fld id="{4ECBAD8C-6267-4D44-A12E-B452DE2A74D9}" type="slidenum">
              <a:rPr lang="en-US" smtClean="0"/>
              <a:t>‹#›</a:t>
            </a:fld>
            <a:endParaRPr lang="en-US"/>
          </a:p>
        </p:txBody>
      </p:sp>
    </p:spTree>
    <p:extLst>
      <p:ext uri="{BB962C8B-B14F-4D97-AF65-F5344CB8AC3E}">
        <p14:creationId xmlns:p14="http://schemas.microsoft.com/office/powerpoint/2010/main" val="237930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B777-01DB-8F47-B8FF-64460BEB33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42718-38C4-314B-BC12-820DB88A0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1A0B1E-0438-874C-860D-CAA7612E15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CD82B-1352-6A43-8790-254243EE75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C8D320-95A3-2F40-AF64-AC11243AC0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E48BFE-893A-D943-8975-F8BDC19452F8}"/>
              </a:ext>
            </a:extLst>
          </p:cNvPr>
          <p:cNvSpPr>
            <a:spLocks noGrp="1"/>
          </p:cNvSpPr>
          <p:nvPr>
            <p:ph type="dt" sz="half" idx="10"/>
          </p:nvPr>
        </p:nvSpPr>
        <p:spPr/>
        <p:txBody>
          <a:bodyPr/>
          <a:lstStyle/>
          <a:p>
            <a:fld id="{030DE13A-05D8-FF4C-B09D-0CA42137B769}" type="datetimeFigureOut">
              <a:rPr lang="en-US" smtClean="0"/>
              <a:t>4/14/20</a:t>
            </a:fld>
            <a:endParaRPr lang="en-US"/>
          </a:p>
        </p:txBody>
      </p:sp>
      <p:sp>
        <p:nvSpPr>
          <p:cNvPr id="8" name="Footer Placeholder 7">
            <a:extLst>
              <a:ext uri="{FF2B5EF4-FFF2-40B4-BE49-F238E27FC236}">
                <a16:creationId xmlns:a16="http://schemas.microsoft.com/office/drawing/2014/main" id="{9D980342-4EDE-4547-BF1E-2B53B883A4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E04BCA-367F-B946-872A-A421F298D747}"/>
              </a:ext>
            </a:extLst>
          </p:cNvPr>
          <p:cNvSpPr>
            <a:spLocks noGrp="1"/>
          </p:cNvSpPr>
          <p:nvPr>
            <p:ph type="sldNum" sz="quarter" idx="12"/>
          </p:nvPr>
        </p:nvSpPr>
        <p:spPr/>
        <p:txBody>
          <a:bodyPr/>
          <a:lstStyle/>
          <a:p>
            <a:fld id="{4ECBAD8C-6267-4D44-A12E-B452DE2A74D9}" type="slidenum">
              <a:rPr lang="en-US" smtClean="0"/>
              <a:t>‹#›</a:t>
            </a:fld>
            <a:endParaRPr lang="en-US"/>
          </a:p>
        </p:txBody>
      </p:sp>
    </p:spTree>
    <p:extLst>
      <p:ext uri="{BB962C8B-B14F-4D97-AF65-F5344CB8AC3E}">
        <p14:creationId xmlns:p14="http://schemas.microsoft.com/office/powerpoint/2010/main" val="4157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2936-DFF3-E745-899D-6E1B2E4E8B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581D99-322B-3648-BC5F-3708E2288C99}"/>
              </a:ext>
            </a:extLst>
          </p:cNvPr>
          <p:cNvSpPr>
            <a:spLocks noGrp="1"/>
          </p:cNvSpPr>
          <p:nvPr>
            <p:ph type="dt" sz="half" idx="10"/>
          </p:nvPr>
        </p:nvSpPr>
        <p:spPr/>
        <p:txBody>
          <a:bodyPr/>
          <a:lstStyle/>
          <a:p>
            <a:fld id="{030DE13A-05D8-FF4C-B09D-0CA42137B769}" type="datetimeFigureOut">
              <a:rPr lang="en-US" smtClean="0"/>
              <a:t>4/14/20</a:t>
            </a:fld>
            <a:endParaRPr lang="en-US"/>
          </a:p>
        </p:txBody>
      </p:sp>
      <p:sp>
        <p:nvSpPr>
          <p:cNvPr id="4" name="Footer Placeholder 3">
            <a:extLst>
              <a:ext uri="{FF2B5EF4-FFF2-40B4-BE49-F238E27FC236}">
                <a16:creationId xmlns:a16="http://schemas.microsoft.com/office/drawing/2014/main" id="{72737A36-58E2-1C49-B92C-C7E390B44B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9DF7EF-8B4C-C448-A35D-FC95DC9E18DD}"/>
              </a:ext>
            </a:extLst>
          </p:cNvPr>
          <p:cNvSpPr>
            <a:spLocks noGrp="1"/>
          </p:cNvSpPr>
          <p:nvPr>
            <p:ph type="sldNum" sz="quarter" idx="12"/>
          </p:nvPr>
        </p:nvSpPr>
        <p:spPr/>
        <p:txBody>
          <a:bodyPr/>
          <a:lstStyle/>
          <a:p>
            <a:fld id="{4ECBAD8C-6267-4D44-A12E-B452DE2A74D9}" type="slidenum">
              <a:rPr lang="en-US" smtClean="0"/>
              <a:t>‹#›</a:t>
            </a:fld>
            <a:endParaRPr lang="en-US"/>
          </a:p>
        </p:txBody>
      </p:sp>
    </p:spTree>
    <p:extLst>
      <p:ext uri="{BB962C8B-B14F-4D97-AF65-F5344CB8AC3E}">
        <p14:creationId xmlns:p14="http://schemas.microsoft.com/office/powerpoint/2010/main" val="369848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7B2E47-734D-2A4E-9BD7-365213065607}"/>
              </a:ext>
            </a:extLst>
          </p:cNvPr>
          <p:cNvSpPr>
            <a:spLocks noGrp="1"/>
          </p:cNvSpPr>
          <p:nvPr>
            <p:ph type="dt" sz="half" idx="10"/>
          </p:nvPr>
        </p:nvSpPr>
        <p:spPr/>
        <p:txBody>
          <a:bodyPr/>
          <a:lstStyle/>
          <a:p>
            <a:fld id="{030DE13A-05D8-FF4C-B09D-0CA42137B769}" type="datetimeFigureOut">
              <a:rPr lang="en-US" smtClean="0"/>
              <a:t>4/14/20</a:t>
            </a:fld>
            <a:endParaRPr lang="en-US"/>
          </a:p>
        </p:txBody>
      </p:sp>
      <p:sp>
        <p:nvSpPr>
          <p:cNvPr id="3" name="Footer Placeholder 2">
            <a:extLst>
              <a:ext uri="{FF2B5EF4-FFF2-40B4-BE49-F238E27FC236}">
                <a16:creationId xmlns:a16="http://schemas.microsoft.com/office/drawing/2014/main" id="{9C61B004-C3A7-FA43-89E7-4BDE2E3CA5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2DC28C-6537-CC44-823B-46E4ABADA70D}"/>
              </a:ext>
            </a:extLst>
          </p:cNvPr>
          <p:cNvSpPr>
            <a:spLocks noGrp="1"/>
          </p:cNvSpPr>
          <p:nvPr>
            <p:ph type="sldNum" sz="quarter" idx="12"/>
          </p:nvPr>
        </p:nvSpPr>
        <p:spPr/>
        <p:txBody>
          <a:bodyPr/>
          <a:lstStyle/>
          <a:p>
            <a:fld id="{4ECBAD8C-6267-4D44-A12E-B452DE2A74D9}" type="slidenum">
              <a:rPr lang="en-US" smtClean="0"/>
              <a:t>‹#›</a:t>
            </a:fld>
            <a:endParaRPr lang="en-US"/>
          </a:p>
        </p:txBody>
      </p:sp>
    </p:spTree>
    <p:extLst>
      <p:ext uri="{BB962C8B-B14F-4D97-AF65-F5344CB8AC3E}">
        <p14:creationId xmlns:p14="http://schemas.microsoft.com/office/powerpoint/2010/main" val="295940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25C8-FAC1-FD4D-801A-A595776C1A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494E71-0397-3B4A-95FF-D164BFE400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BCE8C4-3E16-8543-8CD2-936AEF614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F077F1-8C0B-414B-825C-B77C1016670C}"/>
              </a:ext>
            </a:extLst>
          </p:cNvPr>
          <p:cNvSpPr>
            <a:spLocks noGrp="1"/>
          </p:cNvSpPr>
          <p:nvPr>
            <p:ph type="dt" sz="half" idx="10"/>
          </p:nvPr>
        </p:nvSpPr>
        <p:spPr/>
        <p:txBody>
          <a:bodyPr/>
          <a:lstStyle/>
          <a:p>
            <a:fld id="{030DE13A-05D8-FF4C-B09D-0CA42137B769}" type="datetimeFigureOut">
              <a:rPr lang="en-US" smtClean="0"/>
              <a:t>4/14/20</a:t>
            </a:fld>
            <a:endParaRPr lang="en-US"/>
          </a:p>
        </p:txBody>
      </p:sp>
      <p:sp>
        <p:nvSpPr>
          <p:cNvPr id="6" name="Footer Placeholder 5">
            <a:extLst>
              <a:ext uri="{FF2B5EF4-FFF2-40B4-BE49-F238E27FC236}">
                <a16:creationId xmlns:a16="http://schemas.microsoft.com/office/drawing/2014/main" id="{623A2C58-F0D9-A144-BC56-9623E9E16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DD54EC-D880-AF44-8699-10F124902B1A}"/>
              </a:ext>
            </a:extLst>
          </p:cNvPr>
          <p:cNvSpPr>
            <a:spLocks noGrp="1"/>
          </p:cNvSpPr>
          <p:nvPr>
            <p:ph type="sldNum" sz="quarter" idx="12"/>
          </p:nvPr>
        </p:nvSpPr>
        <p:spPr/>
        <p:txBody>
          <a:bodyPr/>
          <a:lstStyle/>
          <a:p>
            <a:fld id="{4ECBAD8C-6267-4D44-A12E-B452DE2A74D9}" type="slidenum">
              <a:rPr lang="en-US" smtClean="0"/>
              <a:t>‹#›</a:t>
            </a:fld>
            <a:endParaRPr lang="en-US"/>
          </a:p>
        </p:txBody>
      </p:sp>
    </p:spTree>
    <p:extLst>
      <p:ext uri="{BB962C8B-B14F-4D97-AF65-F5344CB8AC3E}">
        <p14:creationId xmlns:p14="http://schemas.microsoft.com/office/powerpoint/2010/main" val="77083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9933-A57B-ED40-956E-3EA65381E7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E1BB2E-66AD-F046-8C34-7D17A13FE7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3B7E20-EC37-F842-B419-4D69311C7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93E3AC-2BFE-FB4F-99B0-EF651A58931A}"/>
              </a:ext>
            </a:extLst>
          </p:cNvPr>
          <p:cNvSpPr>
            <a:spLocks noGrp="1"/>
          </p:cNvSpPr>
          <p:nvPr>
            <p:ph type="dt" sz="half" idx="10"/>
          </p:nvPr>
        </p:nvSpPr>
        <p:spPr/>
        <p:txBody>
          <a:bodyPr/>
          <a:lstStyle/>
          <a:p>
            <a:fld id="{030DE13A-05D8-FF4C-B09D-0CA42137B769}" type="datetimeFigureOut">
              <a:rPr lang="en-US" smtClean="0"/>
              <a:t>4/14/20</a:t>
            </a:fld>
            <a:endParaRPr lang="en-US"/>
          </a:p>
        </p:txBody>
      </p:sp>
      <p:sp>
        <p:nvSpPr>
          <p:cNvPr id="6" name="Footer Placeholder 5">
            <a:extLst>
              <a:ext uri="{FF2B5EF4-FFF2-40B4-BE49-F238E27FC236}">
                <a16:creationId xmlns:a16="http://schemas.microsoft.com/office/drawing/2014/main" id="{3ABE4EBE-B325-9742-BF96-A54E10BE52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778A20-08C6-DB4B-800A-A0805F4E824A}"/>
              </a:ext>
            </a:extLst>
          </p:cNvPr>
          <p:cNvSpPr>
            <a:spLocks noGrp="1"/>
          </p:cNvSpPr>
          <p:nvPr>
            <p:ph type="sldNum" sz="quarter" idx="12"/>
          </p:nvPr>
        </p:nvSpPr>
        <p:spPr/>
        <p:txBody>
          <a:bodyPr/>
          <a:lstStyle/>
          <a:p>
            <a:fld id="{4ECBAD8C-6267-4D44-A12E-B452DE2A74D9}" type="slidenum">
              <a:rPr lang="en-US" smtClean="0"/>
              <a:t>‹#›</a:t>
            </a:fld>
            <a:endParaRPr lang="en-US"/>
          </a:p>
        </p:txBody>
      </p:sp>
    </p:spTree>
    <p:extLst>
      <p:ext uri="{BB962C8B-B14F-4D97-AF65-F5344CB8AC3E}">
        <p14:creationId xmlns:p14="http://schemas.microsoft.com/office/powerpoint/2010/main" val="3199660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3BB5F-9BF7-AA42-9B16-DE6291599D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7419A6-D617-B94C-B846-AE23BA3042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E900B-4DF5-F845-9367-4B841CC87F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DE13A-05D8-FF4C-B09D-0CA42137B769}" type="datetimeFigureOut">
              <a:rPr lang="en-US" smtClean="0"/>
              <a:t>4/14/20</a:t>
            </a:fld>
            <a:endParaRPr lang="en-US"/>
          </a:p>
        </p:txBody>
      </p:sp>
      <p:sp>
        <p:nvSpPr>
          <p:cNvPr id="5" name="Footer Placeholder 4">
            <a:extLst>
              <a:ext uri="{FF2B5EF4-FFF2-40B4-BE49-F238E27FC236}">
                <a16:creationId xmlns:a16="http://schemas.microsoft.com/office/drawing/2014/main" id="{8F313880-7E9B-0546-86D4-8EA12FCD09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FA5A95-4946-8442-B4A2-07AD35685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BAD8C-6267-4D44-A12E-B452DE2A74D9}" type="slidenum">
              <a:rPr lang="en-US" smtClean="0"/>
              <a:t>‹#›</a:t>
            </a:fld>
            <a:endParaRPr lang="en-US"/>
          </a:p>
        </p:txBody>
      </p:sp>
    </p:spTree>
    <p:extLst>
      <p:ext uri="{BB962C8B-B14F-4D97-AF65-F5344CB8AC3E}">
        <p14:creationId xmlns:p14="http://schemas.microsoft.com/office/powerpoint/2010/main" val="281971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BEEF-A376-A14C-A99D-BF87A73F5992}"/>
              </a:ext>
            </a:extLst>
          </p:cNvPr>
          <p:cNvSpPr>
            <a:spLocks noGrp="1"/>
          </p:cNvSpPr>
          <p:nvPr>
            <p:ph type="ctrTitle"/>
          </p:nvPr>
        </p:nvSpPr>
        <p:spPr>
          <a:xfrm>
            <a:off x="0" y="225631"/>
            <a:ext cx="5334000" cy="5380182"/>
          </a:xfrm>
        </p:spPr>
        <p:txBody>
          <a:bodyPr>
            <a:noAutofit/>
          </a:bodyPr>
          <a:lstStyle/>
          <a:p>
            <a:r>
              <a:rPr lang="en-ZW" sz="6600" b="1" dirty="0"/>
              <a:t>Focus on Prophecy</a:t>
            </a:r>
            <a:br>
              <a:rPr lang="en-ZW" sz="6600" b="1" dirty="0">
                <a:effectLst/>
              </a:rPr>
            </a:br>
            <a:r>
              <a:rPr lang="en-ZW" sz="6600" b="1" cap="all" dirty="0"/>
              <a:t>GUIDE 5</a:t>
            </a:r>
            <a:br>
              <a:rPr lang="en-ZW" sz="6600" b="1" cap="all" dirty="0"/>
            </a:br>
            <a:endParaRPr lang="en-US" sz="6600" b="1" dirty="0"/>
          </a:p>
        </p:txBody>
      </p:sp>
      <p:pic>
        <p:nvPicPr>
          <p:cNvPr id="4" name="Picture 3">
            <a:extLst>
              <a:ext uri="{FF2B5EF4-FFF2-40B4-BE49-F238E27FC236}">
                <a16:creationId xmlns:a16="http://schemas.microsoft.com/office/drawing/2014/main" id="{A8DCA377-2398-9546-A698-876547D95C8D}"/>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376154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D16D-2A04-7346-98E1-2D4CF3AEC4A6}"/>
              </a:ext>
            </a:extLst>
          </p:cNvPr>
          <p:cNvSpPr>
            <a:spLocks noGrp="1"/>
          </p:cNvSpPr>
          <p:nvPr>
            <p:ph type="title"/>
          </p:nvPr>
        </p:nvSpPr>
        <p:spPr>
          <a:xfrm>
            <a:off x="0" y="1"/>
            <a:ext cx="12192000" cy="665018"/>
          </a:xfrm>
        </p:spPr>
        <p:txBody>
          <a:bodyPr>
            <a:normAutofit fontScale="90000"/>
          </a:bodyPr>
          <a:lstStyle/>
          <a:p>
            <a:r>
              <a:rPr lang="en-ZW" dirty="0"/>
              <a:t>Gabriel Interprets the Vision</a:t>
            </a:r>
            <a:endParaRPr lang="en-US" dirty="0"/>
          </a:p>
        </p:txBody>
      </p:sp>
      <p:sp>
        <p:nvSpPr>
          <p:cNvPr id="3" name="Content Placeholder 2">
            <a:extLst>
              <a:ext uri="{FF2B5EF4-FFF2-40B4-BE49-F238E27FC236}">
                <a16:creationId xmlns:a16="http://schemas.microsoft.com/office/drawing/2014/main" id="{1591695B-F324-C644-A454-54848A051FAF}"/>
              </a:ext>
            </a:extLst>
          </p:cNvPr>
          <p:cNvSpPr>
            <a:spLocks noGrp="1"/>
          </p:cNvSpPr>
          <p:nvPr>
            <p:ph idx="1"/>
          </p:nvPr>
        </p:nvSpPr>
        <p:spPr>
          <a:xfrm>
            <a:off x="0" y="665018"/>
            <a:ext cx="12192000" cy="6192981"/>
          </a:xfrm>
        </p:spPr>
        <p:txBody>
          <a:bodyPr>
            <a:normAutofit lnSpcReduction="10000"/>
          </a:bodyPr>
          <a:lstStyle/>
          <a:p>
            <a:r>
              <a:rPr lang="en-ZW" b="1" cap="all" dirty="0"/>
              <a:t>READ DANIEL 8:15-19.</a:t>
            </a:r>
            <a:endParaRPr lang="en-ZW" dirty="0"/>
          </a:p>
          <a:p>
            <a:r>
              <a:rPr lang="en-ZW" sz="4400" b="1" dirty="0"/>
              <a:t>Daniel says that after he “had seen the vision” he “was seeking the meaning” (Daniel 8:15). </a:t>
            </a:r>
          </a:p>
          <a:p>
            <a:r>
              <a:rPr lang="en-ZW" sz="4400" b="1" dirty="0"/>
              <a:t>He didn’t understand what God was showing him, so the Lord sent the angel, Gabriel, telling him, “ ‘make this man understand the vision.’ </a:t>
            </a:r>
          </a:p>
          <a:p>
            <a:r>
              <a:rPr lang="en-ZW" sz="4400" b="1" dirty="0"/>
              <a:t>So he [Gabriel] came near where I [Daniel] stood, and . . . he said to me, ‘Understand, son of man, that the vision refers to the time of the end. . . . I am making known to you what shall happen in the latter time’ ” (vss. 16-19).</a:t>
            </a:r>
          </a:p>
          <a:p>
            <a:endParaRPr lang="en-US" dirty="0"/>
          </a:p>
        </p:txBody>
      </p:sp>
    </p:spTree>
    <p:extLst>
      <p:ext uri="{BB962C8B-B14F-4D97-AF65-F5344CB8AC3E}">
        <p14:creationId xmlns:p14="http://schemas.microsoft.com/office/powerpoint/2010/main" val="2748147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D16D-2A04-7346-98E1-2D4CF3AEC4A6}"/>
              </a:ext>
            </a:extLst>
          </p:cNvPr>
          <p:cNvSpPr>
            <a:spLocks noGrp="1"/>
          </p:cNvSpPr>
          <p:nvPr>
            <p:ph type="title"/>
          </p:nvPr>
        </p:nvSpPr>
        <p:spPr>
          <a:xfrm>
            <a:off x="0" y="1"/>
            <a:ext cx="12192000" cy="665018"/>
          </a:xfrm>
        </p:spPr>
        <p:txBody>
          <a:bodyPr>
            <a:normAutofit fontScale="90000"/>
          </a:bodyPr>
          <a:lstStyle/>
          <a:p>
            <a:r>
              <a:rPr lang="en-ZW" dirty="0"/>
              <a:t>Gabriel Interprets the Vision</a:t>
            </a:r>
            <a:endParaRPr lang="en-US" dirty="0"/>
          </a:p>
        </p:txBody>
      </p:sp>
      <p:sp>
        <p:nvSpPr>
          <p:cNvPr id="3" name="Content Placeholder 2">
            <a:extLst>
              <a:ext uri="{FF2B5EF4-FFF2-40B4-BE49-F238E27FC236}">
                <a16:creationId xmlns:a16="http://schemas.microsoft.com/office/drawing/2014/main" id="{1591695B-F324-C644-A454-54848A051FAF}"/>
              </a:ext>
            </a:extLst>
          </p:cNvPr>
          <p:cNvSpPr>
            <a:spLocks noGrp="1"/>
          </p:cNvSpPr>
          <p:nvPr>
            <p:ph idx="1"/>
          </p:nvPr>
        </p:nvSpPr>
        <p:spPr>
          <a:xfrm>
            <a:off x="0" y="665018"/>
            <a:ext cx="12192000" cy="6192981"/>
          </a:xfrm>
        </p:spPr>
        <p:txBody>
          <a:bodyPr>
            <a:normAutofit/>
          </a:bodyPr>
          <a:lstStyle/>
          <a:p>
            <a:r>
              <a:rPr lang="en-ZW" b="1" cap="all" dirty="0"/>
              <a:t>READ DANIEL 8:15-19.</a:t>
            </a:r>
            <a:endParaRPr lang="en-ZW" dirty="0"/>
          </a:p>
          <a:p>
            <a:r>
              <a:rPr lang="en-ZW" sz="3600" b="1" dirty="0"/>
              <a:t>The angel explained that the vision dealt with events from Daniel’s day all the way down the stream of time to the end. </a:t>
            </a:r>
          </a:p>
          <a:p>
            <a:r>
              <a:rPr lang="en-ZW" sz="3600" b="1" dirty="0"/>
              <a:t>He told Daniel, “The ram which you saw, having the two horns—they are the kings of Media and Persia. And the male goat is the kingdom of Greece. </a:t>
            </a:r>
          </a:p>
          <a:p>
            <a:r>
              <a:rPr lang="en-ZW" sz="3600" b="1" dirty="0"/>
              <a:t>The large horn that is between its eyes is the first king” (vss. 20, 21). </a:t>
            </a:r>
          </a:p>
          <a:p>
            <a:r>
              <a:rPr lang="en-ZW" sz="3600" b="1" dirty="0"/>
              <a:t>The fact that one horn was higher than the other symbolizes the historical reality that Persia became the more dominating part of the </a:t>
            </a:r>
            <a:r>
              <a:rPr lang="en-ZW" sz="3600" b="1" dirty="0" err="1"/>
              <a:t>Medo</a:t>
            </a:r>
            <a:r>
              <a:rPr lang="en-ZW" sz="3600" b="1" dirty="0"/>
              <a:t>-Persian Empire.</a:t>
            </a:r>
          </a:p>
          <a:p>
            <a:endParaRPr lang="en-US" dirty="0"/>
          </a:p>
        </p:txBody>
      </p:sp>
    </p:spTree>
    <p:extLst>
      <p:ext uri="{BB962C8B-B14F-4D97-AF65-F5344CB8AC3E}">
        <p14:creationId xmlns:p14="http://schemas.microsoft.com/office/powerpoint/2010/main" val="369402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D16D-2A04-7346-98E1-2D4CF3AEC4A6}"/>
              </a:ext>
            </a:extLst>
          </p:cNvPr>
          <p:cNvSpPr>
            <a:spLocks noGrp="1"/>
          </p:cNvSpPr>
          <p:nvPr>
            <p:ph type="title"/>
          </p:nvPr>
        </p:nvSpPr>
        <p:spPr>
          <a:xfrm>
            <a:off x="0" y="1"/>
            <a:ext cx="12192000" cy="665018"/>
          </a:xfrm>
        </p:spPr>
        <p:txBody>
          <a:bodyPr>
            <a:normAutofit fontScale="90000"/>
          </a:bodyPr>
          <a:lstStyle/>
          <a:p>
            <a:r>
              <a:rPr lang="en-ZW" dirty="0"/>
              <a:t>Gabriel Interprets the Vision</a:t>
            </a:r>
            <a:endParaRPr lang="en-US" dirty="0"/>
          </a:p>
        </p:txBody>
      </p:sp>
      <p:sp>
        <p:nvSpPr>
          <p:cNvPr id="3" name="Content Placeholder 2">
            <a:extLst>
              <a:ext uri="{FF2B5EF4-FFF2-40B4-BE49-F238E27FC236}">
                <a16:creationId xmlns:a16="http://schemas.microsoft.com/office/drawing/2014/main" id="{1591695B-F324-C644-A454-54848A051FAF}"/>
              </a:ext>
            </a:extLst>
          </p:cNvPr>
          <p:cNvSpPr>
            <a:spLocks noGrp="1"/>
          </p:cNvSpPr>
          <p:nvPr>
            <p:ph idx="1"/>
          </p:nvPr>
        </p:nvSpPr>
        <p:spPr>
          <a:xfrm>
            <a:off x="0" y="665018"/>
            <a:ext cx="12192000" cy="6192981"/>
          </a:xfrm>
        </p:spPr>
        <p:txBody>
          <a:bodyPr>
            <a:normAutofit lnSpcReduction="10000"/>
          </a:bodyPr>
          <a:lstStyle/>
          <a:p>
            <a:r>
              <a:rPr lang="en-ZW" sz="3200" b="1" dirty="0"/>
              <a:t>The large horn, or “first king,” represents Alexander the Great. </a:t>
            </a:r>
          </a:p>
          <a:p>
            <a:r>
              <a:rPr lang="en-ZW" sz="3200" b="1" dirty="0"/>
              <a:t>He died at the height of his power, and his empire was divided among his four leading generals—</a:t>
            </a:r>
            <a:r>
              <a:rPr lang="en-ZW" sz="3200" b="1" dirty="0" err="1"/>
              <a:t>Cassander</a:t>
            </a:r>
            <a:r>
              <a:rPr lang="en-ZW" sz="3200" b="1" dirty="0"/>
              <a:t>, Lysimachus, </a:t>
            </a:r>
            <a:r>
              <a:rPr lang="en-ZW" sz="3200" b="1" dirty="0" err="1"/>
              <a:t>Seleucus</a:t>
            </a:r>
            <a:r>
              <a:rPr lang="en-ZW" sz="3200" b="1" dirty="0"/>
              <a:t>, and Ptolemy. </a:t>
            </a:r>
          </a:p>
          <a:p>
            <a:r>
              <a:rPr lang="en-ZW" sz="3200" b="1" dirty="0"/>
              <a:t>These four generals are the four horns of verses 8 and 22.</a:t>
            </a:r>
          </a:p>
          <a:p>
            <a:r>
              <a:rPr lang="en-ZW" sz="3200" b="1" dirty="0"/>
              <a:t>Gabriel went on to explain to Daniel further details about the vision. He said, “As for the broken horn and the four that stood up in its place, four kingdoms shall arise out of that nation, but not with its power. </a:t>
            </a:r>
          </a:p>
          <a:p>
            <a:r>
              <a:rPr lang="en-ZW" sz="3200" b="1" dirty="0"/>
              <a:t>And in the latter time of their kingdom, when the transgressors have reached their fullness, a king shall arise. . . . He shall destroy fearfully, and shall prosper and thrive; he shall destroy . . . the holy people” (vss. 22-24).</a:t>
            </a:r>
          </a:p>
          <a:p>
            <a:endParaRPr lang="en-US" dirty="0"/>
          </a:p>
        </p:txBody>
      </p:sp>
    </p:spTree>
    <p:extLst>
      <p:ext uri="{BB962C8B-B14F-4D97-AF65-F5344CB8AC3E}">
        <p14:creationId xmlns:p14="http://schemas.microsoft.com/office/powerpoint/2010/main" val="3831882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D16D-2A04-7346-98E1-2D4CF3AEC4A6}"/>
              </a:ext>
            </a:extLst>
          </p:cNvPr>
          <p:cNvSpPr>
            <a:spLocks noGrp="1"/>
          </p:cNvSpPr>
          <p:nvPr>
            <p:ph type="title"/>
          </p:nvPr>
        </p:nvSpPr>
        <p:spPr>
          <a:xfrm>
            <a:off x="0" y="1"/>
            <a:ext cx="12192000" cy="665018"/>
          </a:xfrm>
        </p:spPr>
        <p:txBody>
          <a:bodyPr>
            <a:normAutofit fontScale="90000"/>
          </a:bodyPr>
          <a:lstStyle/>
          <a:p>
            <a:r>
              <a:rPr lang="en-ZW" dirty="0"/>
              <a:t>Gabriel Interprets the Vision</a:t>
            </a:r>
            <a:endParaRPr lang="en-US" dirty="0"/>
          </a:p>
        </p:txBody>
      </p:sp>
      <p:sp>
        <p:nvSpPr>
          <p:cNvPr id="3" name="Content Placeholder 2">
            <a:extLst>
              <a:ext uri="{FF2B5EF4-FFF2-40B4-BE49-F238E27FC236}">
                <a16:creationId xmlns:a16="http://schemas.microsoft.com/office/drawing/2014/main" id="{1591695B-F324-C644-A454-54848A051FAF}"/>
              </a:ext>
            </a:extLst>
          </p:cNvPr>
          <p:cNvSpPr>
            <a:spLocks noGrp="1"/>
          </p:cNvSpPr>
          <p:nvPr>
            <p:ph idx="1"/>
          </p:nvPr>
        </p:nvSpPr>
        <p:spPr>
          <a:xfrm>
            <a:off x="0" y="665018"/>
            <a:ext cx="12192000" cy="6192981"/>
          </a:xfrm>
        </p:spPr>
        <p:txBody>
          <a:bodyPr>
            <a:normAutofit fontScale="92500" lnSpcReduction="10000"/>
          </a:bodyPr>
          <a:lstStyle/>
          <a:p>
            <a:r>
              <a:rPr lang="en-ZW" sz="4800" b="1" dirty="0"/>
              <a:t>As we learned in Daniel 7, this “little horn” or “king” represents a combination of church and state—the combination of pagan and papal Rome. </a:t>
            </a:r>
          </a:p>
          <a:p>
            <a:r>
              <a:rPr lang="en-ZW" sz="4800" b="1" dirty="0"/>
              <a:t>It would set itself up to oppose God and His people. </a:t>
            </a:r>
          </a:p>
          <a:p>
            <a:r>
              <a:rPr lang="en-ZW" sz="4800" b="1" dirty="0"/>
              <a:t>“Through his cunning he shall cause deceit to prosper under his rule; and he shall exalt himself in his heart. . . . He shall even arise against the Prince of the princes; but he shall be broken” (vs. 25).</a:t>
            </a:r>
          </a:p>
          <a:p>
            <a:endParaRPr lang="en-US" dirty="0"/>
          </a:p>
        </p:txBody>
      </p:sp>
    </p:spTree>
    <p:extLst>
      <p:ext uri="{BB962C8B-B14F-4D97-AF65-F5344CB8AC3E}">
        <p14:creationId xmlns:p14="http://schemas.microsoft.com/office/powerpoint/2010/main" val="3122652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D16D-2A04-7346-98E1-2D4CF3AEC4A6}"/>
              </a:ext>
            </a:extLst>
          </p:cNvPr>
          <p:cNvSpPr>
            <a:spLocks noGrp="1"/>
          </p:cNvSpPr>
          <p:nvPr>
            <p:ph type="title"/>
          </p:nvPr>
        </p:nvSpPr>
        <p:spPr>
          <a:xfrm>
            <a:off x="0" y="1"/>
            <a:ext cx="12192000" cy="665018"/>
          </a:xfrm>
        </p:spPr>
        <p:txBody>
          <a:bodyPr>
            <a:normAutofit fontScale="90000"/>
          </a:bodyPr>
          <a:lstStyle/>
          <a:p>
            <a:r>
              <a:rPr lang="en-ZW" dirty="0"/>
              <a:t>Gabriel Interprets the Vision</a:t>
            </a:r>
            <a:endParaRPr lang="en-US" dirty="0"/>
          </a:p>
        </p:txBody>
      </p:sp>
      <p:sp>
        <p:nvSpPr>
          <p:cNvPr id="3" name="Content Placeholder 2">
            <a:extLst>
              <a:ext uri="{FF2B5EF4-FFF2-40B4-BE49-F238E27FC236}">
                <a16:creationId xmlns:a16="http://schemas.microsoft.com/office/drawing/2014/main" id="{1591695B-F324-C644-A454-54848A051FAF}"/>
              </a:ext>
            </a:extLst>
          </p:cNvPr>
          <p:cNvSpPr>
            <a:spLocks noGrp="1"/>
          </p:cNvSpPr>
          <p:nvPr>
            <p:ph idx="1"/>
          </p:nvPr>
        </p:nvSpPr>
        <p:spPr>
          <a:xfrm>
            <a:off x="0" y="665018"/>
            <a:ext cx="12192000" cy="6192981"/>
          </a:xfrm>
        </p:spPr>
        <p:txBody>
          <a:bodyPr>
            <a:normAutofit lnSpcReduction="10000"/>
          </a:bodyPr>
          <a:lstStyle/>
          <a:p>
            <a:r>
              <a:rPr lang="en-ZW" sz="3200" b="1" dirty="0"/>
              <a:t>Isaiah 9:6 describes the Messiah as the “Prince of peace.” In Acts 3:15 Jesus is called the “Prince of life.” So when this earthly religious power “rise[s] against the Prince of princes” (Daniel 8:25), it is really challenging Jesus Christ and trying to claim equality with God. </a:t>
            </a:r>
          </a:p>
          <a:p>
            <a:r>
              <a:rPr lang="en-ZW" sz="3200" b="1" dirty="0"/>
              <a:t>This power takes away the daily sacrifices and casts down the sanctuary (vs. 11). </a:t>
            </a:r>
          </a:p>
          <a:p>
            <a:r>
              <a:rPr lang="en-ZW" sz="3200" b="1" dirty="0"/>
              <a:t>The sanctuary service was a picture lesson of the forgiveness of sin and our salvation through Jesus, the Lamb of God. So this power is interfering with the gospel plan of grace. </a:t>
            </a:r>
          </a:p>
          <a:p>
            <a:r>
              <a:rPr lang="en-ZW" sz="3200" b="1" dirty="0"/>
              <a:t>But note that God gives us a word of assurance here. He tells us that this power will be destroyed, but not by human hands. </a:t>
            </a:r>
          </a:p>
          <a:p>
            <a:r>
              <a:rPr lang="en-ZW" sz="3200" b="1" dirty="0"/>
              <a:t>In other words, God Himself will act decisively; a supernatural event will bring this power down.</a:t>
            </a:r>
          </a:p>
          <a:p>
            <a:endParaRPr lang="en-US" dirty="0"/>
          </a:p>
        </p:txBody>
      </p:sp>
    </p:spTree>
    <p:extLst>
      <p:ext uri="{BB962C8B-B14F-4D97-AF65-F5344CB8AC3E}">
        <p14:creationId xmlns:p14="http://schemas.microsoft.com/office/powerpoint/2010/main" val="4221161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D16D-2A04-7346-98E1-2D4CF3AEC4A6}"/>
              </a:ext>
            </a:extLst>
          </p:cNvPr>
          <p:cNvSpPr>
            <a:spLocks noGrp="1"/>
          </p:cNvSpPr>
          <p:nvPr>
            <p:ph type="title"/>
          </p:nvPr>
        </p:nvSpPr>
        <p:spPr>
          <a:xfrm>
            <a:off x="0" y="1"/>
            <a:ext cx="12192000" cy="665018"/>
          </a:xfrm>
        </p:spPr>
        <p:txBody>
          <a:bodyPr>
            <a:normAutofit fontScale="90000"/>
          </a:bodyPr>
          <a:lstStyle/>
          <a:p>
            <a:r>
              <a:rPr lang="en-ZW" dirty="0"/>
              <a:t>Gabriel Interprets the Vision</a:t>
            </a:r>
            <a:endParaRPr lang="en-US" dirty="0"/>
          </a:p>
        </p:txBody>
      </p:sp>
      <p:sp>
        <p:nvSpPr>
          <p:cNvPr id="3" name="Content Placeholder 2">
            <a:extLst>
              <a:ext uri="{FF2B5EF4-FFF2-40B4-BE49-F238E27FC236}">
                <a16:creationId xmlns:a16="http://schemas.microsoft.com/office/drawing/2014/main" id="{1591695B-F324-C644-A454-54848A051FAF}"/>
              </a:ext>
            </a:extLst>
          </p:cNvPr>
          <p:cNvSpPr>
            <a:spLocks noGrp="1"/>
          </p:cNvSpPr>
          <p:nvPr>
            <p:ph idx="1"/>
          </p:nvPr>
        </p:nvSpPr>
        <p:spPr>
          <a:xfrm>
            <a:off x="0" y="665018"/>
            <a:ext cx="12192000" cy="6192981"/>
          </a:xfrm>
        </p:spPr>
        <p:txBody>
          <a:bodyPr>
            <a:normAutofit lnSpcReduction="10000"/>
          </a:bodyPr>
          <a:lstStyle/>
          <a:p>
            <a:r>
              <a:rPr lang="en-ZW" sz="3600" b="1" dirty="0"/>
              <a:t>In verse 26 the angel ends his explanation by referring Daniel back to the vision of the “evenings and mornings” (an evening and morning equals one day) which we read about in verse 14 (the 2,300 days). </a:t>
            </a:r>
          </a:p>
          <a:p>
            <a:r>
              <a:rPr lang="en-ZW" sz="3600" b="1" dirty="0"/>
              <a:t>The angel tells Daniel that this vision is indeed true.</a:t>
            </a:r>
          </a:p>
          <a:p>
            <a:r>
              <a:rPr lang="en-ZW" sz="3600" b="1" dirty="0"/>
              <a:t>Daniel was greatly upset by what the angel told him regarding the vision. </a:t>
            </a:r>
          </a:p>
          <a:p>
            <a:r>
              <a:rPr lang="en-ZW" sz="3600" b="1" dirty="0"/>
              <a:t>He still didn’t grasp its meaning clearly. He says, “I, Daniel, fainted and was sick for days. . . . I was astonished by the vision, but no one understood it” (vs. 27).</a:t>
            </a:r>
          </a:p>
          <a:p>
            <a:r>
              <a:rPr lang="en-ZW" sz="3600" b="1" cap="all" dirty="0"/>
              <a:t>THOUGHT QUESTION: </a:t>
            </a:r>
            <a:r>
              <a:rPr lang="en-ZW" sz="3600" b="1" dirty="0"/>
              <a:t>The he-goat that Daniel saw in vision represents the kingdom of Greece. (False or True)</a:t>
            </a:r>
          </a:p>
          <a:p>
            <a:endParaRPr lang="en-US" dirty="0"/>
          </a:p>
        </p:txBody>
      </p:sp>
    </p:spTree>
    <p:extLst>
      <p:ext uri="{BB962C8B-B14F-4D97-AF65-F5344CB8AC3E}">
        <p14:creationId xmlns:p14="http://schemas.microsoft.com/office/powerpoint/2010/main" val="2077323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BE6A-CDBF-F24A-9292-B44A1E827575}"/>
              </a:ext>
            </a:extLst>
          </p:cNvPr>
          <p:cNvSpPr>
            <a:spLocks noGrp="1"/>
          </p:cNvSpPr>
          <p:nvPr>
            <p:ph type="title"/>
          </p:nvPr>
        </p:nvSpPr>
        <p:spPr>
          <a:xfrm>
            <a:off x="0" y="1"/>
            <a:ext cx="12192000" cy="676894"/>
          </a:xfrm>
        </p:spPr>
        <p:txBody>
          <a:bodyPr>
            <a:normAutofit fontScale="90000"/>
          </a:bodyPr>
          <a:lstStyle/>
          <a:p>
            <a:r>
              <a:rPr lang="en-ZW" dirty="0"/>
              <a:t>The Sanctuary</a:t>
            </a:r>
            <a:endParaRPr lang="en-US" dirty="0"/>
          </a:p>
        </p:txBody>
      </p:sp>
      <p:sp>
        <p:nvSpPr>
          <p:cNvPr id="3" name="Content Placeholder 2">
            <a:extLst>
              <a:ext uri="{FF2B5EF4-FFF2-40B4-BE49-F238E27FC236}">
                <a16:creationId xmlns:a16="http://schemas.microsoft.com/office/drawing/2014/main" id="{C5706CD8-E060-C64A-B21A-A8FE2D3B2C0D}"/>
              </a:ext>
            </a:extLst>
          </p:cNvPr>
          <p:cNvSpPr>
            <a:spLocks noGrp="1"/>
          </p:cNvSpPr>
          <p:nvPr>
            <p:ph idx="1"/>
          </p:nvPr>
        </p:nvSpPr>
        <p:spPr>
          <a:xfrm>
            <a:off x="0" y="676894"/>
            <a:ext cx="12192000" cy="6181105"/>
          </a:xfrm>
        </p:spPr>
        <p:txBody>
          <a:bodyPr>
            <a:normAutofit/>
          </a:bodyPr>
          <a:lstStyle/>
          <a:p>
            <a:r>
              <a:rPr lang="en-ZW" b="1" cap="all" dirty="0"/>
              <a:t>WHAT IS THE SANCTUARY?</a:t>
            </a:r>
            <a:endParaRPr lang="en-ZW" dirty="0"/>
          </a:p>
          <a:p>
            <a:r>
              <a:rPr lang="en-ZW" sz="4400" b="1" dirty="0"/>
              <a:t>As we’ve seen, the central theme of Daniel 8 is the sanctuary and what the “little horn” does to it. </a:t>
            </a:r>
          </a:p>
          <a:p>
            <a:r>
              <a:rPr lang="en-ZW" sz="4400" b="1" dirty="0"/>
              <a:t>In order to understand this chapter more clearly, we need to take a look at the sanctuary system. </a:t>
            </a:r>
          </a:p>
          <a:p>
            <a:r>
              <a:rPr lang="en-ZW" sz="4400" b="1" dirty="0"/>
              <a:t>Studying the sanctuary will also help us understand the explanation of the 2,300 days that is given in Daniel 9.</a:t>
            </a:r>
          </a:p>
          <a:p>
            <a:endParaRPr lang="en-US" dirty="0"/>
          </a:p>
        </p:txBody>
      </p:sp>
    </p:spTree>
    <p:extLst>
      <p:ext uri="{BB962C8B-B14F-4D97-AF65-F5344CB8AC3E}">
        <p14:creationId xmlns:p14="http://schemas.microsoft.com/office/powerpoint/2010/main" val="3445753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BE6A-CDBF-F24A-9292-B44A1E827575}"/>
              </a:ext>
            </a:extLst>
          </p:cNvPr>
          <p:cNvSpPr>
            <a:spLocks noGrp="1"/>
          </p:cNvSpPr>
          <p:nvPr>
            <p:ph type="title"/>
          </p:nvPr>
        </p:nvSpPr>
        <p:spPr>
          <a:xfrm>
            <a:off x="0" y="1"/>
            <a:ext cx="12192000" cy="676894"/>
          </a:xfrm>
        </p:spPr>
        <p:txBody>
          <a:bodyPr>
            <a:normAutofit fontScale="90000"/>
          </a:bodyPr>
          <a:lstStyle/>
          <a:p>
            <a:r>
              <a:rPr lang="en-ZW" dirty="0"/>
              <a:t>The Sanctuary</a:t>
            </a:r>
            <a:endParaRPr lang="en-US" dirty="0"/>
          </a:p>
        </p:txBody>
      </p:sp>
      <p:sp>
        <p:nvSpPr>
          <p:cNvPr id="3" name="Content Placeholder 2">
            <a:extLst>
              <a:ext uri="{FF2B5EF4-FFF2-40B4-BE49-F238E27FC236}">
                <a16:creationId xmlns:a16="http://schemas.microsoft.com/office/drawing/2014/main" id="{C5706CD8-E060-C64A-B21A-A8FE2D3B2C0D}"/>
              </a:ext>
            </a:extLst>
          </p:cNvPr>
          <p:cNvSpPr>
            <a:spLocks noGrp="1"/>
          </p:cNvSpPr>
          <p:nvPr>
            <p:ph idx="1"/>
          </p:nvPr>
        </p:nvSpPr>
        <p:spPr>
          <a:xfrm>
            <a:off x="0" y="676894"/>
            <a:ext cx="12192000" cy="6181105"/>
          </a:xfrm>
        </p:spPr>
        <p:txBody>
          <a:bodyPr>
            <a:normAutofit lnSpcReduction="10000"/>
          </a:bodyPr>
          <a:lstStyle/>
          <a:p>
            <a:r>
              <a:rPr lang="en-ZW" b="1" cap="all" dirty="0"/>
              <a:t>WHY WAS A SANCTUARY NEEDED?</a:t>
            </a:r>
            <a:endParaRPr lang="en-ZW" dirty="0"/>
          </a:p>
          <a:p>
            <a:r>
              <a:rPr lang="en-ZW" sz="4000" b="1" dirty="0"/>
              <a:t>In the beginning there was no sin in our world. That meant no one ever hurt anyone else. </a:t>
            </a:r>
          </a:p>
          <a:p>
            <a:r>
              <a:rPr lang="en-ZW" sz="4000" b="1" dirty="0"/>
              <a:t>No one ever suffered, got sick, or died. </a:t>
            </a:r>
          </a:p>
          <a:p>
            <a:r>
              <a:rPr lang="en-ZW" sz="4000" b="1" dirty="0"/>
              <a:t>Unfortunately, Adam and Eve chose to disobey God, and that opened the door to the plague of sin—and all the suffering that results from sin. </a:t>
            </a:r>
          </a:p>
          <a:p>
            <a:r>
              <a:rPr lang="en-ZW" sz="4000" b="1" dirty="0"/>
              <a:t>Fortunately, Adam and Eve expressed sorrow for their sin, and right then God forgave them and promised that some day a baby would be born who would restore all things.</a:t>
            </a:r>
          </a:p>
          <a:p>
            <a:endParaRPr lang="en-US" dirty="0"/>
          </a:p>
        </p:txBody>
      </p:sp>
    </p:spTree>
    <p:extLst>
      <p:ext uri="{BB962C8B-B14F-4D97-AF65-F5344CB8AC3E}">
        <p14:creationId xmlns:p14="http://schemas.microsoft.com/office/powerpoint/2010/main" val="3057390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BE6A-CDBF-F24A-9292-B44A1E827575}"/>
              </a:ext>
            </a:extLst>
          </p:cNvPr>
          <p:cNvSpPr>
            <a:spLocks noGrp="1"/>
          </p:cNvSpPr>
          <p:nvPr>
            <p:ph type="title"/>
          </p:nvPr>
        </p:nvSpPr>
        <p:spPr>
          <a:xfrm>
            <a:off x="0" y="1"/>
            <a:ext cx="12192000" cy="676894"/>
          </a:xfrm>
        </p:spPr>
        <p:txBody>
          <a:bodyPr>
            <a:normAutofit fontScale="90000"/>
          </a:bodyPr>
          <a:lstStyle/>
          <a:p>
            <a:r>
              <a:rPr lang="en-ZW" dirty="0"/>
              <a:t>The Sanctuary</a:t>
            </a:r>
            <a:endParaRPr lang="en-US" dirty="0"/>
          </a:p>
        </p:txBody>
      </p:sp>
      <p:sp>
        <p:nvSpPr>
          <p:cNvPr id="3" name="Content Placeholder 2">
            <a:extLst>
              <a:ext uri="{FF2B5EF4-FFF2-40B4-BE49-F238E27FC236}">
                <a16:creationId xmlns:a16="http://schemas.microsoft.com/office/drawing/2014/main" id="{C5706CD8-E060-C64A-B21A-A8FE2D3B2C0D}"/>
              </a:ext>
            </a:extLst>
          </p:cNvPr>
          <p:cNvSpPr>
            <a:spLocks noGrp="1"/>
          </p:cNvSpPr>
          <p:nvPr>
            <p:ph idx="1"/>
          </p:nvPr>
        </p:nvSpPr>
        <p:spPr>
          <a:xfrm>
            <a:off x="0" y="676894"/>
            <a:ext cx="12192000" cy="6181105"/>
          </a:xfrm>
        </p:spPr>
        <p:txBody>
          <a:bodyPr>
            <a:normAutofit fontScale="92500" lnSpcReduction="10000"/>
          </a:bodyPr>
          <a:lstStyle/>
          <a:p>
            <a:r>
              <a:rPr lang="en-ZW" b="1" cap="all" dirty="0"/>
              <a:t>WHY WAS A SANCTUARY NEEDED?</a:t>
            </a:r>
            <a:endParaRPr lang="en-ZW" dirty="0"/>
          </a:p>
          <a:p>
            <a:r>
              <a:rPr lang="en-ZW" sz="3600" b="1" dirty="0"/>
              <a:t>Adam and Eve’s descendants eventually spread over the Earth. </a:t>
            </a:r>
          </a:p>
          <a:p>
            <a:r>
              <a:rPr lang="en-ZW" sz="3600" b="1" dirty="0"/>
              <a:t>They forgot about God and began sinking further and further into sin until God had to step in and stop the cruelty and suffering with a worldwide flood.</a:t>
            </a:r>
          </a:p>
          <a:p>
            <a:r>
              <a:rPr lang="en-ZW" sz="3600" b="1" dirty="0"/>
              <a:t>As time went by and people once again began spreading over the whole Earth, God wanted to demonstrate to everyone that He loved them. </a:t>
            </a:r>
          </a:p>
          <a:p>
            <a:r>
              <a:rPr lang="en-ZW" sz="3600" b="1" dirty="0"/>
              <a:t>He wanted to teach them about the blessings of being in a relationship with Him. He decided He could best communicate His love through a special nation. </a:t>
            </a:r>
          </a:p>
          <a:p>
            <a:r>
              <a:rPr lang="en-ZW" sz="3600" b="1" dirty="0"/>
              <a:t>He planned to make the people of Israel an example to the whole world of how wonderful it is to follow the God of heaven.</a:t>
            </a:r>
          </a:p>
          <a:p>
            <a:endParaRPr lang="en-US" dirty="0"/>
          </a:p>
        </p:txBody>
      </p:sp>
    </p:spTree>
    <p:extLst>
      <p:ext uri="{BB962C8B-B14F-4D97-AF65-F5344CB8AC3E}">
        <p14:creationId xmlns:p14="http://schemas.microsoft.com/office/powerpoint/2010/main" val="1369063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BE6A-CDBF-F24A-9292-B44A1E827575}"/>
              </a:ext>
            </a:extLst>
          </p:cNvPr>
          <p:cNvSpPr>
            <a:spLocks noGrp="1"/>
          </p:cNvSpPr>
          <p:nvPr>
            <p:ph type="title"/>
          </p:nvPr>
        </p:nvSpPr>
        <p:spPr>
          <a:xfrm>
            <a:off x="0" y="1"/>
            <a:ext cx="12192000" cy="676894"/>
          </a:xfrm>
        </p:spPr>
        <p:txBody>
          <a:bodyPr>
            <a:normAutofit fontScale="90000"/>
          </a:bodyPr>
          <a:lstStyle/>
          <a:p>
            <a:r>
              <a:rPr lang="en-ZW" dirty="0"/>
              <a:t>The Sanctuary</a:t>
            </a:r>
            <a:endParaRPr lang="en-US" dirty="0"/>
          </a:p>
        </p:txBody>
      </p:sp>
      <p:sp>
        <p:nvSpPr>
          <p:cNvPr id="3" name="Content Placeholder 2">
            <a:extLst>
              <a:ext uri="{FF2B5EF4-FFF2-40B4-BE49-F238E27FC236}">
                <a16:creationId xmlns:a16="http://schemas.microsoft.com/office/drawing/2014/main" id="{C5706CD8-E060-C64A-B21A-A8FE2D3B2C0D}"/>
              </a:ext>
            </a:extLst>
          </p:cNvPr>
          <p:cNvSpPr>
            <a:spLocks noGrp="1"/>
          </p:cNvSpPr>
          <p:nvPr>
            <p:ph idx="1"/>
          </p:nvPr>
        </p:nvSpPr>
        <p:spPr>
          <a:xfrm>
            <a:off x="0" y="676894"/>
            <a:ext cx="12192000" cy="6181105"/>
          </a:xfrm>
        </p:spPr>
        <p:txBody>
          <a:bodyPr>
            <a:normAutofit fontScale="92500"/>
          </a:bodyPr>
          <a:lstStyle/>
          <a:p>
            <a:r>
              <a:rPr lang="en-ZW" b="1" cap="all" dirty="0"/>
              <a:t>WHY WAS A SANCTUARY NEEDED?</a:t>
            </a:r>
            <a:endParaRPr lang="en-ZW" dirty="0"/>
          </a:p>
          <a:p>
            <a:r>
              <a:rPr lang="en-ZW" sz="3200" b="1" dirty="0"/>
              <a:t>In addition, God wanted to show the world, through the Israelites, just how He planned to bring the tragedy of sin to an end. He wanted to teach all people about grace and forgiveness, about the hope of a Messiah, a </a:t>
            </a:r>
            <a:r>
              <a:rPr lang="en-ZW" sz="3200" b="1" dirty="0" err="1"/>
              <a:t>Savior</a:t>
            </a:r>
            <a:r>
              <a:rPr lang="en-ZW" sz="3200" b="1" dirty="0"/>
              <a:t>, who would one day sacrifice Himself for human sin so that men and women could have eternal life with God. God had a plan.</a:t>
            </a:r>
          </a:p>
          <a:p>
            <a:r>
              <a:rPr lang="en-ZW" sz="3200" b="1" dirty="0"/>
              <a:t>As His principal means of teaching people all these things, God designed a sanctuary service for Israel. All the details of that service illuminated the plan of salvation. All the sacrifices pointed forward to the Messiah, the One who would pour out His lifeblood in order for our sins to be forgiven. </a:t>
            </a:r>
          </a:p>
          <a:p>
            <a:r>
              <a:rPr lang="en-ZW" sz="3200" b="1" dirty="0"/>
              <a:t>Everything that happened in the Hebrew temple was an object lesson, a way to help human beings visualize and experience the fact that their sins were forgiven.</a:t>
            </a:r>
          </a:p>
          <a:p>
            <a:endParaRPr lang="en-US" dirty="0"/>
          </a:p>
        </p:txBody>
      </p:sp>
    </p:spTree>
    <p:extLst>
      <p:ext uri="{BB962C8B-B14F-4D97-AF65-F5344CB8AC3E}">
        <p14:creationId xmlns:p14="http://schemas.microsoft.com/office/powerpoint/2010/main" val="368913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2DC9-6067-FA46-B3B2-EE366465CD62}"/>
              </a:ext>
            </a:extLst>
          </p:cNvPr>
          <p:cNvSpPr>
            <a:spLocks noGrp="1"/>
          </p:cNvSpPr>
          <p:nvPr>
            <p:ph type="title"/>
          </p:nvPr>
        </p:nvSpPr>
        <p:spPr>
          <a:xfrm>
            <a:off x="0" y="0"/>
            <a:ext cx="12192000" cy="712519"/>
          </a:xfrm>
        </p:spPr>
        <p:txBody>
          <a:bodyPr/>
          <a:lstStyle/>
          <a:p>
            <a:r>
              <a:rPr lang="en-ZW" dirty="0"/>
              <a:t>Rights Wins</a:t>
            </a:r>
            <a:endParaRPr lang="en-US" dirty="0"/>
          </a:p>
        </p:txBody>
      </p:sp>
      <p:sp>
        <p:nvSpPr>
          <p:cNvPr id="3" name="Content Placeholder 2">
            <a:extLst>
              <a:ext uri="{FF2B5EF4-FFF2-40B4-BE49-F238E27FC236}">
                <a16:creationId xmlns:a16="http://schemas.microsoft.com/office/drawing/2014/main" id="{7B409836-258D-7B48-B284-4FC9715F3CF4}"/>
              </a:ext>
            </a:extLst>
          </p:cNvPr>
          <p:cNvSpPr>
            <a:spLocks noGrp="1"/>
          </p:cNvSpPr>
          <p:nvPr>
            <p:ph idx="1"/>
          </p:nvPr>
        </p:nvSpPr>
        <p:spPr>
          <a:xfrm>
            <a:off x="0" y="712518"/>
            <a:ext cx="12192000" cy="6145481"/>
          </a:xfrm>
        </p:spPr>
        <p:txBody>
          <a:bodyPr>
            <a:normAutofit/>
          </a:bodyPr>
          <a:lstStyle/>
          <a:p>
            <a:r>
              <a:rPr lang="en-ZW" sz="3200" b="1" dirty="0"/>
              <a:t>During the closing days of World War II, Dietrich Bonhoeffer, a young German theologian, was escorted from his cell in a Nazi concentration camp and hanged for the crime of high treason. </a:t>
            </a:r>
          </a:p>
          <a:p>
            <a:r>
              <a:rPr lang="en-ZW" sz="3200" b="1" dirty="0"/>
              <a:t>At the time it seemed that Hitler’s madness had mesmerized all of Germany. Very few people raised voices of protest against what was happening in Nazi Germany. </a:t>
            </a:r>
          </a:p>
          <a:p>
            <a:r>
              <a:rPr lang="en-ZW" sz="3200" b="1" dirty="0"/>
              <a:t>But Bonhoeffer had not been able to bow before the swastika. He had helped to organize a group of believers into the Confessing Church that preached the lordship of Jesus Christ and His truth at a time when Nazi dogma seemed to be the only truth. </a:t>
            </a:r>
          </a:p>
          <a:p>
            <a:r>
              <a:rPr lang="en-ZW" sz="3200" b="1" dirty="0"/>
              <a:t>Because he plotted against Hitler, Bonhoeffer was sentenced to death.</a:t>
            </a:r>
          </a:p>
          <a:p>
            <a:endParaRPr lang="en-US" dirty="0"/>
          </a:p>
        </p:txBody>
      </p:sp>
    </p:spTree>
    <p:extLst>
      <p:ext uri="{BB962C8B-B14F-4D97-AF65-F5344CB8AC3E}">
        <p14:creationId xmlns:p14="http://schemas.microsoft.com/office/powerpoint/2010/main" val="1559260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BE6A-CDBF-F24A-9292-B44A1E827575}"/>
              </a:ext>
            </a:extLst>
          </p:cNvPr>
          <p:cNvSpPr>
            <a:spLocks noGrp="1"/>
          </p:cNvSpPr>
          <p:nvPr>
            <p:ph type="title"/>
          </p:nvPr>
        </p:nvSpPr>
        <p:spPr>
          <a:xfrm>
            <a:off x="0" y="1"/>
            <a:ext cx="12192000" cy="676894"/>
          </a:xfrm>
        </p:spPr>
        <p:txBody>
          <a:bodyPr>
            <a:normAutofit fontScale="90000"/>
          </a:bodyPr>
          <a:lstStyle/>
          <a:p>
            <a:r>
              <a:rPr lang="en-ZW" dirty="0"/>
              <a:t>The Sanctuary</a:t>
            </a:r>
            <a:endParaRPr lang="en-US" dirty="0"/>
          </a:p>
        </p:txBody>
      </p:sp>
      <p:sp>
        <p:nvSpPr>
          <p:cNvPr id="3" name="Content Placeholder 2">
            <a:extLst>
              <a:ext uri="{FF2B5EF4-FFF2-40B4-BE49-F238E27FC236}">
                <a16:creationId xmlns:a16="http://schemas.microsoft.com/office/drawing/2014/main" id="{C5706CD8-E060-C64A-B21A-A8FE2D3B2C0D}"/>
              </a:ext>
            </a:extLst>
          </p:cNvPr>
          <p:cNvSpPr>
            <a:spLocks noGrp="1"/>
          </p:cNvSpPr>
          <p:nvPr>
            <p:ph idx="1"/>
          </p:nvPr>
        </p:nvSpPr>
        <p:spPr>
          <a:xfrm>
            <a:off x="0" y="676894"/>
            <a:ext cx="12192000" cy="6181105"/>
          </a:xfrm>
        </p:spPr>
        <p:txBody>
          <a:bodyPr>
            <a:normAutofit fontScale="92500" lnSpcReduction="10000"/>
          </a:bodyPr>
          <a:lstStyle/>
          <a:p>
            <a:r>
              <a:rPr lang="en-ZW" b="1" cap="all" dirty="0"/>
              <a:t>GOD TELLS MOSES HOW TO BUILD THE SANCTUARY</a:t>
            </a:r>
            <a:endParaRPr lang="en-ZW" dirty="0"/>
          </a:p>
          <a:p>
            <a:r>
              <a:rPr lang="en-ZW" sz="4400" b="1" dirty="0"/>
              <a:t>Much of the book of Exodus is taken up with the instructions God gave Moses regarding the sanctuary and its service. </a:t>
            </a:r>
          </a:p>
          <a:p>
            <a:r>
              <a:rPr lang="en-ZW" sz="4400" b="1" dirty="0"/>
              <a:t>In some ways the Hebrew temple was similar to what we would call a church today. </a:t>
            </a:r>
          </a:p>
          <a:p>
            <a:r>
              <a:rPr lang="en-ZW" sz="4400" b="1" dirty="0"/>
              <a:t>But when the Israelites gathered for religious festivals, they didn’t go inside the sanctuary; they assembled in the courtyard outside. </a:t>
            </a:r>
          </a:p>
          <a:p>
            <a:r>
              <a:rPr lang="en-ZW" sz="4400" b="1" dirty="0"/>
              <a:t>Only the priests went inside to present the blood of sacrifices before God.</a:t>
            </a:r>
          </a:p>
          <a:p>
            <a:endParaRPr lang="en-US" dirty="0"/>
          </a:p>
        </p:txBody>
      </p:sp>
    </p:spTree>
    <p:extLst>
      <p:ext uri="{BB962C8B-B14F-4D97-AF65-F5344CB8AC3E}">
        <p14:creationId xmlns:p14="http://schemas.microsoft.com/office/powerpoint/2010/main" val="2733338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BE6A-CDBF-F24A-9292-B44A1E827575}"/>
              </a:ext>
            </a:extLst>
          </p:cNvPr>
          <p:cNvSpPr>
            <a:spLocks noGrp="1"/>
          </p:cNvSpPr>
          <p:nvPr>
            <p:ph type="title"/>
          </p:nvPr>
        </p:nvSpPr>
        <p:spPr>
          <a:xfrm>
            <a:off x="0" y="1"/>
            <a:ext cx="12192000" cy="676894"/>
          </a:xfrm>
        </p:spPr>
        <p:txBody>
          <a:bodyPr>
            <a:normAutofit fontScale="90000"/>
          </a:bodyPr>
          <a:lstStyle/>
          <a:p>
            <a:r>
              <a:rPr lang="en-ZW" dirty="0"/>
              <a:t>The Sanctuary</a:t>
            </a:r>
            <a:endParaRPr lang="en-US" dirty="0"/>
          </a:p>
        </p:txBody>
      </p:sp>
      <p:sp>
        <p:nvSpPr>
          <p:cNvPr id="3" name="Content Placeholder 2">
            <a:extLst>
              <a:ext uri="{FF2B5EF4-FFF2-40B4-BE49-F238E27FC236}">
                <a16:creationId xmlns:a16="http://schemas.microsoft.com/office/drawing/2014/main" id="{C5706CD8-E060-C64A-B21A-A8FE2D3B2C0D}"/>
              </a:ext>
            </a:extLst>
          </p:cNvPr>
          <p:cNvSpPr>
            <a:spLocks noGrp="1"/>
          </p:cNvSpPr>
          <p:nvPr>
            <p:ph idx="1"/>
          </p:nvPr>
        </p:nvSpPr>
        <p:spPr>
          <a:xfrm>
            <a:off x="0" y="676894"/>
            <a:ext cx="12192000" cy="6181105"/>
          </a:xfrm>
        </p:spPr>
        <p:txBody>
          <a:bodyPr>
            <a:normAutofit lnSpcReduction="10000"/>
          </a:bodyPr>
          <a:lstStyle/>
          <a:p>
            <a:r>
              <a:rPr lang="en-ZW" b="1" cap="all" dirty="0"/>
              <a:t>GOD TELLS MOSES HOW TO BUILD THE SANCTUARY</a:t>
            </a:r>
            <a:endParaRPr lang="en-ZW" dirty="0"/>
          </a:p>
          <a:p>
            <a:r>
              <a:rPr lang="en-ZW" sz="3600" b="1" dirty="0"/>
              <a:t>Exodus 25:8 tells us God’s essential purpose in having the sanctuary built: “And let them make Me a sanctuary, that I may dwell among them” (emphasis supplied). </a:t>
            </a:r>
          </a:p>
          <a:p>
            <a:r>
              <a:rPr lang="en-ZW" sz="3600" b="1" dirty="0"/>
              <a:t>You see, sin caused a tragic separation between human beings and their Creator. </a:t>
            </a:r>
          </a:p>
          <a:p>
            <a:r>
              <a:rPr lang="en-ZW" sz="3600" b="1" dirty="0"/>
              <a:t>The sanctuary was God’s way of showing how He can again live among us. </a:t>
            </a:r>
          </a:p>
          <a:p>
            <a:r>
              <a:rPr lang="en-ZW" sz="3600" b="1" dirty="0"/>
              <a:t>Its ceremonies reveal how God communicates with us and how we can communicate with Him. </a:t>
            </a:r>
          </a:p>
          <a:p>
            <a:r>
              <a:rPr lang="en-ZW" sz="3600" b="1" dirty="0"/>
              <a:t>Each morning and evening the people could gather around the sanctuary and establish contact with God in prayer.</a:t>
            </a:r>
          </a:p>
          <a:p>
            <a:endParaRPr lang="en-US" dirty="0"/>
          </a:p>
        </p:txBody>
      </p:sp>
    </p:spTree>
    <p:extLst>
      <p:ext uri="{BB962C8B-B14F-4D97-AF65-F5344CB8AC3E}">
        <p14:creationId xmlns:p14="http://schemas.microsoft.com/office/powerpoint/2010/main" val="308601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BE6A-CDBF-F24A-9292-B44A1E827575}"/>
              </a:ext>
            </a:extLst>
          </p:cNvPr>
          <p:cNvSpPr>
            <a:spLocks noGrp="1"/>
          </p:cNvSpPr>
          <p:nvPr>
            <p:ph type="title"/>
          </p:nvPr>
        </p:nvSpPr>
        <p:spPr>
          <a:xfrm>
            <a:off x="0" y="1"/>
            <a:ext cx="12192000" cy="676894"/>
          </a:xfrm>
        </p:spPr>
        <p:txBody>
          <a:bodyPr>
            <a:normAutofit fontScale="90000"/>
          </a:bodyPr>
          <a:lstStyle/>
          <a:p>
            <a:r>
              <a:rPr lang="en-ZW" dirty="0"/>
              <a:t>The Sanctuary</a:t>
            </a:r>
            <a:endParaRPr lang="en-US" dirty="0"/>
          </a:p>
        </p:txBody>
      </p:sp>
      <p:sp>
        <p:nvSpPr>
          <p:cNvPr id="3" name="Content Placeholder 2">
            <a:extLst>
              <a:ext uri="{FF2B5EF4-FFF2-40B4-BE49-F238E27FC236}">
                <a16:creationId xmlns:a16="http://schemas.microsoft.com/office/drawing/2014/main" id="{C5706CD8-E060-C64A-B21A-A8FE2D3B2C0D}"/>
              </a:ext>
            </a:extLst>
          </p:cNvPr>
          <p:cNvSpPr>
            <a:spLocks noGrp="1"/>
          </p:cNvSpPr>
          <p:nvPr>
            <p:ph idx="1"/>
          </p:nvPr>
        </p:nvSpPr>
        <p:spPr>
          <a:xfrm>
            <a:off x="0" y="676894"/>
            <a:ext cx="12192000" cy="6181105"/>
          </a:xfrm>
        </p:spPr>
        <p:txBody>
          <a:bodyPr>
            <a:normAutofit lnSpcReduction="10000"/>
          </a:bodyPr>
          <a:lstStyle/>
          <a:p>
            <a:r>
              <a:rPr lang="en-ZW" sz="3600" b="1" dirty="0"/>
              <a:t>This may come as a surprise, but the Old Testament teaches the same gospel story as the New Testament. It does so in symbols. </a:t>
            </a:r>
          </a:p>
          <a:p>
            <a:r>
              <a:rPr lang="en-ZW" sz="3600" b="1" dirty="0"/>
              <a:t>The sanctuary services actually depict the activity of Jesus Christ as the High Priest who ministers on our behalf in the heavenly sanctuary. </a:t>
            </a:r>
          </a:p>
          <a:p>
            <a:r>
              <a:rPr lang="en-ZW" sz="3600" b="1" dirty="0"/>
              <a:t>That Hebrew temple reveals what Jesus is doing now in the temple in heaven, and what He is doing now on Earth to guide and enrich each of us in our daily lives. (Hebrews 8:1-6)</a:t>
            </a:r>
          </a:p>
          <a:p>
            <a:r>
              <a:rPr lang="en-ZW" sz="3600" b="1" cap="all" dirty="0"/>
              <a:t>THOUGHT QUESTION: </a:t>
            </a:r>
            <a:r>
              <a:rPr lang="en-ZW" sz="3600" b="1" dirty="0"/>
              <a:t>The sanctuary and its services in the Old Testament were designed by God to illustrate His plan of salvation. (False or True)</a:t>
            </a:r>
          </a:p>
          <a:p>
            <a:endParaRPr lang="en-US" dirty="0"/>
          </a:p>
        </p:txBody>
      </p:sp>
    </p:spTree>
    <p:extLst>
      <p:ext uri="{BB962C8B-B14F-4D97-AF65-F5344CB8AC3E}">
        <p14:creationId xmlns:p14="http://schemas.microsoft.com/office/powerpoint/2010/main" val="3821327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B49D-7A72-AC4E-86F4-2D3111BDB5D1}"/>
              </a:ext>
            </a:extLst>
          </p:cNvPr>
          <p:cNvSpPr>
            <a:spLocks noGrp="1"/>
          </p:cNvSpPr>
          <p:nvPr>
            <p:ph type="title"/>
          </p:nvPr>
        </p:nvSpPr>
        <p:spPr>
          <a:xfrm>
            <a:off x="0" y="0"/>
            <a:ext cx="12192000" cy="760021"/>
          </a:xfrm>
        </p:spPr>
        <p:txBody>
          <a:bodyPr/>
          <a:lstStyle/>
          <a:p>
            <a:r>
              <a:rPr lang="en-ZW" dirty="0"/>
              <a:t>The Parts of the Sanctuary</a:t>
            </a:r>
            <a:endParaRPr lang="en-US" dirty="0"/>
          </a:p>
        </p:txBody>
      </p:sp>
      <p:sp>
        <p:nvSpPr>
          <p:cNvPr id="3" name="Content Placeholder 2">
            <a:extLst>
              <a:ext uri="{FF2B5EF4-FFF2-40B4-BE49-F238E27FC236}">
                <a16:creationId xmlns:a16="http://schemas.microsoft.com/office/drawing/2014/main" id="{600021F8-F993-3F4D-B8B8-432A3436591C}"/>
              </a:ext>
            </a:extLst>
          </p:cNvPr>
          <p:cNvSpPr>
            <a:spLocks noGrp="1"/>
          </p:cNvSpPr>
          <p:nvPr>
            <p:ph idx="1"/>
          </p:nvPr>
        </p:nvSpPr>
        <p:spPr>
          <a:xfrm>
            <a:off x="0" y="760020"/>
            <a:ext cx="12192000" cy="6097979"/>
          </a:xfrm>
        </p:spPr>
        <p:txBody>
          <a:bodyPr>
            <a:normAutofit fontScale="92500" lnSpcReduction="10000"/>
          </a:bodyPr>
          <a:lstStyle/>
          <a:p>
            <a:r>
              <a:rPr lang="en-ZW" b="1" cap="all" dirty="0"/>
              <a:t>THE SANCTUARY FURNITURE</a:t>
            </a:r>
            <a:endParaRPr lang="en-ZW" dirty="0"/>
          </a:p>
          <a:p>
            <a:r>
              <a:rPr lang="en-ZW" sz="3200" b="1" dirty="0"/>
              <a:t>Exodus 25-40 describe the services and ceremonies of the Old Testament sanctuary. Exodus 40:1-8 gives us a brief summary:</a:t>
            </a:r>
          </a:p>
          <a:p>
            <a:r>
              <a:rPr lang="en-ZW" sz="3200" b="1" dirty="0">
                <a:effectLst/>
              </a:rPr>
              <a:t>Then the Lord said to Moses,... "Place the ark of the Testimony in it [the sanctuary] and shield the ark with the curtain. Bring in the table and set out what belongs on it. </a:t>
            </a:r>
          </a:p>
          <a:p>
            <a:r>
              <a:rPr lang="en-ZW" sz="3200" b="1" dirty="0">
                <a:effectLst/>
              </a:rPr>
              <a:t>Then bring in the lampstand and set up its lamps. Place the gold altar of incense in front of the ark of the Testimony and put the curtain at the entrance to the tabernacle. </a:t>
            </a:r>
          </a:p>
          <a:p>
            <a:r>
              <a:rPr lang="en-ZW" sz="3200" b="1" dirty="0">
                <a:effectLst/>
              </a:rPr>
              <a:t>Place the altar of burnt offering in front of the entrance to the tabernacle, the Tent of Meeting; place the basin between the Tent of Meeting and the altar and put water in it. </a:t>
            </a:r>
          </a:p>
          <a:p>
            <a:r>
              <a:rPr lang="en-ZW" sz="3200" b="1" dirty="0">
                <a:effectLst/>
              </a:rPr>
              <a:t>Set up the courtyard around it and put the curtain at the entrance to the courtyard.’"</a:t>
            </a:r>
          </a:p>
          <a:p>
            <a:endParaRPr lang="en-US" dirty="0"/>
          </a:p>
        </p:txBody>
      </p:sp>
    </p:spTree>
    <p:extLst>
      <p:ext uri="{BB962C8B-B14F-4D97-AF65-F5344CB8AC3E}">
        <p14:creationId xmlns:p14="http://schemas.microsoft.com/office/powerpoint/2010/main" val="1900761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B49D-7A72-AC4E-86F4-2D3111BDB5D1}"/>
              </a:ext>
            </a:extLst>
          </p:cNvPr>
          <p:cNvSpPr>
            <a:spLocks noGrp="1"/>
          </p:cNvSpPr>
          <p:nvPr>
            <p:ph type="title"/>
          </p:nvPr>
        </p:nvSpPr>
        <p:spPr>
          <a:xfrm>
            <a:off x="0" y="0"/>
            <a:ext cx="12192000" cy="760021"/>
          </a:xfrm>
        </p:spPr>
        <p:txBody>
          <a:bodyPr/>
          <a:lstStyle/>
          <a:p>
            <a:r>
              <a:rPr lang="en-ZW" dirty="0"/>
              <a:t>The Parts of the Sanctuary</a:t>
            </a:r>
            <a:endParaRPr lang="en-US" dirty="0"/>
          </a:p>
        </p:txBody>
      </p:sp>
      <p:sp>
        <p:nvSpPr>
          <p:cNvPr id="3" name="Content Placeholder 2">
            <a:extLst>
              <a:ext uri="{FF2B5EF4-FFF2-40B4-BE49-F238E27FC236}">
                <a16:creationId xmlns:a16="http://schemas.microsoft.com/office/drawing/2014/main" id="{600021F8-F993-3F4D-B8B8-432A3436591C}"/>
              </a:ext>
            </a:extLst>
          </p:cNvPr>
          <p:cNvSpPr>
            <a:spLocks noGrp="1"/>
          </p:cNvSpPr>
          <p:nvPr>
            <p:ph idx="1"/>
          </p:nvPr>
        </p:nvSpPr>
        <p:spPr>
          <a:xfrm>
            <a:off x="0" y="760020"/>
            <a:ext cx="12192000" cy="6097979"/>
          </a:xfrm>
        </p:spPr>
        <p:txBody>
          <a:bodyPr>
            <a:normAutofit lnSpcReduction="10000"/>
          </a:bodyPr>
          <a:lstStyle/>
          <a:p>
            <a:r>
              <a:rPr lang="en-ZW" b="1" cap="all" dirty="0"/>
              <a:t>COURTYARD OF THE SANCTUARY</a:t>
            </a:r>
            <a:endParaRPr lang="en-ZW" dirty="0"/>
          </a:p>
          <a:p>
            <a:r>
              <a:rPr lang="en-ZW" sz="5400" b="1" dirty="0"/>
              <a:t>In the courtyard in front of the sanctuary stood an altar made of brass on which the priests offered sacrifices. </a:t>
            </a:r>
          </a:p>
          <a:p>
            <a:r>
              <a:rPr lang="en-ZW" sz="5400" b="1" dirty="0"/>
              <a:t>Near it was a laver (basin) in which they washed. </a:t>
            </a:r>
          </a:p>
          <a:p>
            <a:r>
              <a:rPr lang="en-ZW" sz="5400" b="1" dirty="0"/>
              <a:t>The sanctuary itself consisted of two rooms, the Holy Place and the Most Holy Place.</a:t>
            </a:r>
          </a:p>
          <a:p>
            <a:endParaRPr lang="en-US" dirty="0"/>
          </a:p>
        </p:txBody>
      </p:sp>
    </p:spTree>
    <p:extLst>
      <p:ext uri="{BB962C8B-B14F-4D97-AF65-F5344CB8AC3E}">
        <p14:creationId xmlns:p14="http://schemas.microsoft.com/office/powerpoint/2010/main" val="3816727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B49D-7A72-AC4E-86F4-2D3111BDB5D1}"/>
              </a:ext>
            </a:extLst>
          </p:cNvPr>
          <p:cNvSpPr>
            <a:spLocks noGrp="1"/>
          </p:cNvSpPr>
          <p:nvPr>
            <p:ph type="title"/>
          </p:nvPr>
        </p:nvSpPr>
        <p:spPr>
          <a:xfrm>
            <a:off x="0" y="0"/>
            <a:ext cx="12192000" cy="760021"/>
          </a:xfrm>
        </p:spPr>
        <p:txBody>
          <a:bodyPr/>
          <a:lstStyle/>
          <a:p>
            <a:r>
              <a:rPr lang="en-ZW" dirty="0"/>
              <a:t>The Parts of the Sanctuary</a:t>
            </a:r>
            <a:endParaRPr lang="en-US" dirty="0"/>
          </a:p>
        </p:txBody>
      </p:sp>
      <p:sp>
        <p:nvSpPr>
          <p:cNvPr id="3" name="Content Placeholder 2">
            <a:extLst>
              <a:ext uri="{FF2B5EF4-FFF2-40B4-BE49-F238E27FC236}">
                <a16:creationId xmlns:a16="http://schemas.microsoft.com/office/drawing/2014/main" id="{600021F8-F993-3F4D-B8B8-432A3436591C}"/>
              </a:ext>
            </a:extLst>
          </p:cNvPr>
          <p:cNvSpPr>
            <a:spLocks noGrp="1"/>
          </p:cNvSpPr>
          <p:nvPr>
            <p:ph idx="1"/>
          </p:nvPr>
        </p:nvSpPr>
        <p:spPr>
          <a:xfrm>
            <a:off x="0" y="760020"/>
            <a:ext cx="12192000" cy="6097979"/>
          </a:xfrm>
        </p:spPr>
        <p:txBody>
          <a:bodyPr>
            <a:normAutofit fontScale="70000" lnSpcReduction="20000"/>
          </a:bodyPr>
          <a:lstStyle/>
          <a:p>
            <a:r>
              <a:rPr lang="en-ZW" b="1" cap="all" dirty="0"/>
              <a:t>THE HOLY PLACE</a:t>
            </a:r>
            <a:endParaRPr lang="en-ZW" dirty="0"/>
          </a:p>
          <a:p>
            <a:r>
              <a:rPr lang="en-ZW" sz="5400" b="1" dirty="0"/>
              <a:t>In the first room, or Holy Place, a seven-branched lamp burned continually. </a:t>
            </a:r>
          </a:p>
          <a:p>
            <a:r>
              <a:rPr lang="en-ZW" sz="5400" b="1" dirty="0"/>
              <a:t>It represented Jesus as the never-failing “light of the world” (John 8:12). </a:t>
            </a:r>
          </a:p>
          <a:p>
            <a:r>
              <a:rPr lang="en-ZW" sz="5400" b="1" dirty="0"/>
              <a:t>Near it stood a table on which loaves of bread (showbread) were placed. </a:t>
            </a:r>
          </a:p>
          <a:p>
            <a:r>
              <a:rPr lang="en-ZW" sz="5400" b="1" dirty="0"/>
              <a:t>This symbolized Jesus as the “bread of life” (John 6:35) who satisfies our physical and spiritual hunger. </a:t>
            </a:r>
          </a:p>
          <a:p>
            <a:r>
              <a:rPr lang="en-ZW" sz="5400" b="1" dirty="0"/>
              <a:t>Near the curtain dividing the two rooms stood a golden altar of incense. </a:t>
            </a:r>
          </a:p>
          <a:p>
            <a:r>
              <a:rPr lang="en-ZW" sz="5400" b="1" dirty="0"/>
              <a:t>The rising cloud of incense represented prayers ascending to God</a:t>
            </a:r>
            <a:r>
              <a:rPr lang="en-ZW" dirty="0"/>
              <a:t>.</a:t>
            </a:r>
          </a:p>
          <a:p>
            <a:endParaRPr lang="en-US" dirty="0"/>
          </a:p>
        </p:txBody>
      </p:sp>
    </p:spTree>
    <p:extLst>
      <p:ext uri="{BB962C8B-B14F-4D97-AF65-F5344CB8AC3E}">
        <p14:creationId xmlns:p14="http://schemas.microsoft.com/office/powerpoint/2010/main" val="3813850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B49D-7A72-AC4E-86F4-2D3111BDB5D1}"/>
              </a:ext>
            </a:extLst>
          </p:cNvPr>
          <p:cNvSpPr>
            <a:spLocks noGrp="1"/>
          </p:cNvSpPr>
          <p:nvPr>
            <p:ph type="title"/>
          </p:nvPr>
        </p:nvSpPr>
        <p:spPr>
          <a:xfrm>
            <a:off x="0" y="0"/>
            <a:ext cx="12192000" cy="760021"/>
          </a:xfrm>
        </p:spPr>
        <p:txBody>
          <a:bodyPr/>
          <a:lstStyle/>
          <a:p>
            <a:r>
              <a:rPr lang="en-ZW" dirty="0"/>
              <a:t>The Parts of the Sanctuary</a:t>
            </a:r>
            <a:endParaRPr lang="en-US" dirty="0"/>
          </a:p>
        </p:txBody>
      </p:sp>
      <p:sp>
        <p:nvSpPr>
          <p:cNvPr id="3" name="Content Placeholder 2">
            <a:extLst>
              <a:ext uri="{FF2B5EF4-FFF2-40B4-BE49-F238E27FC236}">
                <a16:creationId xmlns:a16="http://schemas.microsoft.com/office/drawing/2014/main" id="{600021F8-F993-3F4D-B8B8-432A3436591C}"/>
              </a:ext>
            </a:extLst>
          </p:cNvPr>
          <p:cNvSpPr>
            <a:spLocks noGrp="1"/>
          </p:cNvSpPr>
          <p:nvPr>
            <p:ph idx="1"/>
          </p:nvPr>
        </p:nvSpPr>
        <p:spPr>
          <a:xfrm>
            <a:off x="0" y="760020"/>
            <a:ext cx="12192000" cy="6097979"/>
          </a:xfrm>
        </p:spPr>
        <p:txBody>
          <a:bodyPr>
            <a:normAutofit fontScale="92500" lnSpcReduction="10000"/>
          </a:bodyPr>
          <a:lstStyle/>
          <a:p>
            <a:r>
              <a:rPr lang="en-ZW" b="1" cap="all" dirty="0"/>
              <a:t>THE MOST HOLY PLACE: </a:t>
            </a:r>
            <a:r>
              <a:rPr lang="en-ZW" sz="3200" b="1" dirty="0"/>
              <a:t>The second room, or Most Holy Place, contained the “ark of the covenant.” This was simply a rectangular wooden chest covered with gold. But it symbolized the throne of God. The lid of the chest was called the “mercy seat.” This represented God’s loving kindness. </a:t>
            </a:r>
          </a:p>
          <a:p>
            <a:r>
              <a:rPr lang="en-ZW" sz="3200" b="1" dirty="0"/>
              <a:t>Below the mercy seat and inside the chest lay two tablets of stone. These were the tablets on which God had written the Ten Commandments with His own finger. </a:t>
            </a:r>
          </a:p>
          <a:p>
            <a:r>
              <a:rPr lang="en-ZW" sz="3200" b="1" dirty="0"/>
              <a:t>This symbolized the fact that the commandments are to be a part of the lifestyle of those who accept the Messiah into their lives. Two golden cherubim (representing angelic beings) hovered over the mercy seat at each end of the ark.</a:t>
            </a:r>
          </a:p>
          <a:p>
            <a:r>
              <a:rPr lang="en-ZW" sz="3200" b="1" dirty="0"/>
              <a:t>A curtain (veil) hid the Holy Place from the view of the people as the priests ministered to them in the courtyard. </a:t>
            </a:r>
          </a:p>
          <a:p>
            <a:r>
              <a:rPr lang="en-ZW" sz="3200" b="1" dirty="0"/>
              <a:t>A second curtain separated the Holy Place and Most Holy Place.</a:t>
            </a:r>
          </a:p>
          <a:p>
            <a:endParaRPr lang="en-US" dirty="0"/>
          </a:p>
        </p:txBody>
      </p:sp>
    </p:spTree>
    <p:extLst>
      <p:ext uri="{BB962C8B-B14F-4D97-AF65-F5344CB8AC3E}">
        <p14:creationId xmlns:p14="http://schemas.microsoft.com/office/powerpoint/2010/main" val="2220367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5F0D6-D8A1-CC43-A45C-E02A5FFB087B}"/>
              </a:ext>
            </a:extLst>
          </p:cNvPr>
          <p:cNvSpPr>
            <a:spLocks noGrp="1"/>
          </p:cNvSpPr>
          <p:nvPr>
            <p:ph type="title"/>
          </p:nvPr>
        </p:nvSpPr>
        <p:spPr>
          <a:xfrm>
            <a:off x="0" y="0"/>
            <a:ext cx="12192000" cy="712519"/>
          </a:xfrm>
        </p:spPr>
        <p:txBody>
          <a:bodyPr/>
          <a:lstStyle/>
          <a:p>
            <a:r>
              <a:rPr lang="en-ZW" dirty="0"/>
              <a:t>The Services of the Sanctuary</a:t>
            </a:r>
            <a:endParaRPr lang="en-US" dirty="0"/>
          </a:p>
        </p:txBody>
      </p:sp>
      <p:sp>
        <p:nvSpPr>
          <p:cNvPr id="3" name="Content Placeholder 2">
            <a:extLst>
              <a:ext uri="{FF2B5EF4-FFF2-40B4-BE49-F238E27FC236}">
                <a16:creationId xmlns:a16="http://schemas.microsoft.com/office/drawing/2014/main" id="{669393D9-D4AF-3F42-96F2-637D39F29C04}"/>
              </a:ext>
            </a:extLst>
          </p:cNvPr>
          <p:cNvSpPr>
            <a:spLocks noGrp="1"/>
          </p:cNvSpPr>
          <p:nvPr>
            <p:ph idx="1"/>
          </p:nvPr>
        </p:nvSpPr>
        <p:spPr>
          <a:xfrm>
            <a:off x="0" y="712518"/>
            <a:ext cx="12192000" cy="6145481"/>
          </a:xfrm>
        </p:spPr>
        <p:txBody>
          <a:bodyPr>
            <a:normAutofit fontScale="92500" lnSpcReduction="20000"/>
          </a:bodyPr>
          <a:lstStyle/>
          <a:p>
            <a:r>
              <a:rPr lang="en-ZW" sz="3600" b="1" dirty="0"/>
              <a:t>The Old Testament book of Leviticus describes in detail the services carried on in the sanctuary. Those ceremonies were divided into two parts—the daily services and the yearly services. </a:t>
            </a:r>
          </a:p>
          <a:p>
            <a:r>
              <a:rPr lang="en-ZW" sz="3600" b="1" dirty="0"/>
              <a:t>In a typical daily service, someone feeling guilty for a transgression would bring a sacrifice, such as a lamb, to the temple as a sin offering. </a:t>
            </a:r>
          </a:p>
          <a:p>
            <a:r>
              <a:rPr lang="en-ZW" sz="3600" b="1" dirty="0"/>
              <a:t>The individual would “lay his hand on the head of the sin offering and kill the sin offering in the place of the burnt offering.” (Leviticus 4:29)</a:t>
            </a:r>
          </a:p>
          <a:p>
            <a:r>
              <a:rPr lang="en-ZW" sz="3600" b="1" dirty="0"/>
              <a:t>After the animal was killed, the priest took the blood of the offering and placed some of it on the horns of the altar of burnt offering (Leviticus 4:30). </a:t>
            </a:r>
          </a:p>
          <a:p>
            <a:r>
              <a:rPr lang="en-ZW" sz="3600" b="1" dirty="0"/>
              <a:t>These blood sacrifices conveyed the truth that sin results in death, that the sinner can escape ultimate death only by having another person die in his or her place.</a:t>
            </a:r>
          </a:p>
          <a:p>
            <a:endParaRPr lang="en-US" dirty="0"/>
          </a:p>
        </p:txBody>
      </p:sp>
    </p:spTree>
    <p:extLst>
      <p:ext uri="{BB962C8B-B14F-4D97-AF65-F5344CB8AC3E}">
        <p14:creationId xmlns:p14="http://schemas.microsoft.com/office/powerpoint/2010/main" val="1128903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5F0D6-D8A1-CC43-A45C-E02A5FFB087B}"/>
              </a:ext>
            </a:extLst>
          </p:cNvPr>
          <p:cNvSpPr>
            <a:spLocks noGrp="1"/>
          </p:cNvSpPr>
          <p:nvPr>
            <p:ph type="title"/>
          </p:nvPr>
        </p:nvSpPr>
        <p:spPr>
          <a:xfrm>
            <a:off x="0" y="0"/>
            <a:ext cx="12192000" cy="712519"/>
          </a:xfrm>
        </p:spPr>
        <p:txBody>
          <a:bodyPr/>
          <a:lstStyle/>
          <a:p>
            <a:r>
              <a:rPr lang="en-ZW" dirty="0"/>
              <a:t>The Services of the Sanctuary</a:t>
            </a:r>
            <a:endParaRPr lang="en-US" dirty="0"/>
          </a:p>
        </p:txBody>
      </p:sp>
      <p:sp>
        <p:nvSpPr>
          <p:cNvPr id="3" name="Content Placeholder 2">
            <a:extLst>
              <a:ext uri="{FF2B5EF4-FFF2-40B4-BE49-F238E27FC236}">
                <a16:creationId xmlns:a16="http://schemas.microsoft.com/office/drawing/2014/main" id="{669393D9-D4AF-3F42-96F2-637D39F29C04}"/>
              </a:ext>
            </a:extLst>
          </p:cNvPr>
          <p:cNvSpPr>
            <a:spLocks noGrp="1"/>
          </p:cNvSpPr>
          <p:nvPr>
            <p:ph idx="1"/>
          </p:nvPr>
        </p:nvSpPr>
        <p:spPr>
          <a:xfrm>
            <a:off x="0" y="712518"/>
            <a:ext cx="12192000" cy="6145481"/>
          </a:xfrm>
        </p:spPr>
        <p:txBody>
          <a:bodyPr>
            <a:normAutofit fontScale="92500" lnSpcReduction="20000"/>
          </a:bodyPr>
          <a:lstStyle/>
          <a:p>
            <a:r>
              <a:rPr lang="en-ZW" sz="3600" b="1" dirty="0"/>
              <a:t>Let’s look at how the heart of the daily sanctuary system focuses on the sacrifice of Jesus. First, the animal brought for sacrifice had to be “without blemish” (Leviticus 1:3). </a:t>
            </a:r>
          </a:p>
          <a:p>
            <a:r>
              <a:rPr lang="en-ZW" sz="3600" b="1" dirty="0"/>
              <a:t>That’s because it represented Jesus as the holy, harmless, and undefiled One (Hebrews 7:26). Second, the guilty person at the temple confessed his sin and symbolically transferred his guilt to the guiltless animal. </a:t>
            </a:r>
          </a:p>
          <a:p>
            <a:r>
              <a:rPr lang="en-ZW" sz="3600" b="1" dirty="0"/>
              <a:t>This represents Jesus taking on our sins at Calvary. Jesus the “sinless One” became “sin for us” (2 Corinthians 5:21). Third, the animal had to be killed and its blood shed. </a:t>
            </a:r>
          </a:p>
          <a:p>
            <a:r>
              <a:rPr lang="en-ZW" sz="3600" b="1" dirty="0"/>
              <a:t>Only in that graphic way could it point forward to the supreme penalty that Jesus suffered on the cross. </a:t>
            </a:r>
          </a:p>
          <a:p>
            <a:r>
              <a:rPr lang="en-ZW" sz="3600" b="1" dirty="0"/>
              <a:t>Jesus’ great saving act was represented over and over in the Old Testament sanctuary.</a:t>
            </a:r>
          </a:p>
          <a:p>
            <a:endParaRPr lang="en-US" dirty="0"/>
          </a:p>
        </p:txBody>
      </p:sp>
    </p:spTree>
    <p:extLst>
      <p:ext uri="{BB962C8B-B14F-4D97-AF65-F5344CB8AC3E}">
        <p14:creationId xmlns:p14="http://schemas.microsoft.com/office/powerpoint/2010/main" val="245588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5F0D6-D8A1-CC43-A45C-E02A5FFB087B}"/>
              </a:ext>
            </a:extLst>
          </p:cNvPr>
          <p:cNvSpPr>
            <a:spLocks noGrp="1"/>
          </p:cNvSpPr>
          <p:nvPr>
            <p:ph type="title"/>
          </p:nvPr>
        </p:nvSpPr>
        <p:spPr>
          <a:xfrm>
            <a:off x="0" y="0"/>
            <a:ext cx="12192000" cy="712519"/>
          </a:xfrm>
        </p:spPr>
        <p:txBody>
          <a:bodyPr/>
          <a:lstStyle/>
          <a:p>
            <a:r>
              <a:rPr lang="en-ZW" dirty="0"/>
              <a:t>The Services of the Sanctuary</a:t>
            </a:r>
            <a:endParaRPr lang="en-US" dirty="0"/>
          </a:p>
        </p:txBody>
      </p:sp>
      <p:sp>
        <p:nvSpPr>
          <p:cNvPr id="3" name="Content Placeholder 2">
            <a:extLst>
              <a:ext uri="{FF2B5EF4-FFF2-40B4-BE49-F238E27FC236}">
                <a16:creationId xmlns:a16="http://schemas.microsoft.com/office/drawing/2014/main" id="{669393D9-D4AF-3F42-96F2-637D39F29C04}"/>
              </a:ext>
            </a:extLst>
          </p:cNvPr>
          <p:cNvSpPr>
            <a:spLocks noGrp="1"/>
          </p:cNvSpPr>
          <p:nvPr>
            <p:ph idx="1"/>
          </p:nvPr>
        </p:nvSpPr>
        <p:spPr>
          <a:xfrm>
            <a:off x="0" y="712518"/>
            <a:ext cx="12192000" cy="6145481"/>
          </a:xfrm>
        </p:spPr>
        <p:txBody>
          <a:bodyPr>
            <a:normAutofit/>
          </a:bodyPr>
          <a:lstStyle/>
          <a:p>
            <a:r>
              <a:rPr lang="en-ZW" sz="4000" b="1" dirty="0"/>
              <a:t>The yearly sacrifices and ceremonies were concentrated on the High Priest’s ministry in the Most Holy Place, the second room of the sanctuary. </a:t>
            </a:r>
          </a:p>
          <a:p>
            <a:r>
              <a:rPr lang="en-ZW" sz="4000" b="1" dirty="0"/>
              <a:t>In a sense, the yearly sacrifices dealt with the accumulation of the daily sacrifices. </a:t>
            </a:r>
          </a:p>
          <a:p>
            <a:r>
              <a:rPr lang="en-ZW" sz="4000" b="1" dirty="0"/>
              <a:t>As the people came to confess their sins day after day, the blood of the sacrificed animals was sprinkled on the corners of the altar (Leviticus 4:6-12). </a:t>
            </a:r>
          </a:p>
          <a:p>
            <a:r>
              <a:rPr lang="en-ZW" sz="4000" b="1" dirty="0"/>
              <a:t>Through these symbols the confessed sins of the people were being brought into the sanctuary each day.</a:t>
            </a:r>
          </a:p>
          <a:p>
            <a:endParaRPr lang="en-US" dirty="0"/>
          </a:p>
        </p:txBody>
      </p:sp>
    </p:spTree>
    <p:extLst>
      <p:ext uri="{BB962C8B-B14F-4D97-AF65-F5344CB8AC3E}">
        <p14:creationId xmlns:p14="http://schemas.microsoft.com/office/powerpoint/2010/main" val="38689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2DC9-6067-FA46-B3B2-EE366465CD62}"/>
              </a:ext>
            </a:extLst>
          </p:cNvPr>
          <p:cNvSpPr>
            <a:spLocks noGrp="1"/>
          </p:cNvSpPr>
          <p:nvPr>
            <p:ph type="title"/>
          </p:nvPr>
        </p:nvSpPr>
        <p:spPr>
          <a:xfrm>
            <a:off x="0" y="0"/>
            <a:ext cx="12192000" cy="712519"/>
          </a:xfrm>
        </p:spPr>
        <p:txBody>
          <a:bodyPr/>
          <a:lstStyle/>
          <a:p>
            <a:r>
              <a:rPr lang="en-ZW" dirty="0"/>
              <a:t>Rights Wins</a:t>
            </a:r>
            <a:endParaRPr lang="en-US" dirty="0"/>
          </a:p>
        </p:txBody>
      </p:sp>
      <p:sp>
        <p:nvSpPr>
          <p:cNvPr id="3" name="Content Placeholder 2">
            <a:extLst>
              <a:ext uri="{FF2B5EF4-FFF2-40B4-BE49-F238E27FC236}">
                <a16:creationId xmlns:a16="http://schemas.microsoft.com/office/drawing/2014/main" id="{7B409836-258D-7B48-B284-4FC9715F3CF4}"/>
              </a:ext>
            </a:extLst>
          </p:cNvPr>
          <p:cNvSpPr>
            <a:spLocks noGrp="1"/>
          </p:cNvSpPr>
          <p:nvPr>
            <p:ph idx="1"/>
          </p:nvPr>
        </p:nvSpPr>
        <p:spPr>
          <a:xfrm>
            <a:off x="0" y="712518"/>
            <a:ext cx="12192000" cy="6145481"/>
          </a:xfrm>
        </p:spPr>
        <p:txBody>
          <a:bodyPr>
            <a:normAutofit fontScale="92500" lnSpcReduction="20000"/>
          </a:bodyPr>
          <a:lstStyle/>
          <a:p>
            <a:r>
              <a:rPr lang="en-ZW" sz="3600" b="1" dirty="0"/>
              <a:t>Decades later, in 1996, Germany had become a very different country. Germans were trying to confront Hitler’s horrors and make amends for the terrible suffering the Nazis had caused. </a:t>
            </a:r>
          </a:p>
          <a:p>
            <a:r>
              <a:rPr lang="en-ZW" sz="3600" b="1" dirty="0"/>
              <a:t>That year, a court in Berlin officially declared Dietrich Bonhoeffer innocent of the charge of high treason. He had not betrayed his country. Rather, he had taken a costly stand for justice.</a:t>
            </a:r>
          </a:p>
          <a:p>
            <a:r>
              <a:rPr lang="en-ZW" sz="3600" b="1" dirty="0"/>
              <a:t>Daniel chapters 8 and 9 present a similar dramatic story—one that plays out on a very large scale. Satan has tried to mesmerize the whole world and keep it under his control. </a:t>
            </a:r>
          </a:p>
          <a:p>
            <a:r>
              <a:rPr lang="en-ZW" sz="3600" b="1" dirty="0"/>
              <a:t>He is the accuser who constantly attacks God’s character and His people. He is the father of lies. But God keeps telling the truth; He keeps working for peace and justice. </a:t>
            </a:r>
          </a:p>
          <a:p>
            <a:r>
              <a:rPr lang="en-ZW" sz="3600" b="1" dirty="0"/>
              <a:t>And someday the whole universe is going to celebrate the triumph of God’s truth in this world.</a:t>
            </a:r>
          </a:p>
          <a:p>
            <a:endParaRPr lang="en-US" dirty="0"/>
          </a:p>
        </p:txBody>
      </p:sp>
    </p:spTree>
    <p:extLst>
      <p:ext uri="{BB962C8B-B14F-4D97-AF65-F5344CB8AC3E}">
        <p14:creationId xmlns:p14="http://schemas.microsoft.com/office/powerpoint/2010/main" val="891692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5F0D6-D8A1-CC43-A45C-E02A5FFB087B}"/>
              </a:ext>
            </a:extLst>
          </p:cNvPr>
          <p:cNvSpPr>
            <a:spLocks noGrp="1"/>
          </p:cNvSpPr>
          <p:nvPr>
            <p:ph type="title"/>
          </p:nvPr>
        </p:nvSpPr>
        <p:spPr>
          <a:xfrm>
            <a:off x="0" y="0"/>
            <a:ext cx="12192000" cy="712519"/>
          </a:xfrm>
        </p:spPr>
        <p:txBody>
          <a:bodyPr/>
          <a:lstStyle/>
          <a:p>
            <a:r>
              <a:rPr lang="en-ZW" dirty="0"/>
              <a:t>The Services of the Sanctuary</a:t>
            </a:r>
            <a:endParaRPr lang="en-US" dirty="0"/>
          </a:p>
        </p:txBody>
      </p:sp>
      <p:sp>
        <p:nvSpPr>
          <p:cNvPr id="3" name="Content Placeholder 2">
            <a:extLst>
              <a:ext uri="{FF2B5EF4-FFF2-40B4-BE49-F238E27FC236}">
                <a16:creationId xmlns:a16="http://schemas.microsoft.com/office/drawing/2014/main" id="{669393D9-D4AF-3F42-96F2-637D39F29C04}"/>
              </a:ext>
            </a:extLst>
          </p:cNvPr>
          <p:cNvSpPr>
            <a:spLocks noGrp="1"/>
          </p:cNvSpPr>
          <p:nvPr>
            <p:ph idx="1"/>
          </p:nvPr>
        </p:nvSpPr>
        <p:spPr>
          <a:xfrm>
            <a:off x="0" y="712518"/>
            <a:ext cx="12192000" cy="6145481"/>
          </a:xfrm>
        </p:spPr>
        <p:txBody>
          <a:bodyPr>
            <a:normAutofit fontScale="92500" lnSpcReduction="10000"/>
          </a:bodyPr>
          <a:lstStyle/>
          <a:p>
            <a:r>
              <a:rPr lang="en-ZW" sz="3200" b="1" dirty="0"/>
              <a:t>And so once a year, on the Day of Atonement, the sanctuary itself was cleansed from all the sins confessed during the past year (Leviticus 16). In this special ceremony the High Priest sacrificed a goat. The High Priest carried the blood of the goat into the Most Holy Place and sprinkled it in front of the ark of the covenant. </a:t>
            </a:r>
          </a:p>
          <a:p>
            <a:r>
              <a:rPr lang="en-ZW" sz="3200" b="1" dirty="0"/>
              <a:t>This was yet another symbol of the blood of Jesus, the coming Redeemer, who would pay the penalty for sin. </a:t>
            </a:r>
          </a:p>
          <a:p>
            <a:r>
              <a:rPr lang="en-ZW" sz="3200" b="1" dirty="0"/>
              <a:t>The High Priest then ceremonially removed from the sanctuary all the confessed sins of the previous year and placed them on the head of another goat which was led out into the wilderness to die (Leviticus 16:20-22).</a:t>
            </a:r>
          </a:p>
          <a:p>
            <a:r>
              <a:rPr lang="en-ZW" sz="3200" b="1" dirty="0"/>
              <a:t>This yearly service of the Day of Atonement cleansed the sanctuary from sin. The people regarded it as a day of judgment because those who refused to confess and seek forgiveness on this day were considered judged or cut off from God (Leviticus 23:29).</a:t>
            </a:r>
          </a:p>
          <a:p>
            <a:endParaRPr lang="en-US" dirty="0"/>
          </a:p>
        </p:txBody>
      </p:sp>
    </p:spTree>
    <p:extLst>
      <p:ext uri="{BB962C8B-B14F-4D97-AF65-F5344CB8AC3E}">
        <p14:creationId xmlns:p14="http://schemas.microsoft.com/office/powerpoint/2010/main" val="1324194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5F0D6-D8A1-CC43-A45C-E02A5FFB087B}"/>
              </a:ext>
            </a:extLst>
          </p:cNvPr>
          <p:cNvSpPr>
            <a:spLocks noGrp="1"/>
          </p:cNvSpPr>
          <p:nvPr>
            <p:ph type="title"/>
          </p:nvPr>
        </p:nvSpPr>
        <p:spPr>
          <a:xfrm>
            <a:off x="0" y="0"/>
            <a:ext cx="12192000" cy="712519"/>
          </a:xfrm>
        </p:spPr>
        <p:txBody>
          <a:bodyPr/>
          <a:lstStyle/>
          <a:p>
            <a:r>
              <a:rPr lang="en-ZW" dirty="0"/>
              <a:t>The Services of the Sanctuary</a:t>
            </a:r>
            <a:endParaRPr lang="en-US" dirty="0"/>
          </a:p>
        </p:txBody>
      </p:sp>
      <p:sp>
        <p:nvSpPr>
          <p:cNvPr id="3" name="Content Placeholder 2">
            <a:extLst>
              <a:ext uri="{FF2B5EF4-FFF2-40B4-BE49-F238E27FC236}">
                <a16:creationId xmlns:a16="http://schemas.microsoft.com/office/drawing/2014/main" id="{669393D9-D4AF-3F42-96F2-637D39F29C04}"/>
              </a:ext>
            </a:extLst>
          </p:cNvPr>
          <p:cNvSpPr>
            <a:spLocks noGrp="1"/>
          </p:cNvSpPr>
          <p:nvPr>
            <p:ph idx="1"/>
          </p:nvPr>
        </p:nvSpPr>
        <p:spPr>
          <a:xfrm>
            <a:off x="0" y="712518"/>
            <a:ext cx="12192000" cy="6145481"/>
          </a:xfrm>
        </p:spPr>
        <p:txBody>
          <a:bodyPr>
            <a:normAutofit lnSpcReduction="10000"/>
          </a:bodyPr>
          <a:lstStyle/>
          <a:p>
            <a:r>
              <a:rPr lang="en-ZW" sz="3200" b="1" dirty="0"/>
              <a:t>The book of Hebrews compares what the High Priest did symbolically once a year to what Jesus does once and for all. And it shows us why Christ is a much superior High Priest in heaven. Jesus can offer complete forgiveness at the moment we ask. And He can assure us that everyone who places his faith in Him can have that assurance. During the investigative judgment, when the books are opened and your name comes up, your record can state that all your sins are forgiven. That’s what Jesus can do as your High Priest. He wants to save you for all eternity. He wants to blot out the record of your sins forever. That’s what He can do in the heavenly sanctuary; He removes forever the confessed sins of all who have accepted Him as </a:t>
            </a:r>
            <a:r>
              <a:rPr lang="en-ZW" sz="3200" b="1" dirty="0" err="1"/>
              <a:t>Savior</a:t>
            </a:r>
            <a:r>
              <a:rPr lang="en-ZW" sz="3200" b="1" dirty="0"/>
              <a:t> (Acts 3:19).</a:t>
            </a:r>
          </a:p>
          <a:p>
            <a:r>
              <a:rPr lang="en-ZW" b="1" cap="all" dirty="0"/>
              <a:t>THOUGHT QUESTION: </a:t>
            </a:r>
            <a:r>
              <a:rPr lang="en-ZW" b="1" dirty="0"/>
              <a:t>The Day of Atonement took place once each year and cleansed the sanctuary of its record of sin. This represents what Jesus, our High Priest, does for us in the heavenly sanctuary. (False or True)</a:t>
            </a:r>
          </a:p>
          <a:p>
            <a:endParaRPr lang="en-US" dirty="0"/>
          </a:p>
        </p:txBody>
      </p:sp>
    </p:spTree>
    <p:extLst>
      <p:ext uri="{BB962C8B-B14F-4D97-AF65-F5344CB8AC3E}">
        <p14:creationId xmlns:p14="http://schemas.microsoft.com/office/powerpoint/2010/main" val="973232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9100-A5A5-C94B-BF02-2F620C256D23}"/>
              </a:ext>
            </a:extLst>
          </p:cNvPr>
          <p:cNvSpPr>
            <a:spLocks noGrp="1"/>
          </p:cNvSpPr>
          <p:nvPr>
            <p:ph type="title"/>
          </p:nvPr>
        </p:nvSpPr>
        <p:spPr>
          <a:xfrm>
            <a:off x="0" y="1"/>
            <a:ext cx="12192000" cy="629392"/>
          </a:xfrm>
        </p:spPr>
        <p:txBody>
          <a:bodyPr>
            <a:normAutofit fontScale="90000"/>
          </a:bodyPr>
          <a:lstStyle/>
          <a:p>
            <a:r>
              <a:rPr lang="en-ZW" dirty="0"/>
              <a:t>Symbols of the Gospel</a:t>
            </a:r>
            <a:endParaRPr lang="en-US" dirty="0"/>
          </a:p>
        </p:txBody>
      </p:sp>
      <p:sp>
        <p:nvSpPr>
          <p:cNvPr id="3" name="Content Placeholder 2">
            <a:extLst>
              <a:ext uri="{FF2B5EF4-FFF2-40B4-BE49-F238E27FC236}">
                <a16:creationId xmlns:a16="http://schemas.microsoft.com/office/drawing/2014/main" id="{ADD9FAD9-6FA3-6447-B203-4DA49D872A61}"/>
              </a:ext>
            </a:extLst>
          </p:cNvPr>
          <p:cNvSpPr>
            <a:spLocks noGrp="1"/>
          </p:cNvSpPr>
          <p:nvPr>
            <p:ph idx="1"/>
          </p:nvPr>
        </p:nvSpPr>
        <p:spPr>
          <a:xfrm>
            <a:off x="0" y="629392"/>
            <a:ext cx="12192000" cy="6228607"/>
          </a:xfrm>
        </p:spPr>
        <p:txBody>
          <a:bodyPr>
            <a:normAutofit lnSpcReduction="10000"/>
          </a:bodyPr>
          <a:lstStyle/>
          <a:p>
            <a:r>
              <a:rPr lang="en-ZW" sz="3600" b="1" dirty="0"/>
              <a:t>What a fantastic plan of salvation! God has placed it all there in symbols in the Bible for you and me. The sanctuary expresses the heart of the Bible—the gospel of Jesus Christ.</a:t>
            </a:r>
          </a:p>
          <a:p>
            <a:r>
              <a:rPr lang="en-ZW" sz="3600" b="1" dirty="0"/>
              <a:t>Now, let’s go back and look at Daniel and his reaction to the vision in chapter 8.</a:t>
            </a:r>
          </a:p>
          <a:p>
            <a:r>
              <a:rPr lang="en-ZW" sz="3600" b="1" dirty="0"/>
              <a:t>Remember that he was appalled about the “little horn” “trampling” the services in the sanctuary (vs. 13). Now you can understand why. </a:t>
            </a:r>
          </a:p>
          <a:p>
            <a:r>
              <a:rPr lang="en-ZW" sz="3600" b="1" dirty="0"/>
              <a:t>Daniel realized that the “little horn” power was trying to interfere with God’s wonderful plan to forgive and save as symbolized in the sanctuary service. </a:t>
            </a:r>
          </a:p>
          <a:p>
            <a:r>
              <a:rPr lang="en-ZW" sz="3600" b="1" dirty="0"/>
              <a:t>That’s serious business.</a:t>
            </a:r>
          </a:p>
          <a:p>
            <a:endParaRPr lang="en-US" dirty="0"/>
          </a:p>
        </p:txBody>
      </p:sp>
    </p:spTree>
    <p:extLst>
      <p:ext uri="{BB962C8B-B14F-4D97-AF65-F5344CB8AC3E}">
        <p14:creationId xmlns:p14="http://schemas.microsoft.com/office/powerpoint/2010/main" val="4172675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9100-A5A5-C94B-BF02-2F620C256D23}"/>
              </a:ext>
            </a:extLst>
          </p:cNvPr>
          <p:cNvSpPr>
            <a:spLocks noGrp="1"/>
          </p:cNvSpPr>
          <p:nvPr>
            <p:ph type="title"/>
          </p:nvPr>
        </p:nvSpPr>
        <p:spPr>
          <a:xfrm>
            <a:off x="0" y="1"/>
            <a:ext cx="12192000" cy="629392"/>
          </a:xfrm>
        </p:spPr>
        <p:txBody>
          <a:bodyPr>
            <a:normAutofit fontScale="90000"/>
          </a:bodyPr>
          <a:lstStyle/>
          <a:p>
            <a:r>
              <a:rPr lang="en-ZW" dirty="0"/>
              <a:t>Symbols of the Gospel</a:t>
            </a:r>
            <a:endParaRPr lang="en-US" dirty="0"/>
          </a:p>
        </p:txBody>
      </p:sp>
      <p:sp>
        <p:nvSpPr>
          <p:cNvPr id="3" name="Content Placeholder 2">
            <a:extLst>
              <a:ext uri="{FF2B5EF4-FFF2-40B4-BE49-F238E27FC236}">
                <a16:creationId xmlns:a16="http://schemas.microsoft.com/office/drawing/2014/main" id="{ADD9FAD9-6FA3-6447-B203-4DA49D872A61}"/>
              </a:ext>
            </a:extLst>
          </p:cNvPr>
          <p:cNvSpPr>
            <a:spLocks noGrp="1"/>
          </p:cNvSpPr>
          <p:nvPr>
            <p:ph idx="1"/>
          </p:nvPr>
        </p:nvSpPr>
        <p:spPr>
          <a:xfrm>
            <a:off x="0" y="629392"/>
            <a:ext cx="12192000" cy="6228607"/>
          </a:xfrm>
        </p:spPr>
        <p:txBody>
          <a:bodyPr>
            <a:normAutofit fontScale="92500" lnSpcReduction="20000"/>
          </a:bodyPr>
          <a:lstStyle/>
          <a:p>
            <a:r>
              <a:rPr lang="en-ZW" sz="3600" b="1" dirty="0"/>
              <a:t>Looking at history, we see that the Roman Church of the Dark Ages did indeed do the work symbolized by the “little horn.” The whole structure became a kind of “mechanical Christianity” that blurred the pure gospel. </a:t>
            </a:r>
          </a:p>
          <a:p>
            <a:r>
              <a:rPr lang="en-ZW" sz="3600" b="1" dirty="0"/>
              <a:t>A system of indulgences and penance and rituals obscured the good news of forgiveness by grace alone. Believers didn’t feel they could go directly to Jesus for the free gift of salvation. </a:t>
            </a:r>
          </a:p>
          <a:p>
            <a:r>
              <a:rPr lang="en-ZW" sz="3600" b="1" dirty="0"/>
              <a:t>In place of simple faith in the substitutionary death of Christ, complicated rituals were created as a means of earning merit.</a:t>
            </a:r>
          </a:p>
          <a:p>
            <a:r>
              <a:rPr lang="en-ZW" sz="3600" b="1" dirty="0"/>
              <a:t>All this was predicted in the details of Daniel’s “little horn” vision. The prophet could see that here was a serious challenge to God’s plan of salvation. </a:t>
            </a:r>
          </a:p>
          <a:p>
            <a:r>
              <a:rPr lang="en-ZW" sz="3600" b="1" dirty="0"/>
              <a:t>No wonder Daniel “fainted and was sick for days” and “was astonished by the vision” (Daniel 8:27).</a:t>
            </a:r>
          </a:p>
          <a:p>
            <a:endParaRPr lang="en-US" dirty="0"/>
          </a:p>
        </p:txBody>
      </p:sp>
    </p:spTree>
    <p:extLst>
      <p:ext uri="{BB962C8B-B14F-4D97-AF65-F5344CB8AC3E}">
        <p14:creationId xmlns:p14="http://schemas.microsoft.com/office/powerpoint/2010/main" val="3947881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D376-05EF-BD4E-8195-AA7A13E03805}"/>
              </a:ext>
            </a:extLst>
          </p:cNvPr>
          <p:cNvSpPr>
            <a:spLocks noGrp="1"/>
          </p:cNvSpPr>
          <p:nvPr>
            <p:ph type="title"/>
          </p:nvPr>
        </p:nvSpPr>
        <p:spPr>
          <a:xfrm>
            <a:off x="0" y="0"/>
            <a:ext cx="12192000" cy="748145"/>
          </a:xfrm>
        </p:spPr>
        <p:txBody>
          <a:bodyPr/>
          <a:lstStyle/>
          <a:p>
            <a:r>
              <a:rPr lang="en-ZW" dirty="0"/>
              <a:t>The Lamb of God</a:t>
            </a:r>
            <a:endParaRPr lang="en-US" dirty="0"/>
          </a:p>
        </p:txBody>
      </p:sp>
      <p:sp>
        <p:nvSpPr>
          <p:cNvPr id="3" name="Content Placeholder 2">
            <a:extLst>
              <a:ext uri="{FF2B5EF4-FFF2-40B4-BE49-F238E27FC236}">
                <a16:creationId xmlns:a16="http://schemas.microsoft.com/office/drawing/2014/main" id="{BAF1E194-D199-8245-9E1E-8F67B870BFF0}"/>
              </a:ext>
            </a:extLst>
          </p:cNvPr>
          <p:cNvSpPr>
            <a:spLocks noGrp="1"/>
          </p:cNvSpPr>
          <p:nvPr>
            <p:ph idx="1"/>
          </p:nvPr>
        </p:nvSpPr>
        <p:spPr>
          <a:xfrm>
            <a:off x="0" y="748144"/>
            <a:ext cx="12192000" cy="6109855"/>
          </a:xfrm>
        </p:spPr>
        <p:txBody>
          <a:bodyPr>
            <a:normAutofit fontScale="92500" lnSpcReduction="10000"/>
          </a:bodyPr>
          <a:lstStyle/>
          <a:p>
            <a:r>
              <a:rPr lang="en-ZW" sz="3600" b="1" dirty="0"/>
              <a:t>In the sanctuary service there were sacrifices of rams, bulls, calves, kids, doves, pigeons, and even a cereal offering. </a:t>
            </a:r>
          </a:p>
          <a:p>
            <a:r>
              <a:rPr lang="en-ZW" sz="3600" b="1" dirty="0"/>
              <a:t>However, the lamb was the main sacrifice; a lamb was offered on the altar twice a day. </a:t>
            </a:r>
          </a:p>
          <a:p>
            <a:r>
              <a:rPr lang="en-ZW" sz="3600" b="1" dirty="0"/>
              <a:t>The lamb is the best representation of Jesus as the ultimate sacrifice. </a:t>
            </a:r>
          </a:p>
          <a:p>
            <a:r>
              <a:rPr lang="en-ZW" sz="3600" b="1" dirty="0"/>
              <a:t>In fact, the New Testament refers to Jesus as “the Lamb of God.”</a:t>
            </a:r>
          </a:p>
          <a:p>
            <a:r>
              <a:rPr lang="en-ZW" sz="3600" b="1" dirty="0"/>
              <a:t>“Behold! The Lamb of God who takes away the sin of the world” (John 1:29).</a:t>
            </a:r>
          </a:p>
          <a:p>
            <a:r>
              <a:rPr lang="en-ZW" sz="3600" b="1" dirty="0"/>
              <a:t>“You were not redeemed with corruptible things, like silver or gold, from your aimless conduct received by tradition from your fathers, but with the precious blood of Christ, as of a lamb without blemish and without spot” (1 Peter 1:18, 19).</a:t>
            </a:r>
          </a:p>
          <a:p>
            <a:endParaRPr lang="en-US" dirty="0"/>
          </a:p>
        </p:txBody>
      </p:sp>
    </p:spTree>
    <p:extLst>
      <p:ext uri="{BB962C8B-B14F-4D97-AF65-F5344CB8AC3E}">
        <p14:creationId xmlns:p14="http://schemas.microsoft.com/office/powerpoint/2010/main" val="2313887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D376-05EF-BD4E-8195-AA7A13E03805}"/>
              </a:ext>
            </a:extLst>
          </p:cNvPr>
          <p:cNvSpPr>
            <a:spLocks noGrp="1"/>
          </p:cNvSpPr>
          <p:nvPr>
            <p:ph type="title"/>
          </p:nvPr>
        </p:nvSpPr>
        <p:spPr>
          <a:xfrm>
            <a:off x="0" y="0"/>
            <a:ext cx="12192000" cy="748145"/>
          </a:xfrm>
        </p:spPr>
        <p:txBody>
          <a:bodyPr/>
          <a:lstStyle/>
          <a:p>
            <a:r>
              <a:rPr lang="en-ZW" dirty="0"/>
              <a:t>The Lamb of God</a:t>
            </a:r>
            <a:endParaRPr lang="en-US" dirty="0"/>
          </a:p>
        </p:txBody>
      </p:sp>
      <p:sp>
        <p:nvSpPr>
          <p:cNvPr id="3" name="Content Placeholder 2">
            <a:extLst>
              <a:ext uri="{FF2B5EF4-FFF2-40B4-BE49-F238E27FC236}">
                <a16:creationId xmlns:a16="http://schemas.microsoft.com/office/drawing/2014/main" id="{BAF1E194-D199-8245-9E1E-8F67B870BFF0}"/>
              </a:ext>
            </a:extLst>
          </p:cNvPr>
          <p:cNvSpPr>
            <a:spLocks noGrp="1"/>
          </p:cNvSpPr>
          <p:nvPr>
            <p:ph idx="1"/>
          </p:nvPr>
        </p:nvSpPr>
        <p:spPr>
          <a:xfrm>
            <a:off x="0" y="748144"/>
            <a:ext cx="12192000" cy="6109855"/>
          </a:xfrm>
        </p:spPr>
        <p:txBody>
          <a:bodyPr>
            <a:normAutofit fontScale="92500" lnSpcReduction="10000"/>
          </a:bodyPr>
          <a:lstStyle/>
          <a:p>
            <a:r>
              <a:rPr lang="en-ZW" sz="3600" b="1" dirty="0"/>
              <a:t>Jesus is the spotless Lamb of God! He loved you so much that He was willing to leave heaven and come to Earth and die for you. He shed His blood to forgive your sins. </a:t>
            </a:r>
          </a:p>
          <a:p>
            <a:r>
              <a:rPr lang="en-ZW" sz="3600" b="1" dirty="0"/>
              <a:t>The Bible says, “The wages of sin is death” (Romans 6:23). Jesus had to die in order for us to be forgiven. </a:t>
            </a:r>
          </a:p>
          <a:p>
            <a:r>
              <a:rPr lang="en-ZW" sz="3600" b="1" dirty="0"/>
              <a:t>It cost the Son. It cost God the Father. “He who did not spare His own Son, but delivered Him up for us all, how shall He not with Him also freely give us all things?” (Romans 8:32).</a:t>
            </a:r>
          </a:p>
          <a:p>
            <a:r>
              <a:rPr lang="en-ZW" sz="3600" b="1" dirty="0"/>
              <a:t>What a fantastic promise! God loves you and me. He gave us Jesus. “For God did not send His Son into the world to condemn the world, but that the world through Him might be saved” (John 3:17). </a:t>
            </a:r>
          </a:p>
          <a:p>
            <a:r>
              <a:rPr lang="en-ZW" sz="3600" b="1" dirty="0"/>
              <a:t>God loves you so much that He is willing to do whatever it takes to save you.</a:t>
            </a:r>
          </a:p>
          <a:p>
            <a:endParaRPr lang="en-US" dirty="0"/>
          </a:p>
        </p:txBody>
      </p:sp>
    </p:spTree>
    <p:extLst>
      <p:ext uri="{BB962C8B-B14F-4D97-AF65-F5344CB8AC3E}">
        <p14:creationId xmlns:p14="http://schemas.microsoft.com/office/powerpoint/2010/main" val="4014062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8AAF-41DD-2547-97F2-0F4041A11D14}"/>
              </a:ext>
            </a:extLst>
          </p:cNvPr>
          <p:cNvSpPr>
            <a:spLocks noGrp="1"/>
          </p:cNvSpPr>
          <p:nvPr>
            <p:ph type="title"/>
          </p:nvPr>
        </p:nvSpPr>
        <p:spPr>
          <a:xfrm>
            <a:off x="0" y="0"/>
            <a:ext cx="12192000" cy="712519"/>
          </a:xfrm>
        </p:spPr>
        <p:txBody>
          <a:bodyPr/>
          <a:lstStyle/>
          <a:p>
            <a:r>
              <a:rPr lang="en-ZW" dirty="0"/>
              <a:t>Conclusion</a:t>
            </a:r>
            <a:endParaRPr lang="en-US" dirty="0"/>
          </a:p>
        </p:txBody>
      </p:sp>
      <p:sp>
        <p:nvSpPr>
          <p:cNvPr id="3" name="Content Placeholder 2">
            <a:extLst>
              <a:ext uri="{FF2B5EF4-FFF2-40B4-BE49-F238E27FC236}">
                <a16:creationId xmlns:a16="http://schemas.microsoft.com/office/drawing/2014/main" id="{C99C3871-98D7-CA49-A40A-5F2B442B6AF0}"/>
              </a:ext>
            </a:extLst>
          </p:cNvPr>
          <p:cNvSpPr>
            <a:spLocks noGrp="1"/>
          </p:cNvSpPr>
          <p:nvPr>
            <p:ph idx="1"/>
          </p:nvPr>
        </p:nvSpPr>
        <p:spPr>
          <a:xfrm>
            <a:off x="0" y="712518"/>
            <a:ext cx="12192000" cy="6145481"/>
          </a:xfrm>
        </p:spPr>
        <p:txBody>
          <a:bodyPr>
            <a:normAutofit fontScale="92500" lnSpcReduction="10000"/>
          </a:bodyPr>
          <a:lstStyle/>
          <a:p>
            <a:r>
              <a:rPr lang="en-ZW" sz="3600" b="1" dirty="0"/>
              <a:t>During the Vietnam War a Navy doctor and nurse found themselves trying desperately to save an eight-year-old girl. She’d been critically wounded when a mortar round hit her orphanage. </a:t>
            </a:r>
          </a:p>
          <a:p>
            <a:r>
              <a:rPr lang="en-ZW" sz="3600" b="1" dirty="0"/>
              <a:t>The child needed a transfusion immediately. They tried to explain the situation to the other orphans. The girl would die without blood. Would anyone be willing to help?</a:t>
            </a:r>
          </a:p>
          <a:p>
            <a:r>
              <a:rPr lang="en-ZW" sz="3600" b="1" dirty="0"/>
              <a:t>The children stared back, very frightened. Finally a boy named </a:t>
            </a:r>
            <a:r>
              <a:rPr lang="en-ZW" sz="3600" b="1" dirty="0" err="1"/>
              <a:t>Heng</a:t>
            </a:r>
            <a:r>
              <a:rPr lang="en-ZW" sz="3600" b="1" dirty="0"/>
              <a:t> raised a trembling hand. </a:t>
            </a:r>
          </a:p>
          <a:p>
            <a:r>
              <a:rPr lang="en-ZW" sz="3600" b="1" dirty="0"/>
              <a:t>The nurse quickly thanked him and swabbed his arm. </a:t>
            </a:r>
          </a:p>
          <a:p>
            <a:r>
              <a:rPr lang="en-ZW" sz="3600" b="1" dirty="0"/>
              <a:t>As the blood was being drawn </a:t>
            </a:r>
            <a:r>
              <a:rPr lang="en-ZW" sz="3600" b="1" dirty="0" err="1"/>
              <a:t>Heng</a:t>
            </a:r>
            <a:r>
              <a:rPr lang="en-ZW" sz="3600" b="1" dirty="0"/>
              <a:t> clamped a fist over his mouth—trying to stifle his sobs. </a:t>
            </a:r>
          </a:p>
          <a:p>
            <a:r>
              <a:rPr lang="en-ZW" sz="3600" b="1" dirty="0"/>
              <a:t>But when the nurse asked him if it was hurting, he shook his head no. Still, something was clearly wrong.</a:t>
            </a:r>
          </a:p>
          <a:p>
            <a:endParaRPr lang="en-US" dirty="0"/>
          </a:p>
        </p:txBody>
      </p:sp>
    </p:spTree>
    <p:extLst>
      <p:ext uri="{BB962C8B-B14F-4D97-AF65-F5344CB8AC3E}">
        <p14:creationId xmlns:p14="http://schemas.microsoft.com/office/powerpoint/2010/main" val="3633106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8AAF-41DD-2547-97F2-0F4041A11D14}"/>
              </a:ext>
            </a:extLst>
          </p:cNvPr>
          <p:cNvSpPr>
            <a:spLocks noGrp="1"/>
          </p:cNvSpPr>
          <p:nvPr>
            <p:ph type="title"/>
          </p:nvPr>
        </p:nvSpPr>
        <p:spPr>
          <a:xfrm>
            <a:off x="0" y="0"/>
            <a:ext cx="12192000" cy="712519"/>
          </a:xfrm>
        </p:spPr>
        <p:txBody>
          <a:bodyPr/>
          <a:lstStyle/>
          <a:p>
            <a:r>
              <a:rPr lang="en-ZW" dirty="0"/>
              <a:t>Conclusion</a:t>
            </a:r>
            <a:endParaRPr lang="en-US" dirty="0"/>
          </a:p>
        </p:txBody>
      </p:sp>
      <p:sp>
        <p:nvSpPr>
          <p:cNvPr id="3" name="Content Placeholder 2">
            <a:extLst>
              <a:ext uri="{FF2B5EF4-FFF2-40B4-BE49-F238E27FC236}">
                <a16:creationId xmlns:a16="http://schemas.microsoft.com/office/drawing/2014/main" id="{C99C3871-98D7-CA49-A40A-5F2B442B6AF0}"/>
              </a:ext>
            </a:extLst>
          </p:cNvPr>
          <p:cNvSpPr>
            <a:spLocks noGrp="1"/>
          </p:cNvSpPr>
          <p:nvPr>
            <p:ph idx="1"/>
          </p:nvPr>
        </p:nvSpPr>
        <p:spPr>
          <a:xfrm>
            <a:off x="0" y="712518"/>
            <a:ext cx="12192000" cy="6145481"/>
          </a:xfrm>
        </p:spPr>
        <p:txBody>
          <a:bodyPr>
            <a:normAutofit lnSpcReduction="10000"/>
          </a:bodyPr>
          <a:lstStyle/>
          <a:p>
            <a:r>
              <a:rPr lang="en-ZW" sz="3200" b="1" dirty="0"/>
              <a:t>Fortunately, a Vietnamese nurse arrived and began talking to the boy. After a while she explained, “He thought he was going to die. He thought you’d asked him to give all his blood so the little girl could live.” </a:t>
            </a:r>
          </a:p>
          <a:p>
            <a:r>
              <a:rPr lang="en-ZW" sz="3200" b="1" dirty="0"/>
              <a:t>The Americans were astounded and humbled. The American nurse just had to know. “Why would he do that?” The Vietnamese nurse relayed back the boy’s simple answer: “She’s my friend.”</a:t>
            </a:r>
          </a:p>
          <a:p>
            <a:r>
              <a:rPr lang="en-ZW" sz="3200" b="1" dirty="0"/>
              <a:t>That’s what a little Vietnamese boy was willing to do for a friend. That’s what the Son of God really did for you. </a:t>
            </a:r>
          </a:p>
          <a:p>
            <a:r>
              <a:rPr lang="en-ZW" sz="3200" b="1" dirty="0"/>
              <a:t>He really did give all His blood. He really did die in your place. </a:t>
            </a:r>
          </a:p>
          <a:p>
            <a:r>
              <a:rPr lang="en-ZW" sz="3200" b="1" dirty="0"/>
              <a:t>He did that because He cherishes you as a friend, and He longs to give you the assurance of living eternally face-to-face with God. </a:t>
            </a:r>
          </a:p>
          <a:p>
            <a:r>
              <a:rPr lang="en-ZW" sz="3200" b="1" dirty="0"/>
              <a:t>What would you like to say to Jesus today?</a:t>
            </a:r>
          </a:p>
          <a:p>
            <a:endParaRPr lang="en-US" dirty="0"/>
          </a:p>
        </p:txBody>
      </p:sp>
    </p:spTree>
    <p:extLst>
      <p:ext uri="{BB962C8B-B14F-4D97-AF65-F5344CB8AC3E}">
        <p14:creationId xmlns:p14="http://schemas.microsoft.com/office/powerpoint/2010/main" val="273957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2DC9-6067-FA46-B3B2-EE366465CD62}"/>
              </a:ext>
            </a:extLst>
          </p:cNvPr>
          <p:cNvSpPr>
            <a:spLocks noGrp="1"/>
          </p:cNvSpPr>
          <p:nvPr>
            <p:ph type="title"/>
          </p:nvPr>
        </p:nvSpPr>
        <p:spPr>
          <a:xfrm>
            <a:off x="0" y="0"/>
            <a:ext cx="12192000" cy="712519"/>
          </a:xfrm>
        </p:spPr>
        <p:txBody>
          <a:bodyPr/>
          <a:lstStyle/>
          <a:p>
            <a:r>
              <a:rPr lang="en-ZW" dirty="0"/>
              <a:t>Rights Wins</a:t>
            </a:r>
            <a:endParaRPr lang="en-US" dirty="0"/>
          </a:p>
        </p:txBody>
      </p:sp>
      <p:sp>
        <p:nvSpPr>
          <p:cNvPr id="3" name="Content Placeholder 2">
            <a:extLst>
              <a:ext uri="{FF2B5EF4-FFF2-40B4-BE49-F238E27FC236}">
                <a16:creationId xmlns:a16="http://schemas.microsoft.com/office/drawing/2014/main" id="{7B409836-258D-7B48-B284-4FC9715F3CF4}"/>
              </a:ext>
            </a:extLst>
          </p:cNvPr>
          <p:cNvSpPr>
            <a:spLocks noGrp="1"/>
          </p:cNvSpPr>
          <p:nvPr>
            <p:ph idx="1"/>
          </p:nvPr>
        </p:nvSpPr>
        <p:spPr>
          <a:xfrm>
            <a:off x="0" y="712518"/>
            <a:ext cx="12192000" cy="6145481"/>
          </a:xfrm>
        </p:spPr>
        <p:txBody>
          <a:bodyPr>
            <a:normAutofit fontScale="92500" lnSpcReduction="10000"/>
          </a:bodyPr>
          <a:lstStyle/>
          <a:p>
            <a:r>
              <a:rPr lang="en-ZW" sz="3600" b="1" dirty="0"/>
              <a:t>Do you sometimes feel that you’re under attack? Does it seem that life is not treating you fairly? Maybe your marriage is causing you a lot of pain. Maybe it’s a constant worry about finances—just when you think you have a little saved, the car quits running or the refrigerator breaks down. </a:t>
            </a:r>
          </a:p>
          <a:p>
            <a:r>
              <a:rPr lang="en-ZW" sz="3600" b="1" dirty="0"/>
              <a:t>Maybe you can’t seem to get ahead at work—someone else always gets the promotion. The Bible wants you to know that there’s good news. </a:t>
            </a:r>
          </a:p>
          <a:p>
            <a:r>
              <a:rPr lang="en-ZW" sz="3600" b="1" dirty="0"/>
              <a:t>Whatever injustices we may have to bear now, God’s truth is going to triumph in the end. No act of mercy will go unrewarded; no deed of kindness will be forgotten. </a:t>
            </a:r>
          </a:p>
          <a:p>
            <a:r>
              <a:rPr lang="en-ZW" sz="3600" b="1" dirty="0"/>
              <a:t>You can come out in the winners’ circle if you just stick close to God. Daniel 8 and 9 are your chapters, written to prove that God is on your side.</a:t>
            </a:r>
          </a:p>
          <a:p>
            <a:endParaRPr lang="en-US" dirty="0"/>
          </a:p>
        </p:txBody>
      </p:sp>
    </p:spTree>
    <p:extLst>
      <p:ext uri="{BB962C8B-B14F-4D97-AF65-F5344CB8AC3E}">
        <p14:creationId xmlns:p14="http://schemas.microsoft.com/office/powerpoint/2010/main" val="374635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2DC9-6067-FA46-B3B2-EE366465CD62}"/>
              </a:ext>
            </a:extLst>
          </p:cNvPr>
          <p:cNvSpPr>
            <a:spLocks noGrp="1"/>
          </p:cNvSpPr>
          <p:nvPr>
            <p:ph type="title"/>
          </p:nvPr>
        </p:nvSpPr>
        <p:spPr>
          <a:xfrm>
            <a:off x="0" y="0"/>
            <a:ext cx="12192000" cy="712519"/>
          </a:xfrm>
        </p:spPr>
        <p:txBody>
          <a:bodyPr/>
          <a:lstStyle/>
          <a:p>
            <a:r>
              <a:rPr lang="en-ZW" dirty="0"/>
              <a:t>Rights Wins</a:t>
            </a:r>
            <a:endParaRPr lang="en-US" dirty="0"/>
          </a:p>
        </p:txBody>
      </p:sp>
      <p:sp>
        <p:nvSpPr>
          <p:cNvPr id="3" name="Content Placeholder 2">
            <a:extLst>
              <a:ext uri="{FF2B5EF4-FFF2-40B4-BE49-F238E27FC236}">
                <a16:creationId xmlns:a16="http://schemas.microsoft.com/office/drawing/2014/main" id="{7B409836-258D-7B48-B284-4FC9715F3CF4}"/>
              </a:ext>
            </a:extLst>
          </p:cNvPr>
          <p:cNvSpPr>
            <a:spLocks noGrp="1"/>
          </p:cNvSpPr>
          <p:nvPr>
            <p:ph idx="1"/>
          </p:nvPr>
        </p:nvSpPr>
        <p:spPr>
          <a:xfrm>
            <a:off x="0" y="712518"/>
            <a:ext cx="12192000" cy="6145481"/>
          </a:xfrm>
        </p:spPr>
        <p:txBody>
          <a:bodyPr>
            <a:normAutofit/>
          </a:bodyPr>
          <a:lstStyle/>
          <a:p>
            <a:r>
              <a:rPr lang="en-ZW" sz="3600" b="1" dirty="0"/>
              <a:t>Daniel 2 showed us broad outlines of the kingdoms which would dominate world history. Daniel 7 presented the same outline with different symbols. </a:t>
            </a:r>
          </a:p>
          <a:p>
            <a:r>
              <a:rPr lang="en-ZW" sz="3600" b="1" dirty="0"/>
              <a:t>But it also highlighted how God’s people would come under attack by a power that combines church and state, a power that substitutes man’s thinking for Bible truth. </a:t>
            </a:r>
          </a:p>
          <a:p>
            <a:r>
              <a:rPr lang="en-ZW" sz="3600" b="1" dirty="0"/>
              <a:t>In Daniel 8 we will cover some of the same history, but as we do we will see even more details. </a:t>
            </a:r>
          </a:p>
          <a:p>
            <a:r>
              <a:rPr lang="en-ZW" sz="3600" b="1" dirty="0"/>
              <a:t>We’ll see more of the triumph of truth as Scripture is restored, people are moved to repentance, judgment takes place, and God’s people get ready for heaven.</a:t>
            </a:r>
          </a:p>
          <a:p>
            <a:endParaRPr lang="en-US" dirty="0"/>
          </a:p>
        </p:txBody>
      </p:sp>
    </p:spTree>
    <p:extLst>
      <p:ext uri="{BB962C8B-B14F-4D97-AF65-F5344CB8AC3E}">
        <p14:creationId xmlns:p14="http://schemas.microsoft.com/office/powerpoint/2010/main" val="394640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38443-41E0-2149-AA82-83758E5A189D}"/>
              </a:ext>
            </a:extLst>
          </p:cNvPr>
          <p:cNvSpPr>
            <a:spLocks noGrp="1"/>
          </p:cNvSpPr>
          <p:nvPr>
            <p:ph type="title"/>
          </p:nvPr>
        </p:nvSpPr>
        <p:spPr>
          <a:xfrm>
            <a:off x="0" y="1"/>
            <a:ext cx="12192000" cy="676894"/>
          </a:xfrm>
        </p:spPr>
        <p:txBody>
          <a:bodyPr>
            <a:normAutofit fontScale="90000"/>
          </a:bodyPr>
          <a:lstStyle/>
          <a:p>
            <a:r>
              <a:rPr lang="en-ZW" dirty="0"/>
              <a:t>A Ram and A Goat</a:t>
            </a:r>
            <a:endParaRPr lang="en-US" dirty="0"/>
          </a:p>
        </p:txBody>
      </p:sp>
      <p:sp>
        <p:nvSpPr>
          <p:cNvPr id="3" name="Content Placeholder 2">
            <a:extLst>
              <a:ext uri="{FF2B5EF4-FFF2-40B4-BE49-F238E27FC236}">
                <a16:creationId xmlns:a16="http://schemas.microsoft.com/office/drawing/2014/main" id="{7378F4EF-57B4-464B-B646-DB11CAEA34A4}"/>
              </a:ext>
            </a:extLst>
          </p:cNvPr>
          <p:cNvSpPr>
            <a:spLocks noGrp="1"/>
          </p:cNvSpPr>
          <p:nvPr>
            <p:ph idx="1"/>
          </p:nvPr>
        </p:nvSpPr>
        <p:spPr>
          <a:xfrm>
            <a:off x="0" y="676894"/>
            <a:ext cx="12192000" cy="6181105"/>
          </a:xfrm>
        </p:spPr>
        <p:txBody>
          <a:bodyPr>
            <a:normAutofit lnSpcReduction="10000"/>
          </a:bodyPr>
          <a:lstStyle/>
          <a:p>
            <a:r>
              <a:rPr lang="en-ZW" sz="4000" b="1" dirty="0">
                <a:effectLst/>
              </a:rPr>
              <a:t>Chapter 8 shows us yet another vision God gave Daniel. In vision Daniel finds himself in the capital city of Susa, standing by the River </a:t>
            </a:r>
            <a:r>
              <a:rPr lang="en-ZW" sz="4000" b="1" dirty="0" err="1">
                <a:effectLst/>
              </a:rPr>
              <a:t>Ulai</a:t>
            </a:r>
            <a:r>
              <a:rPr lang="en-ZW" sz="4000" b="1" dirty="0">
                <a:effectLst/>
              </a:rPr>
              <a:t>. </a:t>
            </a:r>
          </a:p>
          <a:p>
            <a:r>
              <a:rPr lang="en-ZW" sz="4000" b="1" dirty="0">
                <a:effectLst/>
              </a:rPr>
              <a:t>Looking across the river, he sees a ram poised on the far bank. This is no ordinary animal. Like other prophetic beasts it has interesting attributes. </a:t>
            </a:r>
          </a:p>
          <a:p>
            <a:r>
              <a:rPr lang="en-ZW" sz="4000" b="1" dirty="0">
                <a:effectLst/>
              </a:rPr>
              <a:t>Two long horns grow out from its head. One horn comes in a bit later than the other, and it grows taller than the other. </a:t>
            </a:r>
          </a:p>
          <a:p>
            <a:r>
              <a:rPr lang="en-ZW" sz="4000" b="1" dirty="0">
                <a:effectLst/>
              </a:rPr>
              <a:t>This ram is a powerful beast. It charges north, south, and west.</a:t>
            </a:r>
          </a:p>
        </p:txBody>
      </p:sp>
    </p:spTree>
    <p:extLst>
      <p:ext uri="{BB962C8B-B14F-4D97-AF65-F5344CB8AC3E}">
        <p14:creationId xmlns:p14="http://schemas.microsoft.com/office/powerpoint/2010/main" val="217317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38443-41E0-2149-AA82-83758E5A189D}"/>
              </a:ext>
            </a:extLst>
          </p:cNvPr>
          <p:cNvSpPr>
            <a:spLocks noGrp="1"/>
          </p:cNvSpPr>
          <p:nvPr>
            <p:ph type="title"/>
          </p:nvPr>
        </p:nvSpPr>
        <p:spPr>
          <a:xfrm>
            <a:off x="0" y="1"/>
            <a:ext cx="12192000" cy="676894"/>
          </a:xfrm>
        </p:spPr>
        <p:txBody>
          <a:bodyPr>
            <a:normAutofit fontScale="90000"/>
          </a:bodyPr>
          <a:lstStyle/>
          <a:p>
            <a:r>
              <a:rPr lang="en-ZW" dirty="0"/>
              <a:t>A Ram and A Goat</a:t>
            </a:r>
            <a:endParaRPr lang="en-US" dirty="0"/>
          </a:p>
        </p:txBody>
      </p:sp>
      <p:sp>
        <p:nvSpPr>
          <p:cNvPr id="3" name="Content Placeholder 2">
            <a:extLst>
              <a:ext uri="{FF2B5EF4-FFF2-40B4-BE49-F238E27FC236}">
                <a16:creationId xmlns:a16="http://schemas.microsoft.com/office/drawing/2014/main" id="{7378F4EF-57B4-464B-B646-DB11CAEA34A4}"/>
              </a:ext>
            </a:extLst>
          </p:cNvPr>
          <p:cNvSpPr>
            <a:spLocks noGrp="1"/>
          </p:cNvSpPr>
          <p:nvPr>
            <p:ph idx="1"/>
          </p:nvPr>
        </p:nvSpPr>
        <p:spPr>
          <a:xfrm>
            <a:off x="0" y="676894"/>
            <a:ext cx="12192000" cy="6181105"/>
          </a:xfrm>
        </p:spPr>
        <p:txBody>
          <a:bodyPr>
            <a:normAutofit fontScale="92500" lnSpcReduction="10000"/>
          </a:bodyPr>
          <a:lstStyle/>
          <a:p>
            <a:r>
              <a:rPr lang="en-ZW" sz="3600" b="1" dirty="0">
                <a:effectLst/>
              </a:rPr>
              <a:t>As Daniel watches in fascination, a male goat comes trotting up from the west. </a:t>
            </a:r>
          </a:p>
          <a:p>
            <a:r>
              <a:rPr lang="en-ZW" sz="3600" b="1" dirty="0">
                <a:effectLst/>
              </a:rPr>
              <a:t>This goat has a single horn between its eyes. </a:t>
            </a:r>
          </a:p>
          <a:p>
            <a:r>
              <a:rPr lang="en-ZW" sz="3600" b="1" dirty="0">
                <a:effectLst/>
              </a:rPr>
              <a:t>The goat is powerful and moves like lightning; its feet don’t even touch the ground. </a:t>
            </a:r>
          </a:p>
          <a:p>
            <a:r>
              <a:rPr lang="en-ZW" sz="3600" b="1" dirty="0">
                <a:effectLst/>
              </a:rPr>
              <a:t>The goat charges the ram and breaks off both of its horns. </a:t>
            </a:r>
          </a:p>
          <a:p>
            <a:r>
              <a:rPr lang="en-ZW" sz="3600" b="1" dirty="0">
                <a:effectLst/>
              </a:rPr>
              <a:t>Then he knocks the ram to the ground and tramples the animal.</a:t>
            </a:r>
          </a:p>
          <a:p>
            <a:r>
              <a:rPr lang="en-ZW" sz="3600" b="1" dirty="0">
                <a:effectLst/>
              </a:rPr>
              <a:t>This “he-goat” (KJV) now becomes so powerful that no other beast can defeat him. </a:t>
            </a:r>
          </a:p>
          <a:p>
            <a:r>
              <a:rPr lang="en-ZW" sz="3600" b="1" dirty="0">
                <a:effectLst/>
              </a:rPr>
              <a:t>But at the height of his power, his horn is broken off and four other horns grow in its place. </a:t>
            </a:r>
          </a:p>
          <a:p>
            <a:r>
              <a:rPr lang="en-ZW" sz="3600" b="1" dirty="0">
                <a:effectLst/>
              </a:rPr>
              <a:t>Out of one of these horns grows a “little horn” (vs. 9). </a:t>
            </a:r>
            <a:endParaRPr lang="en-US" sz="3600" b="1" dirty="0"/>
          </a:p>
        </p:txBody>
      </p:sp>
    </p:spTree>
    <p:extLst>
      <p:ext uri="{BB962C8B-B14F-4D97-AF65-F5344CB8AC3E}">
        <p14:creationId xmlns:p14="http://schemas.microsoft.com/office/powerpoint/2010/main" val="75394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38443-41E0-2149-AA82-83758E5A189D}"/>
              </a:ext>
            </a:extLst>
          </p:cNvPr>
          <p:cNvSpPr>
            <a:spLocks noGrp="1"/>
          </p:cNvSpPr>
          <p:nvPr>
            <p:ph type="title"/>
          </p:nvPr>
        </p:nvSpPr>
        <p:spPr>
          <a:xfrm>
            <a:off x="0" y="1"/>
            <a:ext cx="12192000" cy="676894"/>
          </a:xfrm>
        </p:spPr>
        <p:txBody>
          <a:bodyPr>
            <a:normAutofit fontScale="90000"/>
          </a:bodyPr>
          <a:lstStyle/>
          <a:p>
            <a:r>
              <a:rPr lang="en-ZW" dirty="0"/>
              <a:t>A Ram and A Goat</a:t>
            </a:r>
            <a:endParaRPr lang="en-US" dirty="0"/>
          </a:p>
        </p:txBody>
      </p:sp>
      <p:sp>
        <p:nvSpPr>
          <p:cNvPr id="3" name="Content Placeholder 2">
            <a:extLst>
              <a:ext uri="{FF2B5EF4-FFF2-40B4-BE49-F238E27FC236}">
                <a16:creationId xmlns:a16="http://schemas.microsoft.com/office/drawing/2014/main" id="{7378F4EF-57B4-464B-B646-DB11CAEA34A4}"/>
              </a:ext>
            </a:extLst>
          </p:cNvPr>
          <p:cNvSpPr>
            <a:spLocks noGrp="1"/>
          </p:cNvSpPr>
          <p:nvPr>
            <p:ph idx="1"/>
          </p:nvPr>
        </p:nvSpPr>
        <p:spPr>
          <a:xfrm>
            <a:off x="0" y="676894"/>
            <a:ext cx="12192000" cy="6181105"/>
          </a:xfrm>
        </p:spPr>
        <p:txBody>
          <a:bodyPr>
            <a:normAutofit/>
          </a:bodyPr>
          <a:lstStyle/>
          <a:p>
            <a:r>
              <a:rPr lang="en-ZW" sz="3600" b="1" dirty="0">
                <a:effectLst/>
              </a:rPr>
              <a:t>This “little horn” does several things. It:</a:t>
            </a:r>
          </a:p>
          <a:p>
            <a:r>
              <a:rPr lang="en-ZW" sz="3600" b="1" dirty="0">
                <a:effectLst/>
              </a:rPr>
              <a:t> Expands to the south, the east, and the glorious land (vs. 9).</a:t>
            </a:r>
          </a:p>
          <a:p>
            <a:r>
              <a:rPr lang="en-ZW" sz="3600" b="1" dirty="0">
                <a:effectLst/>
              </a:rPr>
              <a:t>Ascends to the host of heaven (vs. 10).</a:t>
            </a:r>
          </a:p>
          <a:p>
            <a:r>
              <a:rPr lang="en-ZW" sz="3600" b="1" dirty="0">
                <a:effectLst/>
              </a:rPr>
              <a:t>Throws down some of the host and stars and tramples them (vs. 10).</a:t>
            </a:r>
          </a:p>
          <a:p>
            <a:r>
              <a:rPr lang="en-ZW" sz="3600" b="1" dirty="0">
                <a:effectLst/>
              </a:rPr>
              <a:t>Exalts itself as high as the Prince of the host (vs. 11).</a:t>
            </a:r>
          </a:p>
          <a:p>
            <a:r>
              <a:rPr lang="en-ZW" sz="3600" b="1" dirty="0">
                <a:effectLst/>
              </a:rPr>
              <a:t>Removes the daily sacrifices and degrades the sanctuary (vs. 11).</a:t>
            </a:r>
          </a:p>
          <a:p>
            <a:r>
              <a:rPr lang="en-ZW" sz="3600" b="1" dirty="0">
                <a:effectLst/>
              </a:rPr>
              <a:t>Takes over the daily sacrifices and throws truth to the ground (vs. 12).</a:t>
            </a:r>
            <a:br>
              <a:rPr lang="en-ZW" dirty="0">
                <a:effectLst/>
              </a:rPr>
            </a:br>
            <a:endParaRPr lang="en-ZW" dirty="0">
              <a:effectLst/>
            </a:endParaRPr>
          </a:p>
          <a:p>
            <a:endParaRPr lang="en-US" dirty="0"/>
          </a:p>
        </p:txBody>
      </p:sp>
    </p:spTree>
    <p:extLst>
      <p:ext uri="{BB962C8B-B14F-4D97-AF65-F5344CB8AC3E}">
        <p14:creationId xmlns:p14="http://schemas.microsoft.com/office/powerpoint/2010/main" val="1270755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38443-41E0-2149-AA82-83758E5A189D}"/>
              </a:ext>
            </a:extLst>
          </p:cNvPr>
          <p:cNvSpPr>
            <a:spLocks noGrp="1"/>
          </p:cNvSpPr>
          <p:nvPr>
            <p:ph type="title"/>
          </p:nvPr>
        </p:nvSpPr>
        <p:spPr>
          <a:xfrm>
            <a:off x="0" y="1"/>
            <a:ext cx="12192000" cy="676894"/>
          </a:xfrm>
        </p:spPr>
        <p:txBody>
          <a:bodyPr>
            <a:normAutofit fontScale="90000"/>
          </a:bodyPr>
          <a:lstStyle/>
          <a:p>
            <a:r>
              <a:rPr lang="en-ZW" dirty="0"/>
              <a:t>A Ram and A Goat</a:t>
            </a:r>
            <a:endParaRPr lang="en-US" dirty="0"/>
          </a:p>
        </p:txBody>
      </p:sp>
      <p:sp>
        <p:nvSpPr>
          <p:cNvPr id="3" name="Content Placeholder 2">
            <a:extLst>
              <a:ext uri="{FF2B5EF4-FFF2-40B4-BE49-F238E27FC236}">
                <a16:creationId xmlns:a16="http://schemas.microsoft.com/office/drawing/2014/main" id="{7378F4EF-57B4-464B-B646-DB11CAEA34A4}"/>
              </a:ext>
            </a:extLst>
          </p:cNvPr>
          <p:cNvSpPr>
            <a:spLocks noGrp="1"/>
          </p:cNvSpPr>
          <p:nvPr>
            <p:ph idx="1"/>
          </p:nvPr>
        </p:nvSpPr>
        <p:spPr>
          <a:xfrm>
            <a:off x="0" y="676894"/>
            <a:ext cx="12192000" cy="6181105"/>
          </a:xfrm>
        </p:spPr>
        <p:txBody>
          <a:bodyPr>
            <a:normAutofit fontScale="92500" lnSpcReduction="20000"/>
          </a:bodyPr>
          <a:lstStyle/>
          <a:p>
            <a:r>
              <a:rPr lang="en-ZW" sz="3200" b="1" dirty="0">
                <a:effectLst/>
              </a:rPr>
              <a:t>In his vision, Daniel next sees two angels talking with each other. One angel asks, “How long will the vision be, concerning the daily sacrifices and the transgression of desolation, the giving of both the sanctuary and the host to be trampled underfoot?” </a:t>
            </a:r>
          </a:p>
          <a:p>
            <a:r>
              <a:rPr lang="en-ZW" sz="3200" b="1" dirty="0">
                <a:effectLst/>
              </a:rPr>
              <a:t>The other angel answers, “For two thousand three hundred days; then the sanctuary shall be cleansed” (vss. 13, 14).</a:t>
            </a:r>
          </a:p>
          <a:p>
            <a:r>
              <a:rPr lang="en-ZW" sz="3200" b="1" dirty="0">
                <a:effectLst/>
              </a:rPr>
              <a:t>In other words, the first angel has observed what the “little horn” does, especially to the sanctuary and the sacrifices, and he wants to know how long it will be before the desecration of God’s holy place and its services will end and things be restored to what God intended them to be. </a:t>
            </a:r>
          </a:p>
          <a:p>
            <a:r>
              <a:rPr lang="en-ZW" sz="3200" b="1" dirty="0">
                <a:effectLst/>
              </a:rPr>
              <a:t>The answer is that they will be restored after 2,300 days.</a:t>
            </a:r>
          </a:p>
          <a:p>
            <a:r>
              <a:rPr lang="en-ZW" sz="3200" b="1" cap="all" dirty="0"/>
              <a:t>THOUGHT QUESTION: </a:t>
            </a:r>
            <a:r>
              <a:rPr lang="en-ZW" sz="3200" b="1" dirty="0"/>
              <a:t>The little horn that Daniel saw in vision in Chapter 8 exalts itself as high as the prince of the host. (False or True) </a:t>
            </a:r>
          </a:p>
          <a:p>
            <a:r>
              <a:rPr lang="en-ZW" sz="3200" b="1" dirty="0"/>
              <a:t>The little horn power in Chapter 8 removes the daily sacrifice and degrades the sanctuary. (False or True)</a:t>
            </a:r>
            <a:br>
              <a:rPr lang="en-ZW" sz="3200" b="1" dirty="0">
                <a:effectLst/>
              </a:rPr>
            </a:br>
            <a:endParaRPr lang="en-ZW" sz="3200" b="1" dirty="0">
              <a:effectLst/>
            </a:endParaRPr>
          </a:p>
          <a:p>
            <a:endParaRPr lang="en-US" dirty="0"/>
          </a:p>
        </p:txBody>
      </p:sp>
    </p:spTree>
    <p:extLst>
      <p:ext uri="{BB962C8B-B14F-4D97-AF65-F5344CB8AC3E}">
        <p14:creationId xmlns:p14="http://schemas.microsoft.com/office/powerpoint/2010/main" val="798905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4891</Words>
  <Application>Microsoft Macintosh PowerPoint</Application>
  <PresentationFormat>Widescreen</PresentationFormat>
  <Paragraphs>215</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Focus on Prophecy GUIDE 5 </vt:lpstr>
      <vt:lpstr>Rights Wins</vt:lpstr>
      <vt:lpstr>Rights Wins</vt:lpstr>
      <vt:lpstr>Rights Wins</vt:lpstr>
      <vt:lpstr>Rights Wins</vt:lpstr>
      <vt:lpstr>A Ram and A Goat</vt:lpstr>
      <vt:lpstr>A Ram and A Goat</vt:lpstr>
      <vt:lpstr>A Ram and A Goat</vt:lpstr>
      <vt:lpstr>A Ram and A Goat</vt:lpstr>
      <vt:lpstr>Gabriel Interprets the Vision</vt:lpstr>
      <vt:lpstr>Gabriel Interprets the Vision</vt:lpstr>
      <vt:lpstr>Gabriel Interprets the Vision</vt:lpstr>
      <vt:lpstr>Gabriel Interprets the Vision</vt:lpstr>
      <vt:lpstr>Gabriel Interprets the Vision</vt:lpstr>
      <vt:lpstr>Gabriel Interprets the Vision</vt:lpstr>
      <vt:lpstr>The Sanctuary</vt:lpstr>
      <vt:lpstr>The Sanctuary</vt:lpstr>
      <vt:lpstr>The Sanctuary</vt:lpstr>
      <vt:lpstr>The Sanctuary</vt:lpstr>
      <vt:lpstr>The Sanctuary</vt:lpstr>
      <vt:lpstr>The Sanctuary</vt:lpstr>
      <vt:lpstr>The Sanctuary</vt:lpstr>
      <vt:lpstr>The Parts of the Sanctuary</vt:lpstr>
      <vt:lpstr>The Parts of the Sanctuary</vt:lpstr>
      <vt:lpstr>The Parts of the Sanctuary</vt:lpstr>
      <vt:lpstr>The Parts of the Sanctuary</vt:lpstr>
      <vt:lpstr>The Services of the Sanctuary</vt:lpstr>
      <vt:lpstr>The Services of the Sanctuary</vt:lpstr>
      <vt:lpstr>The Services of the Sanctuary</vt:lpstr>
      <vt:lpstr>The Services of the Sanctuary</vt:lpstr>
      <vt:lpstr>The Services of the Sanctuary</vt:lpstr>
      <vt:lpstr>Symbols of the Gospel</vt:lpstr>
      <vt:lpstr>Symbols of the Gospel</vt:lpstr>
      <vt:lpstr>The Lamb of God</vt:lpstr>
      <vt:lpstr>The Lamb of God</vt:lpstr>
      <vt:lpstr>Conclusion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5 </dc:title>
  <dc:creator>Microsoft Office User</dc:creator>
  <cp:lastModifiedBy>Microsoft Office User</cp:lastModifiedBy>
  <cp:revision>6</cp:revision>
  <dcterms:created xsi:type="dcterms:W3CDTF">2020-04-01T08:10:42Z</dcterms:created>
  <dcterms:modified xsi:type="dcterms:W3CDTF">2020-04-14T14:28:36Z</dcterms:modified>
</cp:coreProperties>
</file>