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9" r:id="rId2"/>
    <p:sldId id="297" r:id="rId3"/>
    <p:sldId id="321" r:id="rId4"/>
    <p:sldId id="322" r:id="rId5"/>
    <p:sldId id="298" r:id="rId6"/>
    <p:sldId id="299" r:id="rId7"/>
    <p:sldId id="310" r:id="rId8"/>
    <p:sldId id="323" r:id="rId9"/>
    <p:sldId id="300" r:id="rId10"/>
    <p:sldId id="324" r:id="rId11"/>
    <p:sldId id="325" r:id="rId12"/>
    <p:sldId id="326" r:id="rId13"/>
    <p:sldId id="311" r:id="rId14"/>
    <p:sldId id="327" r:id="rId15"/>
    <p:sldId id="312" r:id="rId16"/>
    <p:sldId id="328" r:id="rId17"/>
    <p:sldId id="313" r:id="rId18"/>
    <p:sldId id="329" r:id="rId19"/>
    <p:sldId id="314" r:id="rId20"/>
    <p:sldId id="330" r:id="rId21"/>
    <p:sldId id="331" r:id="rId22"/>
    <p:sldId id="316" r:id="rId23"/>
    <p:sldId id="332" r:id="rId24"/>
    <p:sldId id="333" r:id="rId25"/>
    <p:sldId id="315" r:id="rId26"/>
    <p:sldId id="334" r:id="rId27"/>
    <p:sldId id="335" r:id="rId28"/>
    <p:sldId id="317" r:id="rId29"/>
    <p:sldId id="336" r:id="rId30"/>
    <p:sldId id="337" r:id="rId31"/>
    <p:sldId id="318" r:id="rId32"/>
    <p:sldId id="319" r:id="rId33"/>
    <p:sldId id="320" r:id="rId34"/>
    <p:sldId id="33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D9F2-FD87-D740-BA26-2A32532AF4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F731A-ED7B-BA47-A212-93A79551EC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3FAAE0-28A5-4142-930A-E12E28BFE155}"/>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5" name="Footer Placeholder 4">
            <a:extLst>
              <a:ext uri="{FF2B5EF4-FFF2-40B4-BE49-F238E27FC236}">
                <a16:creationId xmlns:a16="http://schemas.microsoft.com/office/drawing/2014/main" id="{754E9D88-1D85-A347-B72C-D68070B32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0569D9-A9EB-E84F-9D34-D997453447C6}"/>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9164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653C1-F383-2E43-998E-4208139BF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E83F4F-DD17-334C-8A03-429A57D7FE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A53AA-3605-004D-BF27-52271910E3ED}"/>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5" name="Footer Placeholder 4">
            <a:extLst>
              <a:ext uri="{FF2B5EF4-FFF2-40B4-BE49-F238E27FC236}">
                <a16:creationId xmlns:a16="http://schemas.microsoft.com/office/drawing/2014/main" id="{F2F384B7-AA2D-F84B-8F11-C233E0C37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84860-906A-7A4C-894E-87A7273A61F1}"/>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224960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A97D28-0120-AB4F-AFEE-F9A38DD13A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786113-D540-2F47-B866-14D91DB656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E0423-8DD6-3645-9C7C-F026154D81F3}"/>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5" name="Footer Placeholder 4">
            <a:extLst>
              <a:ext uri="{FF2B5EF4-FFF2-40B4-BE49-F238E27FC236}">
                <a16:creationId xmlns:a16="http://schemas.microsoft.com/office/drawing/2014/main" id="{C81227B6-2092-4743-9DB5-2F72FB4E8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924F56-0855-184C-B986-2A75BEF85E6A}"/>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337565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38FD-E468-2C47-9965-2F55BA909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77A76-C347-A24E-A2BD-41EC79267E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2D7F8-96A6-9D4B-86AF-1DBDEBABAAEC}"/>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5" name="Footer Placeholder 4">
            <a:extLst>
              <a:ext uri="{FF2B5EF4-FFF2-40B4-BE49-F238E27FC236}">
                <a16:creationId xmlns:a16="http://schemas.microsoft.com/office/drawing/2014/main" id="{3538FA5C-66FC-F241-84FE-E216CF2C7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E120F-CC52-6840-846E-706083EFA76F}"/>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328439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F40E-0061-AD4B-A41A-8F12E53A6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7BEB13-15B4-A142-B5CE-342E83D11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A4A8C4-F054-6045-8067-1C0B7C62DDE6}"/>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5" name="Footer Placeholder 4">
            <a:extLst>
              <a:ext uri="{FF2B5EF4-FFF2-40B4-BE49-F238E27FC236}">
                <a16:creationId xmlns:a16="http://schemas.microsoft.com/office/drawing/2014/main" id="{7CE93078-83DF-7A40-B6D2-5E08A12F5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71857-BC46-E44A-B12A-DB12264050A2}"/>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204227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7ED4-699E-5C49-A646-95CB0EAB9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CF036-B91E-7B43-A1AB-3B5B8760FC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3C6FB-DFA9-C543-B5C0-E4572FBA63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15878-8356-BF4B-B7C6-9235E5A4D3FF}"/>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6" name="Footer Placeholder 5">
            <a:extLst>
              <a:ext uri="{FF2B5EF4-FFF2-40B4-BE49-F238E27FC236}">
                <a16:creationId xmlns:a16="http://schemas.microsoft.com/office/drawing/2014/main" id="{CB69B9B6-5339-634B-9326-43359AD75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441C5-7663-F34E-A51C-DF8DBBF0A008}"/>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429425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95A8-6E42-2042-8568-879D4BDDD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93602-8583-8F4B-98EF-43F80C8065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5135E0-EBF4-AC47-B6FB-7F4ED66F1F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C69E2-6423-E04F-ABF8-DAF13B9E07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E16633-8A32-354B-9038-40CF3E1146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353B1A-9FBB-924A-8C25-A6D0D322EB8B}"/>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8" name="Footer Placeholder 7">
            <a:extLst>
              <a:ext uri="{FF2B5EF4-FFF2-40B4-BE49-F238E27FC236}">
                <a16:creationId xmlns:a16="http://schemas.microsoft.com/office/drawing/2014/main" id="{7193E278-AA71-C642-AF4C-2CC7DB502D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092C2-C70B-4047-A984-962D23650049}"/>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313065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BB1D-72DB-4447-8321-107C8E3D9A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CC6B6F-EDE0-FA48-895F-24972C96ACA3}"/>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4" name="Footer Placeholder 3">
            <a:extLst>
              <a:ext uri="{FF2B5EF4-FFF2-40B4-BE49-F238E27FC236}">
                <a16:creationId xmlns:a16="http://schemas.microsoft.com/office/drawing/2014/main" id="{88F65930-C415-C543-A898-230645A3A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B2BC14-6FE1-3545-85F1-CF64C6FBE59F}"/>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122216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42316-893F-7847-BEB7-2004BA661CF9}"/>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3" name="Footer Placeholder 2">
            <a:extLst>
              <a:ext uri="{FF2B5EF4-FFF2-40B4-BE49-F238E27FC236}">
                <a16:creationId xmlns:a16="http://schemas.microsoft.com/office/drawing/2014/main" id="{0E699C62-5BB6-804B-90CD-6A7FEF6E95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59C76-A188-E640-9D5F-A56C4BFDBD73}"/>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183958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EEF3-7ADB-6145-93F8-511F4F1D3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5BD6C4-B2A6-D043-A537-C3F5139F2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C93D3-7E05-CF45-B872-BF0279FB9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8A6B7E-C370-D94F-AF59-3A2DEB7E93B1}"/>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6" name="Footer Placeholder 5">
            <a:extLst>
              <a:ext uri="{FF2B5EF4-FFF2-40B4-BE49-F238E27FC236}">
                <a16:creationId xmlns:a16="http://schemas.microsoft.com/office/drawing/2014/main" id="{AE49E63C-8F3E-3F4C-9101-CF4548584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07E11-9AEA-704B-9E6D-B6E18DCD498D}"/>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348310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78EE-EFA6-1A4B-B3C4-5489BBECE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642E25-1CCC-8A45-AE0D-29D3E8812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EFFB1C-6250-3B4D-9816-CE3D843AEC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161F0B-C27D-8A47-8BDC-04A937214862}"/>
              </a:ext>
            </a:extLst>
          </p:cNvPr>
          <p:cNvSpPr>
            <a:spLocks noGrp="1"/>
          </p:cNvSpPr>
          <p:nvPr>
            <p:ph type="dt" sz="half" idx="10"/>
          </p:nvPr>
        </p:nvSpPr>
        <p:spPr/>
        <p:txBody>
          <a:bodyPr/>
          <a:lstStyle/>
          <a:p>
            <a:fld id="{C0BC013B-9AC4-2C45-93C3-71A88B47093B}" type="datetimeFigureOut">
              <a:rPr lang="en-US" smtClean="0"/>
              <a:t>7/7/20</a:t>
            </a:fld>
            <a:endParaRPr lang="en-US"/>
          </a:p>
        </p:txBody>
      </p:sp>
      <p:sp>
        <p:nvSpPr>
          <p:cNvPr id="6" name="Footer Placeholder 5">
            <a:extLst>
              <a:ext uri="{FF2B5EF4-FFF2-40B4-BE49-F238E27FC236}">
                <a16:creationId xmlns:a16="http://schemas.microsoft.com/office/drawing/2014/main" id="{DCFA520D-4B1A-3C48-8F98-7623144DA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F5C4A2-F441-9B4C-8ABE-F59AD59DDD2C}"/>
              </a:ext>
            </a:extLst>
          </p:cNvPr>
          <p:cNvSpPr>
            <a:spLocks noGrp="1"/>
          </p:cNvSpPr>
          <p:nvPr>
            <p:ph type="sldNum" sz="quarter" idx="12"/>
          </p:nvPr>
        </p:nvSpPr>
        <p:spPr/>
        <p:txBody>
          <a:bodyPr/>
          <a:lstStyle/>
          <a:p>
            <a:fld id="{5255C523-32CB-974F-82C3-0BC5536B5499}" type="slidenum">
              <a:rPr lang="en-US" smtClean="0"/>
              <a:t>‹#›</a:t>
            </a:fld>
            <a:endParaRPr lang="en-US"/>
          </a:p>
        </p:txBody>
      </p:sp>
    </p:spTree>
    <p:extLst>
      <p:ext uri="{BB962C8B-B14F-4D97-AF65-F5344CB8AC3E}">
        <p14:creationId xmlns:p14="http://schemas.microsoft.com/office/powerpoint/2010/main" val="206862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8FCBE7-2EFA-BE49-996B-1E8232058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568D3-B203-854B-85F1-049A6E5E5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31A58-687D-DA41-99B0-B67DDD229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C013B-9AC4-2C45-93C3-71A88B47093B}" type="datetimeFigureOut">
              <a:rPr lang="en-US" smtClean="0"/>
              <a:t>7/7/20</a:t>
            </a:fld>
            <a:endParaRPr lang="en-US"/>
          </a:p>
        </p:txBody>
      </p:sp>
      <p:sp>
        <p:nvSpPr>
          <p:cNvPr id="5" name="Footer Placeholder 4">
            <a:extLst>
              <a:ext uri="{FF2B5EF4-FFF2-40B4-BE49-F238E27FC236}">
                <a16:creationId xmlns:a16="http://schemas.microsoft.com/office/drawing/2014/main" id="{7D5BA732-E5E8-A64A-A3D0-7A18E5A49A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E1BD0F-C387-B345-BFE3-C776D14B5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5C523-32CB-974F-82C3-0BC5536B5499}" type="slidenum">
              <a:rPr lang="en-US" smtClean="0"/>
              <a:t>‹#›</a:t>
            </a:fld>
            <a:endParaRPr lang="en-US"/>
          </a:p>
        </p:txBody>
      </p:sp>
    </p:spTree>
    <p:extLst>
      <p:ext uri="{BB962C8B-B14F-4D97-AF65-F5344CB8AC3E}">
        <p14:creationId xmlns:p14="http://schemas.microsoft.com/office/powerpoint/2010/main" val="1645230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F078-8D1E-A14F-85FB-39D0D3875F0A}"/>
              </a:ext>
            </a:extLst>
          </p:cNvPr>
          <p:cNvSpPr>
            <a:spLocks noGrp="1"/>
          </p:cNvSpPr>
          <p:nvPr>
            <p:ph type="ctrTitle"/>
          </p:nvPr>
        </p:nvSpPr>
        <p:spPr>
          <a:xfrm>
            <a:off x="1524000" y="0"/>
            <a:ext cx="9144000" cy="2387600"/>
          </a:xfrm>
        </p:spPr>
        <p:txBody>
          <a:bodyPr>
            <a:normAutofit fontScale="90000"/>
          </a:bodyPr>
          <a:lstStyle/>
          <a:p>
            <a:r>
              <a:rPr lang="en-ZW" dirty="0"/>
              <a:t>Discover Bible Guides</a:t>
            </a:r>
            <a:br>
              <a:rPr lang="en-ZW" dirty="0"/>
            </a:br>
            <a:r>
              <a:rPr lang="en-ZW" cap="all" dirty="0"/>
              <a:t>GUIDE 15</a:t>
            </a:r>
            <a:br>
              <a:rPr lang="en-ZW" cap="all" dirty="0"/>
            </a:br>
            <a:endParaRPr lang="en-US" dirty="0"/>
          </a:p>
        </p:txBody>
      </p:sp>
      <p:pic>
        <p:nvPicPr>
          <p:cNvPr id="4" name="Picture 3">
            <a:extLst>
              <a:ext uri="{FF2B5EF4-FFF2-40B4-BE49-F238E27FC236}">
                <a16:creationId xmlns:a16="http://schemas.microsoft.com/office/drawing/2014/main" id="{F0855940-DD0D-8C40-B780-3F7EED38DF35}"/>
              </a:ext>
            </a:extLst>
          </p:cNvPr>
          <p:cNvPicPr>
            <a:picLocks noChangeAspect="1"/>
          </p:cNvPicPr>
          <p:nvPr/>
        </p:nvPicPr>
        <p:blipFill>
          <a:blip r:embed="rId2"/>
          <a:stretch>
            <a:fillRect/>
          </a:stretch>
        </p:blipFill>
        <p:spPr>
          <a:xfrm>
            <a:off x="2392878" y="1968500"/>
            <a:ext cx="7620000" cy="4889500"/>
          </a:xfrm>
          <a:prstGeom prst="rect">
            <a:avLst/>
          </a:prstGeom>
        </p:spPr>
      </p:pic>
    </p:spTree>
    <p:extLst>
      <p:ext uri="{BB962C8B-B14F-4D97-AF65-F5344CB8AC3E}">
        <p14:creationId xmlns:p14="http://schemas.microsoft.com/office/powerpoint/2010/main" val="23143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78D3-9C9C-4E47-98FE-D85AAF738548}"/>
              </a:ext>
            </a:extLst>
          </p:cNvPr>
          <p:cNvSpPr>
            <a:spLocks noGrp="1"/>
          </p:cNvSpPr>
          <p:nvPr>
            <p:ph type="title"/>
          </p:nvPr>
        </p:nvSpPr>
        <p:spPr>
          <a:xfrm>
            <a:off x="0" y="1"/>
            <a:ext cx="12192000" cy="736270"/>
          </a:xfrm>
        </p:spPr>
        <p:txBody>
          <a:bodyPr>
            <a:normAutofit/>
          </a:bodyPr>
          <a:lstStyle/>
          <a:p>
            <a:r>
              <a:rPr lang="en-ZW" b="1" dirty="0"/>
              <a:t>3. The Bible Summarized in the Ten Commandments</a:t>
            </a:r>
            <a:endParaRPr lang="en-US" b="1" dirty="0"/>
          </a:p>
        </p:txBody>
      </p:sp>
      <p:sp>
        <p:nvSpPr>
          <p:cNvPr id="3" name="Content Placeholder 2">
            <a:extLst>
              <a:ext uri="{FF2B5EF4-FFF2-40B4-BE49-F238E27FC236}">
                <a16:creationId xmlns:a16="http://schemas.microsoft.com/office/drawing/2014/main" id="{21D544A5-4051-EE4E-B514-A39CC00469DA}"/>
              </a:ext>
            </a:extLst>
          </p:cNvPr>
          <p:cNvSpPr>
            <a:spLocks noGrp="1"/>
          </p:cNvSpPr>
          <p:nvPr>
            <p:ph idx="1"/>
          </p:nvPr>
        </p:nvSpPr>
        <p:spPr>
          <a:xfrm>
            <a:off x="0" y="736270"/>
            <a:ext cx="12192000" cy="6121729"/>
          </a:xfrm>
        </p:spPr>
        <p:txBody>
          <a:bodyPr>
            <a:normAutofit lnSpcReduction="10000"/>
          </a:bodyPr>
          <a:lstStyle/>
          <a:p>
            <a:r>
              <a:rPr lang="en-ZW" b="1" cap="all" dirty="0"/>
              <a:t>THE FIRST TWO COMMANDMENTS OUTLINE OUR RELATIONSHIP TO GOD AND WORSHIP.</a:t>
            </a:r>
            <a:endParaRPr lang="en-ZW" dirty="0"/>
          </a:p>
          <a:p>
            <a:r>
              <a:rPr lang="en-ZW" sz="3200" b="1" dirty="0"/>
              <a:t>1. “You shall have no other gods before Me” (verse 3).</a:t>
            </a:r>
          </a:p>
          <a:p>
            <a:r>
              <a:rPr lang="en-ZW" sz="3200" b="1" dirty="0"/>
              <a:t>2. “You shall not make for yourself a carved image—any likeness of anything that is in heaven above, or that is in the earth beneath, or that is in the water under the earth; you shall not bow down to them nor serve them” (verses 4, 5).</a:t>
            </a:r>
          </a:p>
          <a:p>
            <a:r>
              <a:rPr lang="en-ZW" b="1" cap="all" dirty="0"/>
              <a:t>THE THIRD AND FOURTH COMMANDMENTS DEFINE OUR RELATIONSHIP TO GOD’S NAME AND HOLY DAY.</a:t>
            </a:r>
            <a:endParaRPr lang="en-ZW" dirty="0"/>
          </a:p>
          <a:p>
            <a:r>
              <a:rPr lang="en-ZW" sz="3200" b="1" dirty="0"/>
              <a:t>3. “You shall not take the name of the Lord your God in vain, for the Lord will not hold him guiltless who takes His name in vain” (verse 7).</a:t>
            </a:r>
          </a:p>
          <a:p>
            <a:r>
              <a:rPr lang="en-ZW" sz="3200" b="1" dirty="0"/>
              <a:t>4. “Remember the Sabbath day, to keep it holy. Six days you shall </a:t>
            </a:r>
            <a:r>
              <a:rPr lang="en-ZW" sz="3200" b="1" dirty="0" err="1"/>
              <a:t>labor</a:t>
            </a:r>
            <a:r>
              <a:rPr lang="en-ZW" sz="3200" b="1" dirty="0"/>
              <a:t> and do all your work, but the seventh day is the Sabbath of the Lord your God” (verses 8-10).</a:t>
            </a:r>
          </a:p>
        </p:txBody>
      </p:sp>
    </p:spTree>
    <p:extLst>
      <p:ext uri="{BB962C8B-B14F-4D97-AF65-F5344CB8AC3E}">
        <p14:creationId xmlns:p14="http://schemas.microsoft.com/office/powerpoint/2010/main" val="3963858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78D3-9C9C-4E47-98FE-D85AAF738548}"/>
              </a:ext>
            </a:extLst>
          </p:cNvPr>
          <p:cNvSpPr>
            <a:spLocks noGrp="1"/>
          </p:cNvSpPr>
          <p:nvPr>
            <p:ph type="title"/>
          </p:nvPr>
        </p:nvSpPr>
        <p:spPr>
          <a:xfrm>
            <a:off x="0" y="1"/>
            <a:ext cx="12192000" cy="736270"/>
          </a:xfrm>
        </p:spPr>
        <p:txBody>
          <a:bodyPr>
            <a:normAutofit/>
          </a:bodyPr>
          <a:lstStyle/>
          <a:p>
            <a:r>
              <a:rPr lang="en-ZW" b="1" dirty="0"/>
              <a:t>3. The Bible Summarized in the Ten Commandments</a:t>
            </a:r>
            <a:endParaRPr lang="en-US" b="1" dirty="0"/>
          </a:p>
        </p:txBody>
      </p:sp>
      <p:sp>
        <p:nvSpPr>
          <p:cNvPr id="3" name="Content Placeholder 2">
            <a:extLst>
              <a:ext uri="{FF2B5EF4-FFF2-40B4-BE49-F238E27FC236}">
                <a16:creationId xmlns:a16="http://schemas.microsoft.com/office/drawing/2014/main" id="{21D544A5-4051-EE4E-B514-A39CC00469DA}"/>
              </a:ext>
            </a:extLst>
          </p:cNvPr>
          <p:cNvSpPr>
            <a:spLocks noGrp="1"/>
          </p:cNvSpPr>
          <p:nvPr>
            <p:ph idx="1"/>
          </p:nvPr>
        </p:nvSpPr>
        <p:spPr>
          <a:xfrm>
            <a:off x="0" y="736270"/>
            <a:ext cx="12192000" cy="6121729"/>
          </a:xfrm>
        </p:spPr>
        <p:txBody>
          <a:bodyPr>
            <a:normAutofit lnSpcReduction="10000"/>
          </a:bodyPr>
          <a:lstStyle/>
          <a:p>
            <a:r>
              <a:rPr lang="en-ZW" b="1" cap="all" dirty="0"/>
              <a:t>COMMANDMENTS FIVE AND SEVEN SAFEGUARD FAMILY BONDS.</a:t>
            </a:r>
            <a:endParaRPr lang="en-ZW" dirty="0"/>
          </a:p>
          <a:p>
            <a:r>
              <a:rPr lang="en-ZW" sz="3200" b="1" dirty="0"/>
              <a:t>5. “</a:t>
            </a:r>
            <a:r>
              <a:rPr lang="en-ZW" sz="3200" b="1" dirty="0" err="1"/>
              <a:t>Honor</a:t>
            </a:r>
            <a:r>
              <a:rPr lang="en-ZW" sz="3200" b="1" dirty="0"/>
              <a:t> your father and your mother” (verse 12).</a:t>
            </a:r>
          </a:p>
          <a:p>
            <a:r>
              <a:rPr lang="en-ZW" sz="3200" b="1" dirty="0"/>
              <a:t>7. “You shall not commit adultery” (verse 14).</a:t>
            </a:r>
          </a:p>
          <a:p>
            <a:r>
              <a:rPr lang="en-ZW" b="1" cap="all" dirty="0"/>
              <a:t>COMMANDMENTS SIX, EIGHT, NINE, AND TEN PROTECT US IN SOCIAL RELATIONSHIPS.</a:t>
            </a:r>
            <a:endParaRPr lang="en-ZW" dirty="0"/>
          </a:p>
          <a:p>
            <a:r>
              <a:rPr lang="en-ZW" sz="3600" b="1" dirty="0"/>
              <a:t>6. “You shall not murder” (verse 13).</a:t>
            </a:r>
          </a:p>
          <a:p>
            <a:r>
              <a:rPr lang="en-ZW" sz="3600" b="1" dirty="0"/>
              <a:t>8. “You shall not steal” (verse 15).</a:t>
            </a:r>
          </a:p>
          <a:p>
            <a:r>
              <a:rPr lang="en-ZW" sz="3600" b="1" dirty="0"/>
              <a:t>9. “You shall not bear false witness against your </a:t>
            </a:r>
            <a:r>
              <a:rPr lang="en-ZW" sz="3600" b="1" dirty="0" err="1"/>
              <a:t>neighbor</a:t>
            </a:r>
            <a:r>
              <a:rPr lang="en-ZW" sz="3600" b="1" dirty="0"/>
              <a:t>” (verse 16).</a:t>
            </a:r>
          </a:p>
          <a:p>
            <a:r>
              <a:rPr lang="en-ZW" sz="3600" b="1" dirty="0"/>
              <a:t>10. “You shall not covet your </a:t>
            </a:r>
            <a:r>
              <a:rPr lang="en-ZW" sz="3600" b="1" dirty="0" err="1"/>
              <a:t>neighbor’s</a:t>
            </a:r>
            <a:r>
              <a:rPr lang="en-ZW" sz="3600" b="1" dirty="0"/>
              <a:t> house; you shall not covet your </a:t>
            </a:r>
            <a:r>
              <a:rPr lang="en-ZW" sz="3600" b="1" dirty="0" err="1"/>
              <a:t>neighbor’s</a:t>
            </a:r>
            <a:r>
              <a:rPr lang="en-ZW" sz="3600" b="1" dirty="0"/>
              <a:t> wife . . . nor anything that is your </a:t>
            </a:r>
            <a:r>
              <a:rPr lang="en-ZW" sz="3600" b="1" dirty="0" err="1"/>
              <a:t>neighbor’s</a:t>
            </a:r>
            <a:r>
              <a:rPr lang="en-ZW" sz="3600" b="1" dirty="0"/>
              <a:t>” (verse 17).</a:t>
            </a:r>
          </a:p>
        </p:txBody>
      </p:sp>
    </p:spTree>
    <p:extLst>
      <p:ext uri="{BB962C8B-B14F-4D97-AF65-F5344CB8AC3E}">
        <p14:creationId xmlns:p14="http://schemas.microsoft.com/office/powerpoint/2010/main" val="139591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78D3-9C9C-4E47-98FE-D85AAF738548}"/>
              </a:ext>
            </a:extLst>
          </p:cNvPr>
          <p:cNvSpPr>
            <a:spLocks noGrp="1"/>
          </p:cNvSpPr>
          <p:nvPr>
            <p:ph type="title"/>
          </p:nvPr>
        </p:nvSpPr>
        <p:spPr>
          <a:xfrm>
            <a:off x="0" y="1"/>
            <a:ext cx="12192000" cy="736270"/>
          </a:xfrm>
        </p:spPr>
        <p:txBody>
          <a:bodyPr>
            <a:normAutofit/>
          </a:bodyPr>
          <a:lstStyle/>
          <a:p>
            <a:r>
              <a:rPr lang="en-ZW" b="1" dirty="0"/>
              <a:t>3. The Bible Summarized in the Ten Commandments</a:t>
            </a:r>
            <a:endParaRPr lang="en-US" b="1" dirty="0"/>
          </a:p>
        </p:txBody>
      </p:sp>
      <p:sp>
        <p:nvSpPr>
          <p:cNvPr id="3" name="Content Placeholder 2">
            <a:extLst>
              <a:ext uri="{FF2B5EF4-FFF2-40B4-BE49-F238E27FC236}">
                <a16:creationId xmlns:a16="http://schemas.microsoft.com/office/drawing/2014/main" id="{21D544A5-4051-EE4E-B514-A39CC00469DA}"/>
              </a:ext>
            </a:extLst>
          </p:cNvPr>
          <p:cNvSpPr>
            <a:spLocks noGrp="1"/>
          </p:cNvSpPr>
          <p:nvPr>
            <p:ph idx="1"/>
          </p:nvPr>
        </p:nvSpPr>
        <p:spPr>
          <a:xfrm>
            <a:off x="0" y="736270"/>
            <a:ext cx="12192000" cy="6121729"/>
          </a:xfrm>
        </p:spPr>
        <p:txBody>
          <a:bodyPr>
            <a:normAutofit/>
          </a:bodyPr>
          <a:lstStyle/>
          <a:p>
            <a:r>
              <a:rPr lang="en-ZW" sz="4400" b="1" dirty="0"/>
              <a:t>The Ten Commandments are a concise summary of the Bible’s teachings regarding how we ought to live. They define our relationship with God as well as with other people. They are the guideposts of a Christian lifestyle.</a:t>
            </a:r>
          </a:p>
          <a:p>
            <a:r>
              <a:rPr lang="en-US" sz="4400" b="1" dirty="0"/>
              <a:t>Thought question: </a:t>
            </a:r>
            <a:r>
              <a:rPr lang="en-ZW" sz="4400" b="1" dirty="0"/>
              <a:t>The Ten Commandments are a basis for right living.. (True or False)</a:t>
            </a:r>
          </a:p>
          <a:p>
            <a:r>
              <a:rPr lang="en-ZW" sz="4400" b="1" dirty="0"/>
              <a:t>The first four commandments define our relationship to God.. (True or False)</a:t>
            </a:r>
            <a:endParaRPr lang="en-US" sz="4400" b="1" dirty="0"/>
          </a:p>
        </p:txBody>
      </p:sp>
    </p:spTree>
    <p:extLst>
      <p:ext uri="{BB962C8B-B14F-4D97-AF65-F5344CB8AC3E}">
        <p14:creationId xmlns:p14="http://schemas.microsoft.com/office/powerpoint/2010/main" val="279388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AEB9-826B-2948-B3B0-0A5B630A7B37}"/>
              </a:ext>
            </a:extLst>
          </p:cNvPr>
          <p:cNvSpPr>
            <a:spLocks noGrp="1"/>
          </p:cNvSpPr>
          <p:nvPr>
            <p:ph type="title"/>
          </p:nvPr>
        </p:nvSpPr>
        <p:spPr>
          <a:xfrm>
            <a:off x="0" y="1"/>
            <a:ext cx="12192000" cy="676894"/>
          </a:xfrm>
        </p:spPr>
        <p:txBody>
          <a:bodyPr>
            <a:normAutofit fontScale="90000"/>
          </a:bodyPr>
          <a:lstStyle/>
          <a:p>
            <a:r>
              <a:rPr lang="en-ZW" dirty="0"/>
              <a:t>4. What Jesus Said About the Ten Commandments</a:t>
            </a:r>
            <a:endParaRPr lang="en-US" dirty="0"/>
          </a:p>
        </p:txBody>
      </p:sp>
      <p:sp>
        <p:nvSpPr>
          <p:cNvPr id="3" name="Content Placeholder 2">
            <a:extLst>
              <a:ext uri="{FF2B5EF4-FFF2-40B4-BE49-F238E27FC236}">
                <a16:creationId xmlns:a16="http://schemas.microsoft.com/office/drawing/2014/main" id="{3DAC2849-A14F-F343-AE74-CB844F58CC86}"/>
              </a:ext>
            </a:extLst>
          </p:cNvPr>
          <p:cNvSpPr>
            <a:spLocks noGrp="1"/>
          </p:cNvSpPr>
          <p:nvPr>
            <p:ph idx="1"/>
          </p:nvPr>
        </p:nvSpPr>
        <p:spPr>
          <a:xfrm>
            <a:off x="0" y="676896"/>
            <a:ext cx="12192000" cy="6181104"/>
          </a:xfrm>
        </p:spPr>
        <p:txBody>
          <a:bodyPr>
            <a:normAutofit/>
          </a:bodyPr>
          <a:lstStyle/>
          <a:p>
            <a:r>
              <a:rPr lang="en-ZW" b="1" cap="all" dirty="0"/>
              <a:t>ONE DAY AS JESUS</a:t>
            </a:r>
            <a:r>
              <a:rPr lang="en-ZW" dirty="0"/>
              <a:t> </a:t>
            </a:r>
            <a:r>
              <a:rPr lang="en-ZW" sz="3600" b="1" dirty="0"/>
              <a:t>was teaching, an enthusiastic young man hurried up to Him and asked, “Teacher, what good thing shall I do that I may have eternal life?” (Matthew 19:16). Christ could see that this man was wrestling with a money problem and advised him to get rid of his possessions and “keep the commandments” (verse 17).</a:t>
            </a:r>
          </a:p>
          <a:p>
            <a:r>
              <a:rPr lang="en-ZW" sz="3600" b="1" dirty="0"/>
              <a:t>The young man tried to sidestep Christ’s diagnosis of his problem by asking Him, “Which ones?” Jesus then listed several of the Ten Commandments: those prohibiting murder, adultery, stealing, lying, and </a:t>
            </a:r>
            <a:r>
              <a:rPr lang="en-ZW" sz="3600" b="1" dirty="0" err="1"/>
              <a:t>dishonoring</a:t>
            </a:r>
            <a:r>
              <a:rPr lang="en-ZW" sz="3600" b="1" dirty="0"/>
              <a:t> parents (verses 18, 19). Then Jesus invited him to turn away from his riches and follow Him.</a:t>
            </a:r>
          </a:p>
        </p:txBody>
      </p:sp>
    </p:spTree>
    <p:extLst>
      <p:ext uri="{BB962C8B-B14F-4D97-AF65-F5344CB8AC3E}">
        <p14:creationId xmlns:p14="http://schemas.microsoft.com/office/powerpoint/2010/main" val="1005078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AEB9-826B-2948-B3B0-0A5B630A7B37}"/>
              </a:ext>
            </a:extLst>
          </p:cNvPr>
          <p:cNvSpPr>
            <a:spLocks noGrp="1"/>
          </p:cNvSpPr>
          <p:nvPr>
            <p:ph type="title"/>
          </p:nvPr>
        </p:nvSpPr>
        <p:spPr>
          <a:xfrm>
            <a:off x="0" y="1"/>
            <a:ext cx="12192000" cy="676894"/>
          </a:xfrm>
        </p:spPr>
        <p:txBody>
          <a:bodyPr>
            <a:normAutofit fontScale="90000"/>
          </a:bodyPr>
          <a:lstStyle/>
          <a:p>
            <a:r>
              <a:rPr lang="en-ZW" dirty="0"/>
              <a:t>4. What Jesus Said About the Ten Commandments</a:t>
            </a:r>
            <a:endParaRPr lang="en-US" dirty="0"/>
          </a:p>
        </p:txBody>
      </p:sp>
      <p:sp>
        <p:nvSpPr>
          <p:cNvPr id="3" name="Content Placeholder 2">
            <a:extLst>
              <a:ext uri="{FF2B5EF4-FFF2-40B4-BE49-F238E27FC236}">
                <a16:creationId xmlns:a16="http://schemas.microsoft.com/office/drawing/2014/main" id="{3DAC2849-A14F-F343-AE74-CB844F58CC86}"/>
              </a:ext>
            </a:extLst>
          </p:cNvPr>
          <p:cNvSpPr>
            <a:spLocks noGrp="1"/>
          </p:cNvSpPr>
          <p:nvPr>
            <p:ph idx="1"/>
          </p:nvPr>
        </p:nvSpPr>
        <p:spPr>
          <a:xfrm>
            <a:off x="0" y="676896"/>
            <a:ext cx="12192000" cy="6181104"/>
          </a:xfrm>
        </p:spPr>
        <p:txBody>
          <a:bodyPr>
            <a:normAutofit/>
          </a:bodyPr>
          <a:lstStyle/>
          <a:p>
            <a:r>
              <a:rPr lang="en-ZW" sz="4400" b="1" dirty="0"/>
              <a:t>Finally, this “rich young ruler” turned and walked away sadly (verses 20-22). He wasn’t willing to take the prescription. He could agree with the Ten Commandments, but he wasn’t willing to obey the commandments that directed him to abandon his selfish way of life.</a:t>
            </a:r>
          </a:p>
          <a:p>
            <a:r>
              <a:rPr lang="en-US" sz="4400" b="1" dirty="0"/>
              <a:t>Thought question: </a:t>
            </a:r>
            <a:r>
              <a:rPr lang="en-ZW" sz="4400" b="1" dirty="0"/>
              <a:t>Jesus advised the rich young ruler that the commandments were only for Old Testament times. (True or False)</a:t>
            </a:r>
            <a:endParaRPr lang="en-US" sz="4400" b="1" dirty="0"/>
          </a:p>
        </p:txBody>
      </p:sp>
    </p:spTree>
    <p:extLst>
      <p:ext uri="{BB962C8B-B14F-4D97-AF65-F5344CB8AC3E}">
        <p14:creationId xmlns:p14="http://schemas.microsoft.com/office/powerpoint/2010/main" val="7522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6E88-A937-464E-AE95-675AFB367E3B}"/>
              </a:ext>
            </a:extLst>
          </p:cNvPr>
          <p:cNvSpPr>
            <a:spLocks noGrp="1"/>
          </p:cNvSpPr>
          <p:nvPr>
            <p:ph type="title"/>
          </p:nvPr>
        </p:nvSpPr>
        <p:spPr>
          <a:xfrm>
            <a:off x="0" y="0"/>
            <a:ext cx="12192000" cy="688769"/>
          </a:xfrm>
        </p:spPr>
        <p:txBody>
          <a:bodyPr>
            <a:normAutofit fontScale="90000"/>
          </a:bodyPr>
          <a:lstStyle/>
          <a:p>
            <a:r>
              <a:rPr lang="en-ZW" dirty="0"/>
              <a:t>5. Guide to a Happy Life</a:t>
            </a:r>
            <a:endParaRPr lang="en-US" dirty="0"/>
          </a:p>
        </p:txBody>
      </p:sp>
      <p:sp>
        <p:nvSpPr>
          <p:cNvPr id="3" name="Content Placeholder 2">
            <a:extLst>
              <a:ext uri="{FF2B5EF4-FFF2-40B4-BE49-F238E27FC236}">
                <a16:creationId xmlns:a16="http://schemas.microsoft.com/office/drawing/2014/main" id="{2A3183F2-A147-E342-ADFE-F6D213B9C2CD}"/>
              </a:ext>
            </a:extLst>
          </p:cNvPr>
          <p:cNvSpPr>
            <a:spLocks noGrp="1"/>
          </p:cNvSpPr>
          <p:nvPr>
            <p:ph idx="1"/>
          </p:nvPr>
        </p:nvSpPr>
        <p:spPr>
          <a:xfrm>
            <a:off x="0" y="688768"/>
            <a:ext cx="12192000" cy="6169231"/>
          </a:xfrm>
        </p:spPr>
        <p:txBody>
          <a:bodyPr>
            <a:normAutofit/>
          </a:bodyPr>
          <a:lstStyle/>
          <a:p>
            <a:r>
              <a:rPr lang="en-ZW" b="1" cap="all" dirty="0"/>
              <a:t>THE TEN COMMANDMENTS</a:t>
            </a:r>
            <a:r>
              <a:rPr lang="en-ZW" dirty="0"/>
              <a:t> </a:t>
            </a:r>
            <a:r>
              <a:rPr lang="en-ZW" sz="4800" b="1" dirty="0"/>
              <a:t>show us the boundaries that enable healthy relationships to grow—with God and with each other. This is why God appeals so passionately through Isaiah:</a:t>
            </a:r>
          </a:p>
          <a:p>
            <a:r>
              <a:rPr lang="en-ZW" sz="4800" b="1" dirty="0"/>
              <a:t>“Oh, that you had heeded My commandments! Then your peace would have been like a river, and your righteousness like the waves of the sea” (Isaiah 48:18).</a:t>
            </a:r>
          </a:p>
          <a:p>
            <a:endParaRPr lang="en-US" dirty="0"/>
          </a:p>
        </p:txBody>
      </p:sp>
    </p:spTree>
    <p:extLst>
      <p:ext uri="{BB962C8B-B14F-4D97-AF65-F5344CB8AC3E}">
        <p14:creationId xmlns:p14="http://schemas.microsoft.com/office/powerpoint/2010/main" val="865723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6E88-A937-464E-AE95-675AFB367E3B}"/>
              </a:ext>
            </a:extLst>
          </p:cNvPr>
          <p:cNvSpPr>
            <a:spLocks noGrp="1"/>
          </p:cNvSpPr>
          <p:nvPr>
            <p:ph type="title"/>
          </p:nvPr>
        </p:nvSpPr>
        <p:spPr>
          <a:xfrm>
            <a:off x="0" y="0"/>
            <a:ext cx="12192000" cy="688769"/>
          </a:xfrm>
        </p:spPr>
        <p:txBody>
          <a:bodyPr>
            <a:normAutofit fontScale="90000"/>
          </a:bodyPr>
          <a:lstStyle/>
          <a:p>
            <a:r>
              <a:rPr lang="en-ZW" dirty="0"/>
              <a:t>5. Guide to a Happy Life</a:t>
            </a:r>
            <a:endParaRPr lang="en-US" dirty="0"/>
          </a:p>
        </p:txBody>
      </p:sp>
      <p:sp>
        <p:nvSpPr>
          <p:cNvPr id="3" name="Content Placeholder 2">
            <a:extLst>
              <a:ext uri="{FF2B5EF4-FFF2-40B4-BE49-F238E27FC236}">
                <a16:creationId xmlns:a16="http://schemas.microsoft.com/office/drawing/2014/main" id="{2A3183F2-A147-E342-ADFE-F6D213B9C2CD}"/>
              </a:ext>
            </a:extLst>
          </p:cNvPr>
          <p:cNvSpPr>
            <a:spLocks noGrp="1"/>
          </p:cNvSpPr>
          <p:nvPr>
            <p:ph idx="1"/>
          </p:nvPr>
        </p:nvSpPr>
        <p:spPr>
          <a:xfrm>
            <a:off x="0" y="688768"/>
            <a:ext cx="12192000" cy="6169231"/>
          </a:xfrm>
        </p:spPr>
        <p:txBody>
          <a:bodyPr>
            <a:normAutofit lnSpcReduction="10000"/>
          </a:bodyPr>
          <a:lstStyle/>
          <a:p>
            <a:r>
              <a:rPr lang="en-ZW" sz="3600" b="1" dirty="0"/>
              <a:t>Jesus pointed to obedience as the way to real joy:</a:t>
            </a:r>
          </a:p>
          <a:p>
            <a:r>
              <a:rPr lang="en-ZW" sz="3600" b="1" dirty="0"/>
              <a:t>“If you keep My commandments, you will abide in My love,  just as I have kept My Father’s commandments and abide in His love. These things I have spoken to you, that My joy may remain in you, and that your joy may be full” (John 15:10, 11).</a:t>
            </a:r>
          </a:p>
          <a:p>
            <a:r>
              <a:rPr lang="en-ZW" sz="3600" b="1" dirty="0"/>
              <a:t>The Bible presents the Ten Commandments as an unchangeable, indispensable, perfect guide to happy living. Human experience testifies to its enduring validity. Jesus and many others declared that the road to happiness is paved with loving obedience to God’s commandments, for they are God’s basic principles for living a happy life.</a:t>
            </a:r>
          </a:p>
          <a:p>
            <a:endParaRPr lang="en-US" dirty="0"/>
          </a:p>
        </p:txBody>
      </p:sp>
    </p:spTree>
    <p:extLst>
      <p:ext uri="{BB962C8B-B14F-4D97-AF65-F5344CB8AC3E}">
        <p14:creationId xmlns:p14="http://schemas.microsoft.com/office/powerpoint/2010/main" val="101937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7984-9B0A-FB47-8DEF-A97D1C012DF3}"/>
              </a:ext>
            </a:extLst>
          </p:cNvPr>
          <p:cNvSpPr>
            <a:spLocks noGrp="1"/>
          </p:cNvSpPr>
          <p:nvPr>
            <p:ph type="title"/>
          </p:nvPr>
        </p:nvSpPr>
        <p:spPr>
          <a:xfrm>
            <a:off x="0" y="0"/>
            <a:ext cx="12192000" cy="581891"/>
          </a:xfrm>
        </p:spPr>
        <p:txBody>
          <a:bodyPr>
            <a:normAutofit/>
          </a:bodyPr>
          <a:lstStyle/>
          <a:p>
            <a:r>
              <a:rPr lang="en-ZW" sz="2400" b="1" dirty="0"/>
              <a:t>6. The Ten Commandments Were an Indispensable Guide for People in the Old Testament</a:t>
            </a:r>
            <a:endParaRPr lang="en-US" sz="2400" b="1" dirty="0"/>
          </a:p>
        </p:txBody>
      </p:sp>
      <p:sp>
        <p:nvSpPr>
          <p:cNvPr id="3" name="Content Placeholder 2">
            <a:extLst>
              <a:ext uri="{FF2B5EF4-FFF2-40B4-BE49-F238E27FC236}">
                <a16:creationId xmlns:a16="http://schemas.microsoft.com/office/drawing/2014/main" id="{85D9D446-03F8-F642-AE8A-6DF415A3590E}"/>
              </a:ext>
            </a:extLst>
          </p:cNvPr>
          <p:cNvSpPr>
            <a:spLocks noGrp="1"/>
          </p:cNvSpPr>
          <p:nvPr>
            <p:ph idx="1"/>
          </p:nvPr>
        </p:nvSpPr>
        <p:spPr>
          <a:xfrm>
            <a:off x="0" y="581890"/>
            <a:ext cx="12192000" cy="6276109"/>
          </a:xfrm>
        </p:spPr>
        <p:txBody>
          <a:bodyPr>
            <a:normAutofit/>
          </a:bodyPr>
          <a:lstStyle/>
          <a:p>
            <a:r>
              <a:rPr lang="en-ZW" b="1" cap="all" dirty="0"/>
              <a:t>THE BOOK OF ECCLESIASTES </a:t>
            </a:r>
            <a:r>
              <a:rPr lang="en-ZW" sz="3200" b="1" dirty="0"/>
              <a:t>is an account of Solomon’s search for happiness. He records how he tried to find happiness in the riches of the world. He built magnificent houses, and planted productive vineyards, beautiful gardens, and orchards of luscious fruit. He acquired servants. He found himself surrounded with every material thing a person could desire. But eventually, his bubble burst. He said:</a:t>
            </a:r>
          </a:p>
          <a:p>
            <a:r>
              <a:rPr lang="en-ZW" sz="3200" b="1" dirty="0"/>
              <a:t>“Then I looked on all the works that my hands had done and on the </a:t>
            </a:r>
            <a:r>
              <a:rPr lang="en-ZW" sz="3200" b="1" dirty="0" err="1"/>
              <a:t>labor</a:t>
            </a:r>
            <a:r>
              <a:rPr lang="en-ZW" sz="3200" b="1" dirty="0"/>
              <a:t> in which I had toiled; and indeed all was vanity and grasping for the wind” (Ecclesiastes 2:11).</a:t>
            </a:r>
          </a:p>
          <a:p>
            <a:r>
              <a:rPr lang="en-ZW" sz="3200" b="1" dirty="0"/>
              <a:t>Solomon then turned to searching for happiness in the pleasures of this world. Following one dead-end street after another, Solomon finally decided that he had made a mistake in seeing illusions as reality, and he declared:</a:t>
            </a:r>
          </a:p>
          <a:p>
            <a:endParaRPr lang="en-US" dirty="0"/>
          </a:p>
        </p:txBody>
      </p:sp>
    </p:spTree>
    <p:extLst>
      <p:ext uri="{BB962C8B-B14F-4D97-AF65-F5344CB8AC3E}">
        <p14:creationId xmlns:p14="http://schemas.microsoft.com/office/powerpoint/2010/main" val="308370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7984-9B0A-FB47-8DEF-A97D1C012DF3}"/>
              </a:ext>
            </a:extLst>
          </p:cNvPr>
          <p:cNvSpPr>
            <a:spLocks noGrp="1"/>
          </p:cNvSpPr>
          <p:nvPr>
            <p:ph type="title"/>
          </p:nvPr>
        </p:nvSpPr>
        <p:spPr>
          <a:xfrm>
            <a:off x="0" y="0"/>
            <a:ext cx="12192000" cy="581891"/>
          </a:xfrm>
        </p:spPr>
        <p:txBody>
          <a:bodyPr>
            <a:normAutofit/>
          </a:bodyPr>
          <a:lstStyle/>
          <a:p>
            <a:r>
              <a:rPr lang="en-ZW" sz="2400" b="1" dirty="0"/>
              <a:t>6. The Ten Commandments Were an Indispensable Guide for People in the Old Testament</a:t>
            </a:r>
            <a:endParaRPr lang="en-US" sz="2400" b="1" dirty="0"/>
          </a:p>
        </p:txBody>
      </p:sp>
      <p:sp>
        <p:nvSpPr>
          <p:cNvPr id="3" name="Content Placeholder 2">
            <a:extLst>
              <a:ext uri="{FF2B5EF4-FFF2-40B4-BE49-F238E27FC236}">
                <a16:creationId xmlns:a16="http://schemas.microsoft.com/office/drawing/2014/main" id="{85D9D446-03F8-F642-AE8A-6DF415A3590E}"/>
              </a:ext>
            </a:extLst>
          </p:cNvPr>
          <p:cNvSpPr>
            <a:spLocks noGrp="1"/>
          </p:cNvSpPr>
          <p:nvPr>
            <p:ph idx="1"/>
          </p:nvPr>
        </p:nvSpPr>
        <p:spPr>
          <a:xfrm>
            <a:off x="0" y="581890"/>
            <a:ext cx="12192000" cy="6276109"/>
          </a:xfrm>
        </p:spPr>
        <p:txBody>
          <a:bodyPr>
            <a:normAutofit lnSpcReduction="10000"/>
          </a:bodyPr>
          <a:lstStyle/>
          <a:p>
            <a:r>
              <a:rPr lang="en-ZW" sz="3600" b="1" dirty="0"/>
              <a:t>“Vanity of vanities . . . All is vanity” (Ecclesiastes 12:8).</a:t>
            </a:r>
          </a:p>
          <a:p>
            <a:r>
              <a:rPr lang="en-ZW" sz="3600" b="1" dirty="0"/>
              <a:t>Solomon had once known and followed the way of the Lord. As he compared his sinful, reckless pursuit of happiness with his early life of obedience to God, he came to this understanding:</a:t>
            </a:r>
          </a:p>
          <a:p>
            <a:r>
              <a:rPr lang="en-ZW" sz="3600" b="1" dirty="0"/>
              <a:t>“Let us hear the conclusion of the whole matter: Fear God, and keep His commandments: for this is the whole duty of man.” (Ecclesiastes 12:13, KJV).</a:t>
            </a:r>
          </a:p>
          <a:p>
            <a:r>
              <a:rPr lang="en-ZW" sz="3600" b="1" dirty="0"/>
              <a:t>Solomon had tried to find a shortcut to happiness in the pleasures of sin. Toward the close of his life, he admitted his error and published his failures to the world in the hope that he could save others from the same mistake. He wrote: “He that </a:t>
            </a:r>
            <a:r>
              <a:rPr lang="en-ZW" sz="3600" b="1" dirty="0" err="1"/>
              <a:t>keepeth</a:t>
            </a:r>
            <a:r>
              <a:rPr lang="en-ZW" sz="3600" b="1" dirty="0"/>
              <a:t> the law, happy is he” (Proverbs 29:18, KJV).</a:t>
            </a:r>
          </a:p>
          <a:p>
            <a:endParaRPr lang="en-US" dirty="0"/>
          </a:p>
        </p:txBody>
      </p:sp>
    </p:spTree>
    <p:extLst>
      <p:ext uri="{BB962C8B-B14F-4D97-AF65-F5344CB8AC3E}">
        <p14:creationId xmlns:p14="http://schemas.microsoft.com/office/powerpoint/2010/main" val="105256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450F-E101-DC4D-8DDD-80F51211BAEB}"/>
              </a:ext>
            </a:extLst>
          </p:cNvPr>
          <p:cNvSpPr>
            <a:spLocks noGrp="1"/>
          </p:cNvSpPr>
          <p:nvPr>
            <p:ph type="title"/>
          </p:nvPr>
        </p:nvSpPr>
        <p:spPr>
          <a:xfrm>
            <a:off x="0" y="0"/>
            <a:ext cx="12192000" cy="546265"/>
          </a:xfrm>
        </p:spPr>
        <p:txBody>
          <a:bodyPr>
            <a:normAutofit/>
          </a:bodyPr>
          <a:lstStyle/>
          <a:p>
            <a:r>
              <a:rPr lang="en-ZW" sz="2400" b="1" dirty="0"/>
              <a:t>7. The Ten Commandments Were an Indispensable Guide for People in the New Testament</a:t>
            </a:r>
            <a:endParaRPr lang="en-US" sz="2400" b="1" dirty="0"/>
          </a:p>
        </p:txBody>
      </p:sp>
      <p:sp>
        <p:nvSpPr>
          <p:cNvPr id="3" name="Content Placeholder 2">
            <a:extLst>
              <a:ext uri="{FF2B5EF4-FFF2-40B4-BE49-F238E27FC236}">
                <a16:creationId xmlns:a16="http://schemas.microsoft.com/office/drawing/2014/main" id="{61F2F05B-F889-854A-B541-C025EF15EF57}"/>
              </a:ext>
            </a:extLst>
          </p:cNvPr>
          <p:cNvSpPr>
            <a:spLocks noGrp="1"/>
          </p:cNvSpPr>
          <p:nvPr>
            <p:ph idx="1"/>
          </p:nvPr>
        </p:nvSpPr>
        <p:spPr>
          <a:xfrm>
            <a:off x="0" y="546264"/>
            <a:ext cx="12192000" cy="6311735"/>
          </a:xfrm>
        </p:spPr>
        <p:txBody>
          <a:bodyPr>
            <a:normAutofit lnSpcReduction="10000"/>
          </a:bodyPr>
          <a:lstStyle/>
          <a:p>
            <a:r>
              <a:rPr lang="en-ZW" b="1" cap="all" dirty="0"/>
              <a:t>IN THE NEW TESTAMENT,</a:t>
            </a:r>
            <a:r>
              <a:rPr lang="en-ZW" dirty="0"/>
              <a:t> </a:t>
            </a:r>
            <a:r>
              <a:rPr lang="en-ZW" sz="4000" b="1" dirty="0"/>
              <a:t>Paul testified: “Therefore the law is holy, and the commandment holy and just and good” (Romans 7:12).</a:t>
            </a:r>
          </a:p>
          <a:p>
            <a:r>
              <a:rPr lang="en-ZW" sz="4000" b="1" dirty="0"/>
              <a:t>James adds his weight to the testimony of Paul by stating:</a:t>
            </a:r>
          </a:p>
          <a:p>
            <a:r>
              <a:rPr lang="en-ZW" sz="4000" b="1" dirty="0"/>
              <a:t>“For whoever shall keep the whole law, and yet stumble in one point, he is guilty of all. For He who said, ‘Do not commit adultery,’ also said, ‘Do not murder.’ Now if you do not commit adultery, but you do murder, you have become a transgressor of the law. So speak and so do as those who will be judged by the law of liberty”(James 2:10-12).</a:t>
            </a:r>
          </a:p>
        </p:txBody>
      </p:sp>
    </p:spTree>
    <p:extLst>
      <p:ext uri="{BB962C8B-B14F-4D97-AF65-F5344CB8AC3E}">
        <p14:creationId xmlns:p14="http://schemas.microsoft.com/office/powerpoint/2010/main" val="298359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29B23-A663-EF43-B2AD-35222F392F3A}"/>
              </a:ext>
            </a:extLst>
          </p:cNvPr>
          <p:cNvSpPr>
            <a:spLocks noGrp="1"/>
          </p:cNvSpPr>
          <p:nvPr>
            <p:ph idx="1"/>
          </p:nvPr>
        </p:nvSpPr>
        <p:spPr>
          <a:xfrm>
            <a:off x="0" y="0"/>
            <a:ext cx="12192000" cy="6858000"/>
          </a:xfrm>
        </p:spPr>
        <p:txBody>
          <a:bodyPr>
            <a:normAutofit fontScale="92500"/>
          </a:bodyPr>
          <a:lstStyle/>
          <a:p>
            <a:r>
              <a:rPr lang="en-ZW" b="1" cap="all" dirty="0"/>
              <a:t>PERHAPS YOU REMEMBER </a:t>
            </a:r>
            <a:r>
              <a:rPr lang="en-ZW" sz="4000" b="1" dirty="0"/>
              <a:t>the 1981 film </a:t>
            </a:r>
            <a:r>
              <a:rPr lang="en-ZW" sz="4000" b="1" i="1" dirty="0"/>
              <a:t>Chariots of Fire,</a:t>
            </a:r>
            <a:r>
              <a:rPr lang="en-ZW" sz="4000" b="1" dirty="0"/>
              <a:t> or its recent unofficial sequel, </a:t>
            </a:r>
            <a:r>
              <a:rPr lang="en-ZW" sz="4000" b="1" i="1" dirty="0"/>
              <a:t>The Last Race </a:t>
            </a:r>
            <a:r>
              <a:rPr lang="en-ZW" sz="4000" b="1" dirty="0"/>
              <a:t>(2016). These movies highlight the life of Eric Liddell, known as the “Flying Scotsman.” Liddell won fame and glory at the 1924 Olympics, taking a gold medal in the 400-meter race. He had planned to compete in the 100-meter sprint, but switched to the 400-meter event for personal religious reasons, since the heats for the 100-meter race were set to take place on a Sunday.</a:t>
            </a:r>
          </a:p>
          <a:p>
            <a:r>
              <a:rPr lang="en-ZW" sz="4000" b="1" dirty="0"/>
              <a:t>Liddell stormed to an unexpected gold medal in the 400-meter contest and took the bronze in the 200-meter final race. The stage was set for him to become a sports celebrity, but instead, he chose to become a missionary to China.</a:t>
            </a:r>
          </a:p>
          <a:p>
            <a:endParaRPr lang="en-US" dirty="0"/>
          </a:p>
        </p:txBody>
      </p:sp>
    </p:spTree>
    <p:extLst>
      <p:ext uri="{BB962C8B-B14F-4D97-AF65-F5344CB8AC3E}">
        <p14:creationId xmlns:p14="http://schemas.microsoft.com/office/powerpoint/2010/main" val="306808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450F-E101-DC4D-8DDD-80F51211BAEB}"/>
              </a:ext>
            </a:extLst>
          </p:cNvPr>
          <p:cNvSpPr>
            <a:spLocks noGrp="1"/>
          </p:cNvSpPr>
          <p:nvPr>
            <p:ph type="title"/>
          </p:nvPr>
        </p:nvSpPr>
        <p:spPr>
          <a:xfrm>
            <a:off x="0" y="0"/>
            <a:ext cx="12192000" cy="546265"/>
          </a:xfrm>
        </p:spPr>
        <p:txBody>
          <a:bodyPr>
            <a:normAutofit/>
          </a:bodyPr>
          <a:lstStyle/>
          <a:p>
            <a:r>
              <a:rPr lang="en-ZW" sz="2400" b="1" dirty="0"/>
              <a:t>7. The Ten Commandments Were an Indispensable Guide for People in the New Testament</a:t>
            </a:r>
            <a:endParaRPr lang="en-US" sz="2400" b="1" dirty="0"/>
          </a:p>
        </p:txBody>
      </p:sp>
      <p:sp>
        <p:nvSpPr>
          <p:cNvPr id="3" name="Content Placeholder 2">
            <a:extLst>
              <a:ext uri="{FF2B5EF4-FFF2-40B4-BE49-F238E27FC236}">
                <a16:creationId xmlns:a16="http://schemas.microsoft.com/office/drawing/2014/main" id="{61F2F05B-F889-854A-B541-C025EF15EF57}"/>
              </a:ext>
            </a:extLst>
          </p:cNvPr>
          <p:cNvSpPr>
            <a:spLocks noGrp="1"/>
          </p:cNvSpPr>
          <p:nvPr>
            <p:ph idx="1"/>
          </p:nvPr>
        </p:nvSpPr>
        <p:spPr>
          <a:xfrm>
            <a:off x="0" y="546264"/>
            <a:ext cx="12192000" cy="6311735"/>
          </a:xfrm>
        </p:spPr>
        <p:txBody>
          <a:bodyPr>
            <a:noAutofit/>
          </a:bodyPr>
          <a:lstStyle/>
          <a:p>
            <a:r>
              <a:rPr lang="en-ZW" sz="3600" b="1" dirty="0"/>
              <a:t>Charles Spurgeon, the great Baptist preacher of the 1800s, declared: “The law of God is divine law—holy, heavenly, perfect. . . . There is not a commandment too many; there is not one too few; but it is so incomparable that its perfection is proof of its divinity” (“The Curse Removed,” </a:t>
            </a:r>
            <a:r>
              <a:rPr lang="en-ZW" sz="3600" b="1" i="1" dirty="0"/>
              <a:t>The Spurgeon Archive</a:t>
            </a:r>
            <a:r>
              <a:rPr lang="en-ZW" sz="3600" b="1" dirty="0"/>
              <a:t>).</a:t>
            </a:r>
          </a:p>
          <a:p>
            <a:r>
              <a:rPr lang="en-ZW" sz="3600" b="1" dirty="0"/>
              <a:t>John Wesley, one of the founders of the Methodist Church, wrote this about the enduring nature of the law: “The moral law contained in the Ten Commandments . . . He [Christ] did not take away. . . . Every part of this law must remain in force upon all mankind and in all ages” (</a:t>
            </a:r>
            <a:r>
              <a:rPr lang="en-ZW" sz="3600" b="1" i="1" dirty="0"/>
              <a:t>Sermons</a:t>
            </a:r>
            <a:r>
              <a:rPr lang="en-ZW" sz="3600" b="1" dirty="0"/>
              <a:t>, vol. l, pp. 221, 222).</a:t>
            </a:r>
          </a:p>
        </p:txBody>
      </p:sp>
    </p:spTree>
    <p:extLst>
      <p:ext uri="{BB962C8B-B14F-4D97-AF65-F5344CB8AC3E}">
        <p14:creationId xmlns:p14="http://schemas.microsoft.com/office/powerpoint/2010/main" val="361857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450F-E101-DC4D-8DDD-80F51211BAEB}"/>
              </a:ext>
            </a:extLst>
          </p:cNvPr>
          <p:cNvSpPr>
            <a:spLocks noGrp="1"/>
          </p:cNvSpPr>
          <p:nvPr>
            <p:ph type="title"/>
          </p:nvPr>
        </p:nvSpPr>
        <p:spPr>
          <a:xfrm>
            <a:off x="0" y="0"/>
            <a:ext cx="12192000" cy="546265"/>
          </a:xfrm>
        </p:spPr>
        <p:txBody>
          <a:bodyPr>
            <a:normAutofit/>
          </a:bodyPr>
          <a:lstStyle/>
          <a:p>
            <a:r>
              <a:rPr lang="en-ZW" sz="2400" b="1" dirty="0"/>
              <a:t>7. The Ten Commandments Were an Indispensable Guide for People in the New Testament</a:t>
            </a:r>
            <a:endParaRPr lang="en-US" sz="2400" b="1" dirty="0"/>
          </a:p>
        </p:txBody>
      </p:sp>
      <p:sp>
        <p:nvSpPr>
          <p:cNvPr id="3" name="Content Placeholder 2">
            <a:extLst>
              <a:ext uri="{FF2B5EF4-FFF2-40B4-BE49-F238E27FC236}">
                <a16:creationId xmlns:a16="http://schemas.microsoft.com/office/drawing/2014/main" id="{61F2F05B-F889-854A-B541-C025EF15EF57}"/>
              </a:ext>
            </a:extLst>
          </p:cNvPr>
          <p:cNvSpPr>
            <a:spLocks noGrp="1"/>
          </p:cNvSpPr>
          <p:nvPr>
            <p:ph idx="1"/>
          </p:nvPr>
        </p:nvSpPr>
        <p:spPr>
          <a:xfrm>
            <a:off x="0" y="546264"/>
            <a:ext cx="12192000" cy="6311735"/>
          </a:xfrm>
        </p:spPr>
        <p:txBody>
          <a:bodyPr>
            <a:normAutofit/>
          </a:bodyPr>
          <a:lstStyle/>
          <a:p>
            <a:r>
              <a:rPr lang="en-ZW" sz="4000" b="1" dirty="0"/>
              <a:t>Billy Graham, one of the world’s most respected evangelists, in answer to a question published in the </a:t>
            </a:r>
            <a:r>
              <a:rPr lang="en-ZW" sz="4000" b="1" i="1" dirty="0"/>
              <a:t>Kansas City Star </a:t>
            </a:r>
            <a:r>
              <a:rPr lang="en-ZW" sz="4000" b="1" dirty="0"/>
              <a:t>regarding the Ten Commandments, responded, “Have you ever actually studied the Ten Commandments thoughtfully and carefully? (You can find them in Exodus 20 or Deuteronomy 5). If you do, you might be surprised how relevant and up-to-date they are, even if you don’t agree with some of them.”</a:t>
            </a:r>
          </a:p>
          <a:p>
            <a:r>
              <a:rPr lang="en-US" sz="4000" b="1" dirty="0"/>
              <a:t>Thought question: </a:t>
            </a:r>
            <a:r>
              <a:rPr lang="en-ZW" sz="4000" b="1" dirty="0"/>
              <a:t>According to the New Testament, the commandments are out of date. (True or False) </a:t>
            </a:r>
            <a:endParaRPr lang="en-US" sz="4000" b="1" dirty="0"/>
          </a:p>
        </p:txBody>
      </p:sp>
    </p:spTree>
    <p:extLst>
      <p:ext uri="{BB962C8B-B14F-4D97-AF65-F5344CB8AC3E}">
        <p14:creationId xmlns:p14="http://schemas.microsoft.com/office/powerpoint/2010/main" val="150651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EFD2-BA45-5945-980B-AF6C68F6A595}"/>
              </a:ext>
            </a:extLst>
          </p:cNvPr>
          <p:cNvSpPr>
            <a:spLocks noGrp="1"/>
          </p:cNvSpPr>
          <p:nvPr>
            <p:ph type="title"/>
          </p:nvPr>
        </p:nvSpPr>
        <p:spPr>
          <a:xfrm>
            <a:off x="0" y="0"/>
            <a:ext cx="12192000" cy="581891"/>
          </a:xfrm>
        </p:spPr>
        <p:txBody>
          <a:bodyPr>
            <a:normAutofit fontScale="90000"/>
          </a:bodyPr>
          <a:lstStyle/>
          <a:p>
            <a:r>
              <a:rPr lang="en-ZW" dirty="0"/>
              <a:t>8. Power to Obey</a:t>
            </a:r>
            <a:endParaRPr lang="en-US" dirty="0"/>
          </a:p>
        </p:txBody>
      </p:sp>
      <p:sp>
        <p:nvSpPr>
          <p:cNvPr id="3" name="Content Placeholder 2">
            <a:extLst>
              <a:ext uri="{FF2B5EF4-FFF2-40B4-BE49-F238E27FC236}">
                <a16:creationId xmlns:a16="http://schemas.microsoft.com/office/drawing/2014/main" id="{1D373F5C-5C12-1D49-B746-D240F026E3B8}"/>
              </a:ext>
            </a:extLst>
          </p:cNvPr>
          <p:cNvSpPr>
            <a:spLocks noGrp="1"/>
          </p:cNvSpPr>
          <p:nvPr>
            <p:ph sz="half" idx="1"/>
          </p:nvPr>
        </p:nvSpPr>
        <p:spPr>
          <a:xfrm>
            <a:off x="0" y="581890"/>
            <a:ext cx="6172200" cy="6276109"/>
          </a:xfrm>
        </p:spPr>
        <p:txBody>
          <a:bodyPr>
            <a:normAutofit lnSpcReduction="10000"/>
          </a:bodyPr>
          <a:lstStyle/>
          <a:p>
            <a:r>
              <a:rPr lang="en-ZW" b="1" cap="all" dirty="0"/>
              <a:t>THE BIBLE </a:t>
            </a:r>
            <a:r>
              <a:rPr lang="en-ZW" sz="3600" b="1" dirty="0"/>
              <a:t>and the Ten Commandments are an unchangeable, perfect guide to happy living. </a:t>
            </a:r>
          </a:p>
          <a:p>
            <a:r>
              <a:rPr lang="en-ZW" sz="3600" b="1" dirty="0"/>
              <a:t>Yet we humans find it so difficult to obey the commandments. Why? The Bible gives us an answer:</a:t>
            </a:r>
          </a:p>
          <a:p>
            <a:r>
              <a:rPr lang="en-ZW" sz="3600" b="1" dirty="0"/>
              <a:t>“The carnal [sinful] mind is enmity against God; for it is not subject to the law of God, nor indeed can be” (Romans 8:7).</a:t>
            </a:r>
          </a:p>
          <a:p>
            <a:endParaRPr lang="en-US" dirty="0"/>
          </a:p>
        </p:txBody>
      </p:sp>
      <p:pic>
        <p:nvPicPr>
          <p:cNvPr id="5" name="Content Placeholder 4">
            <a:extLst>
              <a:ext uri="{FF2B5EF4-FFF2-40B4-BE49-F238E27FC236}">
                <a16:creationId xmlns:a16="http://schemas.microsoft.com/office/drawing/2014/main" id="{0C0B5793-2EC7-D54A-9BFA-8ED7D89DBD58}"/>
              </a:ext>
            </a:extLst>
          </p:cNvPr>
          <p:cNvPicPr>
            <a:picLocks noGrp="1" noChangeAspect="1"/>
          </p:cNvPicPr>
          <p:nvPr>
            <p:ph sz="half" idx="2"/>
          </p:nvPr>
        </p:nvPicPr>
        <p:blipFill>
          <a:blip r:embed="rId2"/>
          <a:stretch>
            <a:fillRect/>
          </a:stretch>
        </p:blipFill>
        <p:spPr>
          <a:xfrm>
            <a:off x="6172199" y="1460665"/>
            <a:ext cx="6008687" cy="4466457"/>
          </a:xfrm>
          <a:prstGeom prst="rect">
            <a:avLst/>
          </a:prstGeom>
        </p:spPr>
      </p:pic>
    </p:spTree>
    <p:extLst>
      <p:ext uri="{BB962C8B-B14F-4D97-AF65-F5344CB8AC3E}">
        <p14:creationId xmlns:p14="http://schemas.microsoft.com/office/powerpoint/2010/main" val="1000109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EFD2-BA45-5945-980B-AF6C68F6A595}"/>
              </a:ext>
            </a:extLst>
          </p:cNvPr>
          <p:cNvSpPr>
            <a:spLocks noGrp="1"/>
          </p:cNvSpPr>
          <p:nvPr>
            <p:ph type="title"/>
          </p:nvPr>
        </p:nvSpPr>
        <p:spPr>
          <a:xfrm>
            <a:off x="0" y="0"/>
            <a:ext cx="12192000" cy="581891"/>
          </a:xfrm>
        </p:spPr>
        <p:txBody>
          <a:bodyPr>
            <a:normAutofit fontScale="90000"/>
          </a:bodyPr>
          <a:lstStyle/>
          <a:p>
            <a:r>
              <a:rPr lang="en-ZW" dirty="0"/>
              <a:t>8. Power to Obey</a:t>
            </a:r>
            <a:endParaRPr lang="en-US" dirty="0"/>
          </a:p>
        </p:txBody>
      </p:sp>
      <p:sp>
        <p:nvSpPr>
          <p:cNvPr id="3" name="Content Placeholder 2">
            <a:extLst>
              <a:ext uri="{FF2B5EF4-FFF2-40B4-BE49-F238E27FC236}">
                <a16:creationId xmlns:a16="http://schemas.microsoft.com/office/drawing/2014/main" id="{1D373F5C-5C12-1D49-B746-D240F026E3B8}"/>
              </a:ext>
            </a:extLst>
          </p:cNvPr>
          <p:cNvSpPr>
            <a:spLocks noGrp="1"/>
          </p:cNvSpPr>
          <p:nvPr>
            <p:ph sz="half" idx="1"/>
          </p:nvPr>
        </p:nvSpPr>
        <p:spPr>
          <a:xfrm>
            <a:off x="0" y="581890"/>
            <a:ext cx="6172200" cy="6276109"/>
          </a:xfrm>
        </p:spPr>
        <p:txBody>
          <a:bodyPr>
            <a:normAutofit fontScale="92500" lnSpcReduction="10000"/>
          </a:bodyPr>
          <a:lstStyle/>
          <a:p>
            <a:r>
              <a:rPr lang="en-ZW" b="1" dirty="0"/>
              <a:t>One lady expressed it like this: “I believe the Ten Commandments are binding; I know the Bible teaches that I should follow them. I believe that most of the great preachers accept them as being a guide to our conduct. I am certain that keeping them leads to happiness. And I have tried my very best to keep them, but I just can’t do it. I simply can’t keep them, and I’m beginning to believe that no one else can.”</a:t>
            </a:r>
          </a:p>
          <a:p>
            <a:r>
              <a:rPr lang="en-ZW" b="1" dirty="0"/>
              <a:t>Because we are born with a sinful nature, we cannot—in our own strength—obey God’s holy, unchanging law. We can try, and millions have tried, but over and over again, we find ourselves falling and failing. There is only one path to obedience, and it is not by trying harder.</a:t>
            </a:r>
          </a:p>
          <a:p>
            <a:endParaRPr lang="en-US" dirty="0"/>
          </a:p>
        </p:txBody>
      </p:sp>
      <p:pic>
        <p:nvPicPr>
          <p:cNvPr id="5" name="Content Placeholder 4">
            <a:extLst>
              <a:ext uri="{FF2B5EF4-FFF2-40B4-BE49-F238E27FC236}">
                <a16:creationId xmlns:a16="http://schemas.microsoft.com/office/drawing/2014/main" id="{0C0B5793-2EC7-D54A-9BFA-8ED7D89DBD58}"/>
              </a:ext>
            </a:extLst>
          </p:cNvPr>
          <p:cNvPicPr>
            <a:picLocks noGrp="1" noChangeAspect="1"/>
          </p:cNvPicPr>
          <p:nvPr>
            <p:ph sz="half" idx="2"/>
          </p:nvPr>
        </p:nvPicPr>
        <p:blipFill>
          <a:blip r:embed="rId2"/>
          <a:stretch>
            <a:fillRect/>
          </a:stretch>
        </p:blipFill>
        <p:spPr>
          <a:xfrm>
            <a:off x="6172199" y="1460665"/>
            <a:ext cx="6008687" cy="4466457"/>
          </a:xfrm>
          <a:prstGeom prst="rect">
            <a:avLst/>
          </a:prstGeom>
        </p:spPr>
      </p:pic>
    </p:spTree>
    <p:extLst>
      <p:ext uri="{BB962C8B-B14F-4D97-AF65-F5344CB8AC3E}">
        <p14:creationId xmlns:p14="http://schemas.microsoft.com/office/powerpoint/2010/main" val="3024761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EFD2-BA45-5945-980B-AF6C68F6A595}"/>
              </a:ext>
            </a:extLst>
          </p:cNvPr>
          <p:cNvSpPr>
            <a:spLocks noGrp="1"/>
          </p:cNvSpPr>
          <p:nvPr>
            <p:ph type="title"/>
          </p:nvPr>
        </p:nvSpPr>
        <p:spPr>
          <a:xfrm>
            <a:off x="0" y="0"/>
            <a:ext cx="12192000" cy="581891"/>
          </a:xfrm>
        </p:spPr>
        <p:txBody>
          <a:bodyPr>
            <a:normAutofit fontScale="90000"/>
          </a:bodyPr>
          <a:lstStyle/>
          <a:p>
            <a:r>
              <a:rPr lang="en-ZW" dirty="0"/>
              <a:t>8. Power to Obey</a:t>
            </a:r>
            <a:endParaRPr lang="en-US" dirty="0"/>
          </a:p>
        </p:txBody>
      </p:sp>
      <p:sp>
        <p:nvSpPr>
          <p:cNvPr id="3" name="Content Placeholder 2">
            <a:extLst>
              <a:ext uri="{FF2B5EF4-FFF2-40B4-BE49-F238E27FC236}">
                <a16:creationId xmlns:a16="http://schemas.microsoft.com/office/drawing/2014/main" id="{1D373F5C-5C12-1D49-B746-D240F026E3B8}"/>
              </a:ext>
            </a:extLst>
          </p:cNvPr>
          <p:cNvSpPr>
            <a:spLocks noGrp="1"/>
          </p:cNvSpPr>
          <p:nvPr>
            <p:ph sz="half" idx="1"/>
          </p:nvPr>
        </p:nvSpPr>
        <p:spPr>
          <a:xfrm>
            <a:off x="0" y="581890"/>
            <a:ext cx="6172200" cy="6276109"/>
          </a:xfrm>
        </p:spPr>
        <p:txBody>
          <a:bodyPr>
            <a:normAutofit fontScale="92500" lnSpcReduction="20000"/>
          </a:bodyPr>
          <a:lstStyle/>
          <a:p>
            <a:r>
              <a:rPr lang="en-ZW" b="1" dirty="0"/>
              <a:t>The very fact that we cannot keep God’s holy law in our own strength tells us something important. It tells us that we are sinners in need of a </a:t>
            </a:r>
            <a:r>
              <a:rPr lang="en-ZW" b="1" dirty="0" err="1"/>
              <a:t>Savior</a:t>
            </a:r>
            <a:r>
              <a:rPr lang="en-ZW" b="1" dirty="0"/>
              <a:t>. Paul put it like this:</a:t>
            </a:r>
          </a:p>
          <a:p>
            <a:r>
              <a:rPr lang="en-ZW" b="1" dirty="0"/>
              <a:t>“By the law is the knowledge of sin” (Romans 3:20).</a:t>
            </a:r>
          </a:p>
          <a:p>
            <a:r>
              <a:rPr lang="en-ZW" b="1" dirty="0"/>
              <a:t>“The law was our tutor to bring us to Christ, that we might be justified by faith” (Galatians 3:24).</a:t>
            </a:r>
          </a:p>
          <a:p>
            <a:r>
              <a:rPr lang="en-ZW" b="1" dirty="0"/>
              <a:t>You see, Jesus is the Answer! Once the law teaches us that we are helpless without a </a:t>
            </a:r>
            <a:r>
              <a:rPr lang="en-ZW" b="1" dirty="0" err="1"/>
              <a:t>Savior</a:t>
            </a:r>
            <a:r>
              <a:rPr lang="en-ZW" b="1" dirty="0"/>
              <a:t>, we can come to Jesus Christ and receive power from Him to obey His law.</a:t>
            </a:r>
          </a:p>
          <a:p>
            <a:r>
              <a:rPr lang="en-US" b="1" dirty="0"/>
              <a:t>Thought question: </a:t>
            </a:r>
            <a:r>
              <a:rPr lang="en-ZW" b="1" dirty="0"/>
              <a:t>One purpose of the commandments is to point out sin and lead us to Jesus, who saves us from sin. (True or False)</a:t>
            </a:r>
          </a:p>
          <a:p>
            <a:endParaRPr lang="en-US" dirty="0"/>
          </a:p>
        </p:txBody>
      </p:sp>
      <p:pic>
        <p:nvPicPr>
          <p:cNvPr id="5" name="Content Placeholder 4">
            <a:extLst>
              <a:ext uri="{FF2B5EF4-FFF2-40B4-BE49-F238E27FC236}">
                <a16:creationId xmlns:a16="http://schemas.microsoft.com/office/drawing/2014/main" id="{0C0B5793-2EC7-D54A-9BFA-8ED7D89DBD58}"/>
              </a:ext>
            </a:extLst>
          </p:cNvPr>
          <p:cNvPicPr>
            <a:picLocks noGrp="1" noChangeAspect="1"/>
          </p:cNvPicPr>
          <p:nvPr>
            <p:ph sz="half" idx="2"/>
          </p:nvPr>
        </p:nvPicPr>
        <p:blipFill>
          <a:blip r:embed="rId2"/>
          <a:stretch>
            <a:fillRect/>
          </a:stretch>
        </p:blipFill>
        <p:spPr>
          <a:xfrm>
            <a:off x="6172199" y="1460665"/>
            <a:ext cx="6008687" cy="4466457"/>
          </a:xfrm>
          <a:prstGeom prst="rect">
            <a:avLst/>
          </a:prstGeom>
        </p:spPr>
      </p:pic>
    </p:spTree>
    <p:extLst>
      <p:ext uri="{BB962C8B-B14F-4D97-AF65-F5344CB8AC3E}">
        <p14:creationId xmlns:p14="http://schemas.microsoft.com/office/powerpoint/2010/main" val="307778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FFEF-148E-9445-B7C0-AC3BB5EBE3A6}"/>
              </a:ext>
            </a:extLst>
          </p:cNvPr>
          <p:cNvSpPr>
            <a:spLocks noGrp="1"/>
          </p:cNvSpPr>
          <p:nvPr>
            <p:ph type="title"/>
          </p:nvPr>
        </p:nvSpPr>
        <p:spPr>
          <a:xfrm>
            <a:off x="0" y="1"/>
            <a:ext cx="12192000" cy="665018"/>
          </a:xfrm>
        </p:spPr>
        <p:txBody>
          <a:bodyPr>
            <a:normAutofit fontScale="90000"/>
          </a:bodyPr>
          <a:lstStyle/>
          <a:p>
            <a:r>
              <a:rPr lang="en-ZW" dirty="0"/>
              <a:t>9. Loving Obedience to the Ten Commandments</a:t>
            </a:r>
            <a:endParaRPr lang="en-US" dirty="0"/>
          </a:p>
        </p:txBody>
      </p:sp>
      <p:sp>
        <p:nvSpPr>
          <p:cNvPr id="3" name="Content Placeholder 2">
            <a:extLst>
              <a:ext uri="{FF2B5EF4-FFF2-40B4-BE49-F238E27FC236}">
                <a16:creationId xmlns:a16="http://schemas.microsoft.com/office/drawing/2014/main" id="{78EE2B5D-1DB2-1349-85DC-B1643325E136}"/>
              </a:ext>
            </a:extLst>
          </p:cNvPr>
          <p:cNvSpPr>
            <a:spLocks noGrp="1"/>
          </p:cNvSpPr>
          <p:nvPr>
            <p:ph idx="1"/>
          </p:nvPr>
        </p:nvSpPr>
        <p:spPr>
          <a:xfrm>
            <a:off x="0" y="665018"/>
            <a:ext cx="12192000" cy="6192981"/>
          </a:xfrm>
        </p:spPr>
        <p:txBody>
          <a:bodyPr>
            <a:normAutofit/>
          </a:bodyPr>
          <a:lstStyle/>
          <a:p>
            <a:r>
              <a:rPr lang="en-ZW" b="1" cap="all" dirty="0"/>
              <a:t>JESUS TELLS US </a:t>
            </a:r>
            <a:r>
              <a:rPr lang="en-ZW" b="1" dirty="0"/>
              <a:t>that obedience is the result of love: “If you love Me, keep My commandments” (John 14:15).</a:t>
            </a:r>
          </a:p>
          <a:p>
            <a:r>
              <a:rPr lang="en-ZW" b="1" dirty="0"/>
              <a:t>If we love God, we will obey the first four commandments, which define our relationship to God; and if we love people, we will obey the last six commandments, which define our relationship with others (Matthew 22:35-40).</a:t>
            </a:r>
          </a:p>
          <a:p>
            <a:r>
              <a:rPr lang="en-ZW" b="1" dirty="0"/>
              <a:t>The Apostle Paul agrees with the thought that love for God and our </a:t>
            </a:r>
            <a:r>
              <a:rPr lang="en-ZW" b="1" dirty="0" err="1"/>
              <a:t>neighbors</a:t>
            </a:r>
            <a:r>
              <a:rPr lang="en-ZW" b="1" dirty="0"/>
              <a:t> will result in being law-keepers rather than law-breakers:</a:t>
            </a:r>
          </a:p>
          <a:p>
            <a:r>
              <a:rPr lang="en-ZW" b="1" dirty="0"/>
              <a:t>“He who loves another has fulfilled the law. For the commandments, ‘You shall not commit adultery,’ ‘You shall not murder,’ ‘You shall not steal,’ ‘You shall not bear false witness,’ ‘You shall not covet,’ and if there is any other commandment, are all summed up in this saying, namely, ‘You shall love your </a:t>
            </a:r>
            <a:r>
              <a:rPr lang="en-ZW" b="1" dirty="0" err="1"/>
              <a:t>neighbor</a:t>
            </a:r>
            <a:r>
              <a:rPr lang="en-ZW" b="1" dirty="0"/>
              <a:t> as yourself.’ Love does no harm to a </a:t>
            </a:r>
            <a:r>
              <a:rPr lang="en-ZW" b="1" dirty="0" err="1"/>
              <a:t>neighbor</a:t>
            </a:r>
            <a:r>
              <a:rPr lang="en-ZW" b="1" dirty="0"/>
              <a:t>; therefore love is </a:t>
            </a:r>
            <a:r>
              <a:rPr lang="en-ZW" b="1" dirty="0" err="1"/>
              <a:t>thefulfillment</a:t>
            </a:r>
            <a:r>
              <a:rPr lang="en-ZW" b="1" dirty="0"/>
              <a:t> of the law” (Romans 13:8-10).</a:t>
            </a:r>
          </a:p>
          <a:p>
            <a:endParaRPr lang="en-US" dirty="0"/>
          </a:p>
        </p:txBody>
      </p:sp>
    </p:spTree>
    <p:extLst>
      <p:ext uri="{BB962C8B-B14F-4D97-AF65-F5344CB8AC3E}">
        <p14:creationId xmlns:p14="http://schemas.microsoft.com/office/powerpoint/2010/main" val="3125416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FFEF-148E-9445-B7C0-AC3BB5EBE3A6}"/>
              </a:ext>
            </a:extLst>
          </p:cNvPr>
          <p:cNvSpPr>
            <a:spLocks noGrp="1"/>
          </p:cNvSpPr>
          <p:nvPr>
            <p:ph type="title"/>
          </p:nvPr>
        </p:nvSpPr>
        <p:spPr>
          <a:xfrm>
            <a:off x="0" y="1"/>
            <a:ext cx="12192000" cy="665018"/>
          </a:xfrm>
        </p:spPr>
        <p:txBody>
          <a:bodyPr>
            <a:normAutofit fontScale="90000"/>
          </a:bodyPr>
          <a:lstStyle/>
          <a:p>
            <a:r>
              <a:rPr lang="en-ZW" dirty="0"/>
              <a:t>9. Loving Obedience to the Ten Commandments</a:t>
            </a:r>
            <a:endParaRPr lang="en-US" dirty="0"/>
          </a:p>
        </p:txBody>
      </p:sp>
      <p:sp>
        <p:nvSpPr>
          <p:cNvPr id="3" name="Content Placeholder 2">
            <a:extLst>
              <a:ext uri="{FF2B5EF4-FFF2-40B4-BE49-F238E27FC236}">
                <a16:creationId xmlns:a16="http://schemas.microsoft.com/office/drawing/2014/main" id="{78EE2B5D-1DB2-1349-85DC-B1643325E136}"/>
              </a:ext>
            </a:extLst>
          </p:cNvPr>
          <p:cNvSpPr>
            <a:spLocks noGrp="1"/>
          </p:cNvSpPr>
          <p:nvPr>
            <p:ph idx="1"/>
          </p:nvPr>
        </p:nvSpPr>
        <p:spPr>
          <a:xfrm>
            <a:off x="0" y="665018"/>
            <a:ext cx="12192000" cy="6192981"/>
          </a:xfrm>
        </p:spPr>
        <p:txBody>
          <a:bodyPr>
            <a:normAutofit fontScale="92500" lnSpcReduction="10000"/>
          </a:bodyPr>
          <a:lstStyle/>
          <a:p>
            <a:r>
              <a:rPr lang="en-ZW" sz="4000" b="1" dirty="0"/>
              <a:t>The person who tramples on the Ten Commandments sins:</a:t>
            </a:r>
          </a:p>
          <a:p>
            <a:r>
              <a:rPr lang="en-ZW" sz="4000" b="1" dirty="0"/>
              <a:t>“Whoever commits sin also commits lawlessness, and sin is lawlessness” (1 John 3:4).</a:t>
            </a:r>
          </a:p>
          <a:p>
            <a:r>
              <a:rPr lang="en-ZW" sz="4000" b="1" dirty="0"/>
              <a:t>Thank God we have a </a:t>
            </a:r>
            <a:r>
              <a:rPr lang="en-ZW" sz="4000" b="1" dirty="0" err="1"/>
              <a:t>Savior</a:t>
            </a:r>
            <a:r>
              <a:rPr lang="en-ZW" sz="4000" b="1" dirty="0"/>
              <a:t> who came to this world, died, and was resurrected—all so that we could live:</a:t>
            </a:r>
          </a:p>
          <a:p>
            <a:r>
              <a:rPr lang="en-ZW" sz="4000" b="1" dirty="0"/>
              <a:t>“You know that He [Jesus] was manifested to take away our sins” (1 John 3:5).</a:t>
            </a:r>
          </a:p>
          <a:p>
            <a:r>
              <a:rPr lang="en-ZW" sz="4000" b="1" dirty="0"/>
              <a:t>Our </a:t>
            </a:r>
            <a:r>
              <a:rPr lang="en-ZW" sz="4000" b="1" dirty="0" err="1"/>
              <a:t>Savior</a:t>
            </a:r>
            <a:r>
              <a:rPr lang="en-ZW" sz="4000" b="1" dirty="0"/>
              <a:t> forgives and removes our sinfulness:</a:t>
            </a:r>
          </a:p>
          <a:p>
            <a:r>
              <a:rPr lang="en-ZW" sz="4000" b="1" dirty="0"/>
              <a:t>“If we confess our sins, He is faithful and just to forgive us our sins and to cleanse us from all unrighteousness” (1 John 1:9).</a:t>
            </a:r>
          </a:p>
          <a:p>
            <a:endParaRPr lang="en-US" dirty="0"/>
          </a:p>
        </p:txBody>
      </p:sp>
    </p:spTree>
    <p:extLst>
      <p:ext uri="{BB962C8B-B14F-4D97-AF65-F5344CB8AC3E}">
        <p14:creationId xmlns:p14="http://schemas.microsoft.com/office/powerpoint/2010/main" val="6477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FFEF-148E-9445-B7C0-AC3BB5EBE3A6}"/>
              </a:ext>
            </a:extLst>
          </p:cNvPr>
          <p:cNvSpPr>
            <a:spLocks noGrp="1"/>
          </p:cNvSpPr>
          <p:nvPr>
            <p:ph type="title"/>
          </p:nvPr>
        </p:nvSpPr>
        <p:spPr>
          <a:xfrm>
            <a:off x="0" y="1"/>
            <a:ext cx="12192000" cy="665018"/>
          </a:xfrm>
        </p:spPr>
        <p:txBody>
          <a:bodyPr>
            <a:normAutofit fontScale="90000"/>
          </a:bodyPr>
          <a:lstStyle/>
          <a:p>
            <a:r>
              <a:rPr lang="en-ZW" dirty="0"/>
              <a:t>9. Loving Obedience to the Ten Commandments</a:t>
            </a:r>
            <a:endParaRPr lang="en-US" dirty="0"/>
          </a:p>
        </p:txBody>
      </p:sp>
      <p:sp>
        <p:nvSpPr>
          <p:cNvPr id="3" name="Content Placeholder 2">
            <a:extLst>
              <a:ext uri="{FF2B5EF4-FFF2-40B4-BE49-F238E27FC236}">
                <a16:creationId xmlns:a16="http://schemas.microsoft.com/office/drawing/2014/main" id="{78EE2B5D-1DB2-1349-85DC-B1643325E136}"/>
              </a:ext>
            </a:extLst>
          </p:cNvPr>
          <p:cNvSpPr>
            <a:spLocks noGrp="1"/>
          </p:cNvSpPr>
          <p:nvPr>
            <p:ph idx="1"/>
          </p:nvPr>
        </p:nvSpPr>
        <p:spPr>
          <a:xfrm>
            <a:off x="0" y="665018"/>
            <a:ext cx="12192000" cy="6192981"/>
          </a:xfrm>
        </p:spPr>
        <p:txBody>
          <a:bodyPr>
            <a:normAutofit lnSpcReduction="10000"/>
          </a:bodyPr>
          <a:lstStyle/>
          <a:p>
            <a:r>
              <a:rPr lang="en-ZW" sz="4000" b="1" dirty="0"/>
              <a:t>And He promises to give us His love so we, in turn, can love others:</a:t>
            </a:r>
          </a:p>
          <a:p>
            <a:r>
              <a:rPr lang="en-ZW" sz="4000" b="1" dirty="0"/>
              <a:t>“The love of God has been poured out in our hearts by the Holy Spirit who was given to us” (Romans 5:5).</a:t>
            </a:r>
          </a:p>
          <a:p>
            <a:r>
              <a:rPr lang="en-ZW" sz="4000" b="1" dirty="0"/>
              <a:t>We have no ability in ourselves to keep God’s law. In fact, our sinful minds reject God’s law (Romans 3:10), but the Holy Spirit has promised to pour out God’s love into our hearts (Romans 5:5). Love is the motivating power of the Christian life. Because we love God, we naturally want to obey Him. “Love is the </a:t>
            </a:r>
            <a:r>
              <a:rPr lang="en-ZW" sz="4000" b="1" dirty="0" err="1"/>
              <a:t>fulfillment</a:t>
            </a:r>
            <a:r>
              <a:rPr lang="en-ZW" sz="4000" b="1" dirty="0"/>
              <a:t> of the law” (Romans 13:10).</a:t>
            </a:r>
          </a:p>
          <a:p>
            <a:endParaRPr lang="en-US" dirty="0"/>
          </a:p>
        </p:txBody>
      </p:sp>
    </p:spTree>
    <p:extLst>
      <p:ext uri="{BB962C8B-B14F-4D97-AF65-F5344CB8AC3E}">
        <p14:creationId xmlns:p14="http://schemas.microsoft.com/office/powerpoint/2010/main" val="2820880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7D15-B0AF-4540-B698-148890D9006B}"/>
              </a:ext>
            </a:extLst>
          </p:cNvPr>
          <p:cNvSpPr>
            <a:spLocks noGrp="1"/>
          </p:cNvSpPr>
          <p:nvPr>
            <p:ph type="title"/>
          </p:nvPr>
        </p:nvSpPr>
        <p:spPr>
          <a:xfrm>
            <a:off x="0" y="1"/>
            <a:ext cx="12192000" cy="605642"/>
          </a:xfrm>
        </p:spPr>
        <p:txBody>
          <a:bodyPr>
            <a:normAutofit fontScale="90000"/>
          </a:bodyPr>
          <a:lstStyle/>
          <a:p>
            <a:r>
              <a:rPr lang="en-ZW" dirty="0"/>
              <a:t>10. God’s Grace and Obedience to the Law</a:t>
            </a:r>
            <a:endParaRPr lang="en-US" dirty="0"/>
          </a:p>
        </p:txBody>
      </p:sp>
      <p:sp>
        <p:nvSpPr>
          <p:cNvPr id="3" name="Content Placeholder 2">
            <a:extLst>
              <a:ext uri="{FF2B5EF4-FFF2-40B4-BE49-F238E27FC236}">
                <a16:creationId xmlns:a16="http://schemas.microsoft.com/office/drawing/2014/main" id="{C0F5D59B-6847-0B49-9E04-8D5C642D2762}"/>
              </a:ext>
            </a:extLst>
          </p:cNvPr>
          <p:cNvSpPr>
            <a:spLocks noGrp="1"/>
          </p:cNvSpPr>
          <p:nvPr>
            <p:ph idx="1"/>
          </p:nvPr>
        </p:nvSpPr>
        <p:spPr>
          <a:xfrm>
            <a:off x="0" y="605642"/>
            <a:ext cx="12192000" cy="6252357"/>
          </a:xfrm>
        </p:spPr>
        <p:txBody>
          <a:bodyPr>
            <a:normAutofit/>
          </a:bodyPr>
          <a:lstStyle/>
          <a:p>
            <a:r>
              <a:rPr lang="en-ZW" b="1" cap="all" dirty="0"/>
              <a:t>SALVATION IS A GIFT.</a:t>
            </a:r>
            <a:r>
              <a:rPr lang="en-ZW" dirty="0"/>
              <a:t> </a:t>
            </a:r>
            <a:r>
              <a:rPr lang="en-ZW" sz="3200" b="1" i="1" dirty="0"/>
              <a:t>We cannot earn it.</a:t>
            </a:r>
            <a:r>
              <a:rPr lang="en-ZW" sz="3200" b="1" dirty="0"/>
              <a:t> We can only accept it </a:t>
            </a:r>
            <a:r>
              <a:rPr lang="en-ZW" sz="3200" b="1" i="1" dirty="0"/>
              <a:t>by faith.</a:t>
            </a:r>
            <a:r>
              <a:rPr lang="en-ZW" sz="3200" b="1" dirty="0"/>
              <a:t> We receive justification (right standing with God) as a gift, solely through faith, because of God’s grace.</a:t>
            </a:r>
          </a:p>
          <a:p>
            <a:r>
              <a:rPr lang="en-ZW" sz="3200" b="1" dirty="0"/>
              <a:t>“For by grace you have been saved through faith, and that not of yourselves; it is the gift of God, not of works, lest anyone should boast” (Ephesians 2:8, 9).</a:t>
            </a:r>
          </a:p>
          <a:p>
            <a:r>
              <a:rPr lang="en-ZW" sz="3200" b="1" dirty="0"/>
              <a:t>We cannot keep the commandments by our own works—by </a:t>
            </a:r>
            <a:r>
              <a:rPr lang="en-ZW" sz="3200" b="1" i="1" dirty="0"/>
              <a:t>trying</a:t>
            </a:r>
            <a:r>
              <a:rPr lang="en-ZW" sz="3200" b="1" dirty="0"/>
              <a:t>. We cannot keep the commandments to </a:t>
            </a:r>
            <a:r>
              <a:rPr lang="en-ZW" sz="3200" b="1" i="1" dirty="0"/>
              <a:t>be</a:t>
            </a:r>
            <a:r>
              <a:rPr lang="en-ZW" sz="3200" b="1" dirty="0"/>
              <a:t> saved. However, when we come to Jesus and </a:t>
            </a:r>
            <a:r>
              <a:rPr lang="en-ZW" sz="3200" b="1" i="1" dirty="0"/>
              <a:t>are</a:t>
            </a:r>
            <a:r>
              <a:rPr lang="en-ZW" sz="3200" b="1" dirty="0"/>
              <a:t> saved, His love fills our hearts, and as a result of this divine grace and acceptance, our desire to follow and obey Christ intensifies. We begin to obey His commandments through the power of His love in our hearts. Christ’s love is “poured out in our hearts,” and we begin to love others with His love.</a:t>
            </a:r>
          </a:p>
          <a:p>
            <a:endParaRPr lang="en-US" dirty="0"/>
          </a:p>
        </p:txBody>
      </p:sp>
    </p:spTree>
    <p:extLst>
      <p:ext uri="{BB962C8B-B14F-4D97-AF65-F5344CB8AC3E}">
        <p14:creationId xmlns:p14="http://schemas.microsoft.com/office/powerpoint/2010/main" val="250251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7D15-B0AF-4540-B698-148890D9006B}"/>
              </a:ext>
            </a:extLst>
          </p:cNvPr>
          <p:cNvSpPr>
            <a:spLocks noGrp="1"/>
          </p:cNvSpPr>
          <p:nvPr>
            <p:ph type="title"/>
          </p:nvPr>
        </p:nvSpPr>
        <p:spPr>
          <a:xfrm>
            <a:off x="0" y="1"/>
            <a:ext cx="12192000" cy="605642"/>
          </a:xfrm>
        </p:spPr>
        <p:txBody>
          <a:bodyPr>
            <a:normAutofit fontScale="90000"/>
          </a:bodyPr>
          <a:lstStyle/>
          <a:p>
            <a:r>
              <a:rPr lang="en-ZW" dirty="0"/>
              <a:t>10. God’s Grace and Obedience to the Law</a:t>
            </a:r>
            <a:endParaRPr lang="en-US" dirty="0"/>
          </a:p>
        </p:txBody>
      </p:sp>
      <p:sp>
        <p:nvSpPr>
          <p:cNvPr id="3" name="Content Placeholder 2">
            <a:extLst>
              <a:ext uri="{FF2B5EF4-FFF2-40B4-BE49-F238E27FC236}">
                <a16:creationId xmlns:a16="http://schemas.microsoft.com/office/drawing/2014/main" id="{C0F5D59B-6847-0B49-9E04-8D5C642D2762}"/>
              </a:ext>
            </a:extLst>
          </p:cNvPr>
          <p:cNvSpPr>
            <a:spLocks noGrp="1"/>
          </p:cNvSpPr>
          <p:nvPr>
            <p:ph idx="1"/>
          </p:nvPr>
        </p:nvSpPr>
        <p:spPr>
          <a:xfrm>
            <a:off x="0" y="605642"/>
            <a:ext cx="12192000" cy="6252357"/>
          </a:xfrm>
        </p:spPr>
        <p:txBody>
          <a:bodyPr>
            <a:normAutofit lnSpcReduction="10000"/>
          </a:bodyPr>
          <a:lstStyle/>
          <a:p>
            <a:r>
              <a:rPr lang="en-ZW" sz="3200" b="1" dirty="0"/>
              <a:t>“This is the love of God, that we keep His commandments. And His commandments are not burdensome”(1 John 5:3).</a:t>
            </a:r>
          </a:p>
          <a:p>
            <a:r>
              <a:rPr lang="en-ZW" sz="3200" b="1" dirty="0"/>
              <a:t>According to John, “Whoever commits sin also commits lawlessness” (1 John 3:4), but after suggesting that the Christian is no longer under the condemnation of the law because of Christ’s death for our sins on Calvary, Paul adds:</a:t>
            </a:r>
          </a:p>
          <a:p>
            <a:r>
              <a:rPr lang="en-ZW" sz="3200" b="1" dirty="0"/>
              <a:t>“Do we then make void the law through faith? Certainly not! On the contrary, we establish the law”(Romans 3:31).</a:t>
            </a:r>
          </a:p>
          <a:p>
            <a:r>
              <a:rPr lang="en-ZW" sz="3200" b="1" dirty="0"/>
              <a:t>Paul stresses the futility of human effort and indicates that we are not under the law as a way of salvation, but “under grace,” then he asks:</a:t>
            </a:r>
          </a:p>
          <a:p>
            <a:r>
              <a:rPr lang="en-ZW" sz="3200" b="1" dirty="0"/>
              <a:t>“Shall we sin because we are not under law but under grace? Certainly not!” (Romans 6:15).</a:t>
            </a:r>
          </a:p>
          <a:p>
            <a:endParaRPr lang="en-US" dirty="0"/>
          </a:p>
        </p:txBody>
      </p:sp>
    </p:spTree>
    <p:extLst>
      <p:ext uri="{BB962C8B-B14F-4D97-AF65-F5344CB8AC3E}">
        <p14:creationId xmlns:p14="http://schemas.microsoft.com/office/powerpoint/2010/main" val="3380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29B23-A663-EF43-B2AD-35222F392F3A}"/>
              </a:ext>
            </a:extLst>
          </p:cNvPr>
          <p:cNvSpPr>
            <a:spLocks noGrp="1"/>
          </p:cNvSpPr>
          <p:nvPr>
            <p:ph idx="1"/>
          </p:nvPr>
        </p:nvSpPr>
        <p:spPr>
          <a:xfrm>
            <a:off x="0" y="0"/>
            <a:ext cx="12192000" cy="6858000"/>
          </a:xfrm>
        </p:spPr>
        <p:txBody>
          <a:bodyPr>
            <a:normAutofit fontScale="92500"/>
          </a:bodyPr>
          <a:lstStyle/>
          <a:p>
            <a:r>
              <a:rPr lang="en-ZW" sz="3200" b="1" dirty="0"/>
              <a:t>In 1943, Japanese occupation forces ordered hundreds of American and European “enemy nationals,” including Liddell, to an internment camp in China’s Shantung Province. There, the prisoners had to endure months of boredom, frustration, overcrowding, and fear. Personalities clashed; tempers flared. Two groups especially held each other in contempt—the businessmen and the missionaries. Petty squabbles multiplied.</a:t>
            </a:r>
          </a:p>
          <a:p>
            <a:r>
              <a:rPr lang="en-ZW" sz="3200" b="1" dirty="0"/>
              <a:t>However, one man seemed able to span the gap between these two groups—Eric Liddell, the missionary from Scotland—a man described by one internee as “without a doubt the person most in demand and most respected and loved in camp.” </a:t>
            </a:r>
          </a:p>
          <a:p>
            <a:r>
              <a:rPr lang="en-ZW" sz="3200" b="1" dirty="0"/>
              <a:t>A Russian prostitute in camp would later recall that Liddell was the only man who had ever done anything nice for her without wanting to be repaid in kind. When she first came into camp, alone and snubbed, Liddell put up some shelves for her. Another internee recalled, “He had a gentle, humorous way of soothing ruffled tempers.”</a:t>
            </a:r>
          </a:p>
          <a:p>
            <a:endParaRPr lang="en-US" dirty="0"/>
          </a:p>
        </p:txBody>
      </p:sp>
    </p:spTree>
    <p:extLst>
      <p:ext uri="{BB962C8B-B14F-4D97-AF65-F5344CB8AC3E}">
        <p14:creationId xmlns:p14="http://schemas.microsoft.com/office/powerpoint/2010/main" val="8142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7D15-B0AF-4540-B698-148890D9006B}"/>
              </a:ext>
            </a:extLst>
          </p:cNvPr>
          <p:cNvSpPr>
            <a:spLocks noGrp="1"/>
          </p:cNvSpPr>
          <p:nvPr>
            <p:ph type="title"/>
          </p:nvPr>
        </p:nvSpPr>
        <p:spPr>
          <a:xfrm>
            <a:off x="0" y="1"/>
            <a:ext cx="12192000" cy="605642"/>
          </a:xfrm>
        </p:spPr>
        <p:txBody>
          <a:bodyPr>
            <a:normAutofit fontScale="90000"/>
          </a:bodyPr>
          <a:lstStyle/>
          <a:p>
            <a:r>
              <a:rPr lang="en-ZW" dirty="0"/>
              <a:t>10. God’s Grace and Obedience to the Law</a:t>
            </a:r>
            <a:endParaRPr lang="en-US" dirty="0"/>
          </a:p>
        </p:txBody>
      </p:sp>
      <p:sp>
        <p:nvSpPr>
          <p:cNvPr id="3" name="Content Placeholder 2">
            <a:extLst>
              <a:ext uri="{FF2B5EF4-FFF2-40B4-BE49-F238E27FC236}">
                <a16:creationId xmlns:a16="http://schemas.microsoft.com/office/drawing/2014/main" id="{C0F5D59B-6847-0B49-9E04-8D5C642D2762}"/>
              </a:ext>
            </a:extLst>
          </p:cNvPr>
          <p:cNvSpPr>
            <a:spLocks noGrp="1"/>
          </p:cNvSpPr>
          <p:nvPr>
            <p:ph idx="1"/>
          </p:nvPr>
        </p:nvSpPr>
        <p:spPr>
          <a:xfrm>
            <a:off x="0" y="605642"/>
            <a:ext cx="12192000" cy="6252357"/>
          </a:xfrm>
        </p:spPr>
        <p:txBody>
          <a:bodyPr>
            <a:normAutofit lnSpcReduction="10000"/>
          </a:bodyPr>
          <a:lstStyle/>
          <a:p>
            <a:r>
              <a:rPr lang="en-ZW" sz="3600" b="1" dirty="0"/>
              <a:t>“Faith without works is dead” (James 2:20), but a heart motivated by love produces a life of loving obedience (1 John 5:2). To love Christ is to obey His commandments:</a:t>
            </a:r>
          </a:p>
          <a:p>
            <a:r>
              <a:rPr lang="en-ZW" sz="3600" b="1" dirty="0"/>
              <a:t>“He who has My commandments and keeps them, it is he who loves Me” (John 14:21).</a:t>
            </a:r>
          </a:p>
          <a:p>
            <a:r>
              <a:rPr lang="en-ZW" sz="3600" b="1" dirty="0"/>
              <a:t>Paul echoes Jesus’ teaching:</a:t>
            </a:r>
          </a:p>
          <a:p>
            <a:r>
              <a:rPr lang="en-ZW" sz="3600" b="1" dirty="0"/>
              <a:t>“What the law could not do in that it was weak through the flesh, God did by sending His own Son in the likeness of sinful flesh, on account of sin: He condemned sin in the flesh, that the righteous requirement of the law might be fulfilled in us who do not walk according to the flesh but according to the Spirit” (Romans 8:3, 4).</a:t>
            </a:r>
          </a:p>
          <a:p>
            <a:endParaRPr lang="en-US" dirty="0"/>
          </a:p>
        </p:txBody>
      </p:sp>
    </p:spTree>
    <p:extLst>
      <p:ext uri="{BB962C8B-B14F-4D97-AF65-F5344CB8AC3E}">
        <p14:creationId xmlns:p14="http://schemas.microsoft.com/office/powerpoint/2010/main" val="3711802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9BB51E-1BBE-3341-AA31-C5993CB62B71}"/>
              </a:ext>
            </a:extLst>
          </p:cNvPr>
          <p:cNvSpPr>
            <a:spLocks noGrp="1"/>
          </p:cNvSpPr>
          <p:nvPr>
            <p:ph sz="half" idx="1"/>
          </p:nvPr>
        </p:nvSpPr>
        <p:spPr>
          <a:xfrm>
            <a:off x="0" y="0"/>
            <a:ext cx="6172200" cy="6858000"/>
          </a:xfrm>
        </p:spPr>
        <p:txBody>
          <a:bodyPr>
            <a:normAutofit lnSpcReduction="10000"/>
          </a:bodyPr>
          <a:lstStyle/>
          <a:p>
            <a:r>
              <a:rPr lang="en-ZW" b="1" dirty="0"/>
              <a:t>Living in the Spirit’s power translates into a growing ability to fulfil the “righteous requirement of the law.”</a:t>
            </a:r>
          </a:p>
          <a:p>
            <a:r>
              <a:rPr lang="en-ZW" b="1" dirty="0"/>
              <a:t>Eric Liddell demonstrated that, even in the worst of circumstances, the believer who is plugged into God’s power can live a contented, obedient life. Liddell demonstrated grace in a time of stress and fear. His loving relationship with God enabled Him to meet “the righteous requirement of the law” through his close relationships with others in the internment camp. A loving relationship with the crucified and risen Saviour can produce that quality of life—when Christ’s love fills our hearts, it becomes our nature to obey His commandments.</a:t>
            </a:r>
            <a:endParaRPr lang="en-US" b="1" dirty="0"/>
          </a:p>
        </p:txBody>
      </p:sp>
      <p:pic>
        <p:nvPicPr>
          <p:cNvPr id="5" name="Content Placeholder 4">
            <a:extLst>
              <a:ext uri="{FF2B5EF4-FFF2-40B4-BE49-F238E27FC236}">
                <a16:creationId xmlns:a16="http://schemas.microsoft.com/office/drawing/2014/main" id="{6A0CBFEB-5C7D-EB45-824B-63AF2FE52472}"/>
              </a:ext>
            </a:extLst>
          </p:cNvPr>
          <p:cNvPicPr>
            <a:picLocks noGrp="1" noChangeAspect="1"/>
          </p:cNvPicPr>
          <p:nvPr>
            <p:ph sz="half" idx="2"/>
          </p:nvPr>
        </p:nvPicPr>
        <p:blipFill>
          <a:blip r:embed="rId2"/>
          <a:stretch>
            <a:fillRect/>
          </a:stretch>
        </p:blipFill>
        <p:spPr>
          <a:xfrm>
            <a:off x="6172200" y="1888177"/>
            <a:ext cx="6008240" cy="3715095"/>
          </a:xfrm>
          <a:prstGeom prst="rect">
            <a:avLst/>
          </a:prstGeom>
        </p:spPr>
      </p:pic>
    </p:spTree>
    <p:extLst>
      <p:ext uri="{BB962C8B-B14F-4D97-AF65-F5344CB8AC3E}">
        <p14:creationId xmlns:p14="http://schemas.microsoft.com/office/powerpoint/2010/main" val="576263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54788-8470-1743-B39D-586D5FE38FEC}"/>
              </a:ext>
            </a:extLst>
          </p:cNvPr>
          <p:cNvSpPr>
            <a:spLocks noGrp="1"/>
          </p:cNvSpPr>
          <p:nvPr>
            <p:ph idx="1"/>
          </p:nvPr>
        </p:nvSpPr>
        <p:spPr>
          <a:xfrm>
            <a:off x="0" y="0"/>
            <a:ext cx="12192000" cy="6858000"/>
          </a:xfrm>
        </p:spPr>
        <p:txBody>
          <a:bodyPr>
            <a:normAutofit lnSpcReduction="10000"/>
          </a:bodyPr>
          <a:lstStyle/>
          <a:p>
            <a:r>
              <a:rPr lang="en-ZW" sz="4400" b="1" dirty="0"/>
              <a:t>“The law [is] written in . . . [our] hearts” (Romans 2:15).</a:t>
            </a:r>
          </a:p>
          <a:p>
            <a:r>
              <a:rPr lang="en-ZW" sz="4400" b="1" dirty="0"/>
              <a:t>Have you discovered this secret for yourself? Jesus’ love for you caused Him to give His life for your sin. He offers to empower all your relationships with His love and “make you complete in every good work to do His will” (Hebrews 13:21). What is your response?</a:t>
            </a:r>
          </a:p>
          <a:p>
            <a:r>
              <a:rPr lang="en-US" sz="4400" b="1" dirty="0"/>
              <a:t>Thought questions: </a:t>
            </a:r>
            <a:r>
              <a:rPr lang="en-ZW" sz="4400" b="1" dirty="0"/>
              <a:t>A person saved by grace through faith in Christ’s death and resurrection loves Christ and chooses to obey His law. (True or False)</a:t>
            </a:r>
          </a:p>
          <a:p>
            <a:endParaRPr lang="en-US" dirty="0"/>
          </a:p>
        </p:txBody>
      </p:sp>
    </p:spTree>
    <p:extLst>
      <p:ext uri="{BB962C8B-B14F-4D97-AF65-F5344CB8AC3E}">
        <p14:creationId xmlns:p14="http://schemas.microsoft.com/office/powerpoint/2010/main" val="2525316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B331-7265-4943-829E-CFAE4CBD4ED1}"/>
              </a:ext>
            </a:extLst>
          </p:cNvPr>
          <p:cNvSpPr>
            <a:spLocks noGrp="1"/>
          </p:cNvSpPr>
          <p:nvPr>
            <p:ph type="title"/>
          </p:nvPr>
        </p:nvSpPr>
        <p:spPr>
          <a:xfrm>
            <a:off x="0" y="0"/>
            <a:ext cx="12192000" cy="688769"/>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A9157939-BE52-2C49-8F53-01CD274825B4}"/>
              </a:ext>
            </a:extLst>
          </p:cNvPr>
          <p:cNvSpPr>
            <a:spLocks noGrp="1"/>
          </p:cNvSpPr>
          <p:nvPr>
            <p:ph idx="1"/>
          </p:nvPr>
        </p:nvSpPr>
        <p:spPr>
          <a:xfrm>
            <a:off x="0" y="688768"/>
            <a:ext cx="12192000" cy="6169231"/>
          </a:xfrm>
        </p:spPr>
        <p:txBody>
          <a:bodyPr>
            <a:normAutofit/>
          </a:bodyPr>
          <a:lstStyle/>
          <a:p>
            <a:r>
              <a:rPr lang="en-ZW" b="1" cap="all" dirty="0"/>
              <a:t>MY PRAYER</a:t>
            </a:r>
          </a:p>
          <a:p>
            <a:r>
              <a:rPr lang="en-ZW" sz="32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200" b="1" dirty="0"/>
              <a:t>Try to think of talking to God like you would talk to a friend, saying whatever is on your heart.</a:t>
            </a:r>
          </a:p>
          <a:p>
            <a:r>
              <a:rPr lang="en-ZW" sz="3200" b="1" dirty="0"/>
              <a:t>Dear Father in heaven, thank You for the Bible, Your Guidebook for Christian living. Thank You for the power of the Holy Spirit and for Your love, which makes it possible to live for You and keep Your commandments. Please fill me daily with Your love. I pray in Jesus’ name, Amen.</a:t>
            </a:r>
          </a:p>
          <a:p>
            <a:endParaRPr lang="en-US" dirty="0"/>
          </a:p>
        </p:txBody>
      </p:sp>
    </p:spTree>
    <p:extLst>
      <p:ext uri="{BB962C8B-B14F-4D97-AF65-F5344CB8AC3E}">
        <p14:creationId xmlns:p14="http://schemas.microsoft.com/office/powerpoint/2010/main" val="2354459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B331-7265-4943-829E-CFAE4CBD4ED1}"/>
              </a:ext>
            </a:extLst>
          </p:cNvPr>
          <p:cNvSpPr>
            <a:spLocks noGrp="1"/>
          </p:cNvSpPr>
          <p:nvPr>
            <p:ph type="title"/>
          </p:nvPr>
        </p:nvSpPr>
        <p:spPr>
          <a:xfrm>
            <a:off x="0" y="0"/>
            <a:ext cx="12192000" cy="688769"/>
          </a:xfrm>
        </p:spPr>
        <p:txBody>
          <a:bodyPr>
            <a:normAutofit fontScale="90000"/>
          </a:bodyPr>
          <a:lstStyle/>
          <a:p>
            <a:r>
              <a:rPr lang="en-ZW" dirty="0"/>
              <a:t>Decision &amp; Prayer</a:t>
            </a:r>
            <a:endParaRPr lang="en-US" dirty="0"/>
          </a:p>
        </p:txBody>
      </p:sp>
      <p:sp>
        <p:nvSpPr>
          <p:cNvPr id="3" name="Content Placeholder 2">
            <a:extLst>
              <a:ext uri="{FF2B5EF4-FFF2-40B4-BE49-F238E27FC236}">
                <a16:creationId xmlns:a16="http://schemas.microsoft.com/office/drawing/2014/main" id="{A9157939-BE52-2C49-8F53-01CD274825B4}"/>
              </a:ext>
            </a:extLst>
          </p:cNvPr>
          <p:cNvSpPr>
            <a:spLocks noGrp="1"/>
          </p:cNvSpPr>
          <p:nvPr>
            <p:ph idx="1"/>
          </p:nvPr>
        </p:nvSpPr>
        <p:spPr>
          <a:xfrm>
            <a:off x="0" y="688768"/>
            <a:ext cx="12192000" cy="6169231"/>
          </a:xfrm>
        </p:spPr>
        <p:txBody>
          <a:bodyPr>
            <a:normAutofit/>
          </a:bodyPr>
          <a:lstStyle/>
          <a:p>
            <a:r>
              <a:rPr lang="en-ZW" b="1" cap="all" dirty="0"/>
              <a:t>MY DECISION</a:t>
            </a:r>
          </a:p>
          <a:p>
            <a:r>
              <a:rPr lang="en-ZW" sz="4800" b="1" dirty="0"/>
              <a:t>Take a moment to reflect on the following statements, placing a check mark next to each statement you relate to.</a:t>
            </a:r>
          </a:p>
          <a:p>
            <a:r>
              <a:rPr lang="en-ZW" sz="4800" b="1" dirty="0"/>
              <a:t>I choose, by God’s power and grace in my life, to obey all His commandments.</a:t>
            </a:r>
          </a:p>
          <a:p>
            <a:r>
              <a:rPr lang="en-ZW" sz="4800" b="1" dirty="0"/>
              <a:t>I love Jesus and want to live for Him. Please pray for me.</a:t>
            </a:r>
          </a:p>
          <a:p>
            <a:endParaRPr lang="en-US" dirty="0"/>
          </a:p>
        </p:txBody>
      </p:sp>
    </p:spTree>
    <p:extLst>
      <p:ext uri="{BB962C8B-B14F-4D97-AF65-F5344CB8AC3E}">
        <p14:creationId xmlns:p14="http://schemas.microsoft.com/office/powerpoint/2010/main" val="317019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29B23-A663-EF43-B2AD-35222F392F3A}"/>
              </a:ext>
            </a:extLst>
          </p:cNvPr>
          <p:cNvSpPr>
            <a:spLocks noGrp="1"/>
          </p:cNvSpPr>
          <p:nvPr>
            <p:ph idx="1"/>
          </p:nvPr>
        </p:nvSpPr>
        <p:spPr>
          <a:xfrm>
            <a:off x="0" y="0"/>
            <a:ext cx="12192000" cy="6858000"/>
          </a:xfrm>
        </p:spPr>
        <p:txBody>
          <a:bodyPr>
            <a:normAutofit fontScale="92500"/>
          </a:bodyPr>
          <a:lstStyle/>
          <a:p>
            <a:r>
              <a:rPr lang="en-ZW" sz="3600" b="1" dirty="0"/>
              <a:t>At one angry meeting of the internees, everybody was demanding that someone else do something about the restless teenagers who were getting into trouble. Liddell came up with a solution. He organized sports, crafts, and classes for the kids, and began spending his evenings with them.</a:t>
            </a:r>
          </a:p>
          <a:p>
            <a:r>
              <a:rPr lang="en-ZW" sz="3600" b="1" dirty="0"/>
              <a:t>Liddell had won fame and glory as a runner at the 1924 Olympics, but in that cramped, wearying compound, he was a winner in the Christian race as well, earning the admiration of the most jaded, cynical internees.</a:t>
            </a:r>
          </a:p>
          <a:p>
            <a:r>
              <a:rPr lang="en-ZW" sz="3600" b="1" dirty="0"/>
              <a:t>What made him so special? You could have discovered his secret at 6 a.m. each morning. That’s when he quietly tiptoed past sleeping companions, settled down at a table, and lit a small lamp to illuminate his notebook and Bible. Eric Liddell sought grace and strength each day in the riches of God’s Word.</a:t>
            </a:r>
          </a:p>
          <a:p>
            <a:endParaRPr lang="en-US" dirty="0"/>
          </a:p>
        </p:txBody>
      </p:sp>
    </p:spTree>
    <p:extLst>
      <p:ext uri="{BB962C8B-B14F-4D97-AF65-F5344CB8AC3E}">
        <p14:creationId xmlns:p14="http://schemas.microsoft.com/office/powerpoint/2010/main" val="3265494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E270-BE72-A548-A302-AB6262566514}"/>
              </a:ext>
            </a:extLst>
          </p:cNvPr>
          <p:cNvSpPr>
            <a:spLocks noGrp="1"/>
          </p:cNvSpPr>
          <p:nvPr>
            <p:ph type="title"/>
          </p:nvPr>
        </p:nvSpPr>
        <p:spPr>
          <a:xfrm>
            <a:off x="0" y="1"/>
            <a:ext cx="12192000" cy="736270"/>
          </a:xfrm>
        </p:spPr>
        <p:txBody>
          <a:bodyPr/>
          <a:lstStyle/>
          <a:p>
            <a:r>
              <a:rPr lang="en-ZW" dirty="0"/>
              <a:t>1. The Guidebook for the Christian Lifestyle</a:t>
            </a:r>
            <a:endParaRPr lang="en-US" dirty="0"/>
          </a:p>
        </p:txBody>
      </p:sp>
      <p:sp>
        <p:nvSpPr>
          <p:cNvPr id="3" name="Content Placeholder 2">
            <a:extLst>
              <a:ext uri="{FF2B5EF4-FFF2-40B4-BE49-F238E27FC236}">
                <a16:creationId xmlns:a16="http://schemas.microsoft.com/office/drawing/2014/main" id="{87285E89-3BC9-5646-99D0-CEFAFDCBAE5A}"/>
              </a:ext>
            </a:extLst>
          </p:cNvPr>
          <p:cNvSpPr>
            <a:spLocks noGrp="1"/>
          </p:cNvSpPr>
          <p:nvPr>
            <p:ph idx="1"/>
          </p:nvPr>
        </p:nvSpPr>
        <p:spPr>
          <a:xfrm>
            <a:off x="0" y="736270"/>
            <a:ext cx="12192000" cy="6121729"/>
          </a:xfrm>
        </p:spPr>
        <p:txBody>
          <a:bodyPr>
            <a:normAutofit fontScale="92500" lnSpcReduction="10000"/>
          </a:bodyPr>
          <a:lstStyle/>
          <a:p>
            <a:r>
              <a:rPr lang="en-ZW" b="1" cap="all" dirty="0"/>
              <a:t>THE BIBLE </a:t>
            </a:r>
            <a:r>
              <a:rPr lang="en-ZW" sz="3200" b="1" dirty="0"/>
              <a:t>was written</a:t>
            </a:r>
            <a:r>
              <a:rPr lang="en-ZW" sz="3200" b="1" cap="all" dirty="0"/>
              <a:t> </a:t>
            </a:r>
            <a:r>
              <a:rPr lang="en-ZW" sz="3200" b="1" dirty="0"/>
              <a:t>as a guidebook for the Christian. It is full of stories of real people like you and me—people who experienced the same challenges we face every day. Getting to know these Bible characters—their joys and sorrows, their problems and opportunities, and their search for fulfilment— helps us mature as Christians.</a:t>
            </a:r>
          </a:p>
          <a:p>
            <a:r>
              <a:rPr lang="en-ZW" sz="3200" b="1" dirty="0"/>
              <a:t>The psalmist David pictures our daily dependence on the Word of God by comparing it to what we would call a flashlight:</a:t>
            </a:r>
          </a:p>
          <a:p>
            <a:r>
              <a:rPr lang="en-ZW" sz="3200" b="1" dirty="0"/>
              <a:t>“Your word is a lamp to my feet and a light to my path” (Psalm 119:105).</a:t>
            </a:r>
          </a:p>
          <a:p>
            <a:r>
              <a:rPr lang="en-ZW" sz="3200" b="1" dirty="0"/>
              <a:t>The illumination we get each day from the Bible enables us to take the next step forward; it’s how we make progress. It clearly explains the qualities we need most in our lives, and shares principles for spiritual growth. Above all, the Bible presents Jesus, the Light of the World, to us. Life makes sense only when Jesus is shining on it.</a:t>
            </a:r>
          </a:p>
          <a:p>
            <a:r>
              <a:rPr lang="en-US" sz="3200" b="1" dirty="0"/>
              <a:t>Thought question: </a:t>
            </a:r>
            <a:r>
              <a:rPr lang="en-ZW" sz="3200" b="1" dirty="0"/>
              <a:t>The Bible is full of stories of real people like you and me. (True of False) </a:t>
            </a:r>
            <a:endParaRPr lang="en-US" sz="3200" b="1" dirty="0"/>
          </a:p>
        </p:txBody>
      </p:sp>
    </p:spTree>
    <p:extLst>
      <p:ext uri="{BB962C8B-B14F-4D97-AF65-F5344CB8AC3E}">
        <p14:creationId xmlns:p14="http://schemas.microsoft.com/office/powerpoint/2010/main" val="5066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5F8B-5942-DC4B-94BA-79F8820B598F}"/>
              </a:ext>
            </a:extLst>
          </p:cNvPr>
          <p:cNvSpPr>
            <a:spLocks noGrp="1"/>
          </p:cNvSpPr>
          <p:nvPr>
            <p:ph type="title"/>
          </p:nvPr>
        </p:nvSpPr>
        <p:spPr>
          <a:xfrm>
            <a:off x="0" y="1"/>
            <a:ext cx="12192000" cy="736270"/>
          </a:xfrm>
        </p:spPr>
        <p:txBody>
          <a:bodyPr/>
          <a:lstStyle/>
          <a:p>
            <a:r>
              <a:rPr lang="en-ZW" dirty="0"/>
              <a:t>2. Transforming Friendship</a:t>
            </a:r>
            <a:endParaRPr lang="en-US" dirty="0"/>
          </a:p>
        </p:txBody>
      </p:sp>
      <p:sp>
        <p:nvSpPr>
          <p:cNvPr id="3" name="Content Placeholder 2">
            <a:extLst>
              <a:ext uri="{FF2B5EF4-FFF2-40B4-BE49-F238E27FC236}">
                <a16:creationId xmlns:a16="http://schemas.microsoft.com/office/drawing/2014/main" id="{83F59F2E-A0BF-C84B-B561-93A4B737A156}"/>
              </a:ext>
            </a:extLst>
          </p:cNvPr>
          <p:cNvSpPr>
            <a:spLocks noGrp="1"/>
          </p:cNvSpPr>
          <p:nvPr>
            <p:ph idx="1"/>
          </p:nvPr>
        </p:nvSpPr>
        <p:spPr>
          <a:xfrm>
            <a:off x="0" y="736270"/>
            <a:ext cx="12192000" cy="6121729"/>
          </a:xfrm>
        </p:spPr>
        <p:txBody>
          <a:bodyPr>
            <a:normAutofit fontScale="92500" lnSpcReduction="10000"/>
          </a:bodyPr>
          <a:lstStyle/>
          <a:p>
            <a:r>
              <a:rPr lang="en-ZW" b="1" cap="all" dirty="0"/>
              <a:t>CHRIST WANTS THE BIBLE </a:t>
            </a:r>
            <a:r>
              <a:rPr lang="en-ZW" sz="4400" b="1" dirty="0"/>
              <a:t>to be as real to you as a personal letter from a close friend.</a:t>
            </a:r>
          </a:p>
          <a:p>
            <a:r>
              <a:rPr lang="en-ZW" sz="4400" b="1" dirty="0"/>
              <a:t>“I have called you friends, for all things that I heard from My Father I have made known to you” (John 15:15).</a:t>
            </a:r>
          </a:p>
          <a:p>
            <a:r>
              <a:rPr lang="en-ZW" sz="4400" b="1" dirty="0"/>
              <a:t>Jesus shared the most important truths in the universe, because He wants the very best for us. His Word brings us into God’s inner circle—those He confides in and personally instructs.</a:t>
            </a:r>
          </a:p>
          <a:p>
            <a:r>
              <a:rPr lang="en-ZW" sz="4400" b="1" dirty="0"/>
              <a:t>“These things I have spoken to you, that in Me you may have peace” (John 16:33).</a:t>
            </a:r>
          </a:p>
          <a:p>
            <a:endParaRPr lang="en-US" dirty="0"/>
          </a:p>
        </p:txBody>
      </p:sp>
    </p:spTree>
    <p:extLst>
      <p:ext uri="{BB962C8B-B14F-4D97-AF65-F5344CB8AC3E}">
        <p14:creationId xmlns:p14="http://schemas.microsoft.com/office/powerpoint/2010/main" val="146485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1244B-96F9-CC44-8A63-DA6F3F483CD3}"/>
              </a:ext>
            </a:extLst>
          </p:cNvPr>
          <p:cNvSpPr>
            <a:spLocks noGrp="1"/>
          </p:cNvSpPr>
          <p:nvPr>
            <p:ph sz="half" idx="1"/>
          </p:nvPr>
        </p:nvSpPr>
        <p:spPr>
          <a:xfrm>
            <a:off x="-1" y="0"/>
            <a:ext cx="6203389" cy="6858000"/>
          </a:xfrm>
        </p:spPr>
        <p:txBody>
          <a:bodyPr>
            <a:normAutofit lnSpcReduction="10000"/>
          </a:bodyPr>
          <a:lstStyle/>
          <a:p>
            <a:r>
              <a:rPr lang="en-ZW" sz="3200" b="1" dirty="0"/>
              <a:t>When you receive a letter, email or text message from a friend, it does you no good if you don’t read it. It’s the same with Jesus’ letters to you, found in the Bible. In order to experience the joy and spiritual growth He has in mind for you, you need to read the letters He has sent.</a:t>
            </a:r>
          </a:p>
          <a:p>
            <a:r>
              <a:rPr lang="en-ZW" sz="3200" b="1" dirty="0"/>
              <a:t>Don’t leave this correspondence from heaven unopened and unread just because it is so familiar or has always been lying around. The very message of hope and comfort you need is waiting to be discovered somewhere in God’s Word.</a:t>
            </a:r>
          </a:p>
          <a:p>
            <a:endParaRPr lang="en-ZW" dirty="0"/>
          </a:p>
          <a:p>
            <a:endParaRPr lang="en-US" dirty="0"/>
          </a:p>
        </p:txBody>
      </p:sp>
      <p:pic>
        <p:nvPicPr>
          <p:cNvPr id="5" name="Content Placeholder 4">
            <a:extLst>
              <a:ext uri="{FF2B5EF4-FFF2-40B4-BE49-F238E27FC236}">
                <a16:creationId xmlns:a16="http://schemas.microsoft.com/office/drawing/2014/main" id="{BC6234A5-263B-AF42-8977-778438D939B3}"/>
              </a:ext>
            </a:extLst>
          </p:cNvPr>
          <p:cNvPicPr>
            <a:picLocks noGrp="1" noChangeAspect="1"/>
          </p:cNvPicPr>
          <p:nvPr>
            <p:ph sz="half" idx="2"/>
          </p:nvPr>
        </p:nvPicPr>
        <p:blipFill>
          <a:blip r:embed="rId2"/>
          <a:stretch>
            <a:fillRect/>
          </a:stretch>
        </p:blipFill>
        <p:spPr>
          <a:xfrm>
            <a:off x="6203389" y="1080655"/>
            <a:ext cx="5995656" cy="5096308"/>
          </a:xfrm>
          <a:prstGeom prst="rect">
            <a:avLst/>
          </a:prstGeom>
        </p:spPr>
      </p:pic>
    </p:spTree>
    <p:extLst>
      <p:ext uri="{BB962C8B-B14F-4D97-AF65-F5344CB8AC3E}">
        <p14:creationId xmlns:p14="http://schemas.microsoft.com/office/powerpoint/2010/main" val="135240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1244B-96F9-CC44-8A63-DA6F3F483CD3}"/>
              </a:ext>
            </a:extLst>
          </p:cNvPr>
          <p:cNvSpPr>
            <a:spLocks noGrp="1"/>
          </p:cNvSpPr>
          <p:nvPr>
            <p:ph sz="half" idx="1"/>
          </p:nvPr>
        </p:nvSpPr>
        <p:spPr>
          <a:xfrm>
            <a:off x="-1" y="0"/>
            <a:ext cx="6203389" cy="6858000"/>
          </a:xfrm>
        </p:spPr>
        <p:txBody>
          <a:bodyPr>
            <a:normAutofit lnSpcReduction="10000"/>
          </a:bodyPr>
          <a:lstStyle/>
          <a:p>
            <a:r>
              <a:rPr lang="en-ZW" sz="3600" b="1" dirty="0"/>
              <a:t>Here is one typical testimony about the Bible’s impact:</a:t>
            </a:r>
          </a:p>
          <a:p>
            <a:r>
              <a:rPr lang="en-ZW" sz="3600" b="1" i="1" dirty="0"/>
              <a:t>“I needed help, and I found it in Jesus. Every want was supplied, the hunger of my soul was satisfied; the Bible is to me the revelation of Christ. I believe in Jesus because He is to me a divine Saviour. </a:t>
            </a:r>
          </a:p>
          <a:p>
            <a:r>
              <a:rPr lang="en-ZW" sz="3600" b="1" i="1" dirty="0"/>
              <a:t>I believe the Bible because I have found it to be the voice of God to my soul” (Ellen G. White, </a:t>
            </a:r>
            <a:r>
              <a:rPr lang="en-ZW" sz="3600" b="1" dirty="0"/>
              <a:t>The Ministry of Healing</a:t>
            </a:r>
            <a:r>
              <a:rPr lang="en-ZW" sz="3600" b="1" i="1" dirty="0"/>
              <a:t>, p. 461).</a:t>
            </a:r>
            <a:endParaRPr lang="en-ZW" sz="3600" b="1" dirty="0"/>
          </a:p>
          <a:p>
            <a:endParaRPr lang="en-ZW" dirty="0"/>
          </a:p>
          <a:p>
            <a:endParaRPr lang="en-US" dirty="0"/>
          </a:p>
        </p:txBody>
      </p:sp>
      <p:pic>
        <p:nvPicPr>
          <p:cNvPr id="5" name="Content Placeholder 4">
            <a:extLst>
              <a:ext uri="{FF2B5EF4-FFF2-40B4-BE49-F238E27FC236}">
                <a16:creationId xmlns:a16="http://schemas.microsoft.com/office/drawing/2014/main" id="{BC6234A5-263B-AF42-8977-778438D939B3}"/>
              </a:ext>
            </a:extLst>
          </p:cNvPr>
          <p:cNvPicPr>
            <a:picLocks noGrp="1" noChangeAspect="1"/>
          </p:cNvPicPr>
          <p:nvPr>
            <p:ph sz="half" idx="2"/>
          </p:nvPr>
        </p:nvPicPr>
        <p:blipFill>
          <a:blip r:embed="rId2"/>
          <a:stretch>
            <a:fillRect/>
          </a:stretch>
        </p:blipFill>
        <p:spPr>
          <a:xfrm>
            <a:off x="6203389" y="1080655"/>
            <a:ext cx="5995656" cy="5096308"/>
          </a:xfrm>
          <a:prstGeom prst="rect">
            <a:avLst/>
          </a:prstGeom>
        </p:spPr>
      </p:pic>
    </p:spTree>
    <p:extLst>
      <p:ext uri="{BB962C8B-B14F-4D97-AF65-F5344CB8AC3E}">
        <p14:creationId xmlns:p14="http://schemas.microsoft.com/office/powerpoint/2010/main" val="4349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78D3-9C9C-4E47-98FE-D85AAF738548}"/>
              </a:ext>
            </a:extLst>
          </p:cNvPr>
          <p:cNvSpPr>
            <a:spLocks noGrp="1"/>
          </p:cNvSpPr>
          <p:nvPr>
            <p:ph type="title"/>
          </p:nvPr>
        </p:nvSpPr>
        <p:spPr>
          <a:xfrm>
            <a:off x="0" y="1"/>
            <a:ext cx="12192000" cy="736270"/>
          </a:xfrm>
        </p:spPr>
        <p:txBody>
          <a:bodyPr>
            <a:normAutofit/>
          </a:bodyPr>
          <a:lstStyle/>
          <a:p>
            <a:r>
              <a:rPr lang="en-ZW" b="1" dirty="0"/>
              <a:t>3. The Bible Summarized in the Ten Commandments</a:t>
            </a:r>
            <a:endParaRPr lang="en-US" b="1" dirty="0"/>
          </a:p>
        </p:txBody>
      </p:sp>
      <p:sp>
        <p:nvSpPr>
          <p:cNvPr id="3" name="Content Placeholder 2">
            <a:extLst>
              <a:ext uri="{FF2B5EF4-FFF2-40B4-BE49-F238E27FC236}">
                <a16:creationId xmlns:a16="http://schemas.microsoft.com/office/drawing/2014/main" id="{21D544A5-4051-EE4E-B514-A39CC00469DA}"/>
              </a:ext>
            </a:extLst>
          </p:cNvPr>
          <p:cNvSpPr>
            <a:spLocks noGrp="1"/>
          </p:cNvSpPr>
          <p:nvPr>
            <p:ph idx="1"/>
          </p:nvPr>
        </p:nvSpPr>
        <p:spPr>
          <a:xfrm>
            <a:off x="0" y="736270"/>
            <a:ext cx="12192000" cy="6121729"/>
          </a:xfrm>
        </p:spPr>
        <p:txBody>
          <a:bodyPr>
            <a:normAutofit lnSpcReduction="10000"/>
          </a:bodyPr>
          <a:lstStyle/>
          <a:p>
            <a:r>
              <a:rPr lang="en-ZW" b="1" cap="all" dirty="0"/>
              <a:t>TODAY WE HAVE</a:t>
            </a:r>
            <a:r>
              <a:rPr lang="en-ZW" dirty="0"/>
              <a:t> </a:t>
            </a:r>
            <a:r>
              <a:rPr lang="en-ZW" sz="3600" b="1" dirty="0"/>
              <a:t>the entire Bible as the Guidebook for a healthy Christian lifestyle, but before people had the Bible, God gave His people, Israel, the Ten Commandments as a summary of biblical guidelines for daily living.</a:t>
            </a:r>
          </a:p>
          <a:p>
            <a:r>
              <a:rPr lang="en-ZW" sz="3600" b="1" dirty="0"/>
              <a:t>A brief look at the Ten Commandments helps us understand why Jesus, the prophets who wrote the Bible, and many modern scholars have been led to affirm that the Ten Commandments are an indispensable basis for living according to God’s will.</a:t>
            </a:r>
          </a:p>
          <a:p>
            <a:r>
              <a:rPr lang="en-ZW" sz="3600" b="1" dirty="0"/>
              <a:t>The Ten Commandments naturally fall into two divisions. The first four define our relationship to God, and the last six define our relationship to other people. They are found in Exodus 20.</a:t>
            </a:r>
          </a:p>
        </p:txBody>
      </p:sp>
    </p:spTree>
    <p:extLst>
      <p:ext uri="{BB962C8B-B14F-4D97-AF65-F5344CB8AC3E}">
        <p14:creationId xmlns:p14="http://schemas.microsoft.com/office/powerpoint/2010/main" val="280815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4507</Words>
  <Application>Microsoft Macintosh PowerPoint</Application>
  <PresentationFormat>Widescreen</PresentationFormat>
  <Paragraphs>140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Discover Bible Guides GUIDE 15 </vt:lpstr>
      <vt:lpstr>PowerPoint Presentation</vt:lpstr>
      <vt:lpstr>PowerPoint Presentation</vt:lpstr>
      <vt:lpstr>PowerPoint Presentation</vt:lpstr>
      <vt:lpstr>1. The Guidebook for the Christian Lifestyle</vt:lpstr>
      <vt:lpstr>2. Transforming Friendship</vt:lpstr>
      <vt:lpstr>PowerPoint Presentation</vt:lpstr>
      <vt:lpstr>PowerPoint Presentation</vt:lpstr>
      <vt:lpstr>3. The Bible Summarized in the Ten Commandments</vt:lpstr>
      <vt:lpstr>3. The Bible Summarized in the Ten Commandments</vt:lpstr>
      <vt:lpstr>3. The Bible Summarized in the Ten Commandments</vt:lpstr>
      <vt:lpstr>3. The Bible Summarized in the Ten Commandments</vt:lpstr>
      <vt:lpstr>4. What Jesus Said About the Ten Commandments</vt:lpstr>
      <vt:lpstr>4. What Jesus Said About the Ten Commandments</vt:lpstr>
      <vt:lpstr>5. Guide to a Happy Life</vt:lpstr>
      <vt:lpstr>5. Guide to a Happy Life</vt:lpstr>
      <vt:lpstr>6. The Ten Commandments Were an Indispensable Guide for People in the Old Testament</vt:lpstr>
      <vt:lpstr>6. The Ten Commandments Were an Indispensable Guide for People in the Old Testament</vt:lpstr>
      <vt:lpstr>7. The Ten Commandments Were an Indispensable Guide for People in the New Testament</vt:lpstr>
      <vt:lpstr>7. The Ten Commandments Were an Indispensable Guide for People in the New Testament</vt:lpstr>
      <vt:lpstr>7. The Ten Commandments Were an Indispensable Guide for People in the New Testament</vt:lpstr>
      <vt:lpstr>8. Power to Obey</vt:lpstr>
      <vt:lpstr>8. Power to Obey</vt:lpstr>
      <vt:lpstr>8. Power to Obey</vt:lpstr>
      <vt:lpstr>9. Loving Obedience to the Ten Commandments</vt:lpstr>
      <vt:lpstr>9. Loving Obedience to the Ten Commandments</vt:lpstr>
      <vt:lpstr>9. Loving Obedience to the Ten Commandments</vt:lpstr>
      <vt:lpstr>10. God’s Grace and Obedience to the Law</vt:lpstr>
      <vt:lpstr>10. God’s Grace and Obedience to the Law</vt:lpstr>
      <vt:lpstr>10. God’s Grace and Obedience to the Law</vt:lpstr>
      <vt:lpstr>PowerPoint Presentation</vt:lpstr>
      <vt:lpstr>PowerPoint Presentation</vt:lpstr>
      <vt:lpstr>Decision &amp; Prayer</vt:lpstr>
      <vt:lpstr>Decision &amp; Prayer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Bible Guide 15</dc:title>
  <dc:creator>Microsoft Office User</dc:creator>
  <cp:lastModifiedBy>Microsoft Office User</cp:lastModifiedBy>
  <cp:revision>6</cp:revision>
  <cp:lastPrinted>2020-06-21T11:45:38Z</cp:lastPrinted>
  <dcterms:created xsi:type="dcterms:W3CDTF">2020-04-23T07:53:46Z</dcterms:created>
  <dcterms:modified xsi:type="dcterms:W3CDTF">2020-07-07T10:21:32Z</dcterms:modified>
</cp:coreProperties>
</file>