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0" r:id="rId2"/>
    <p:sldId id="266" r:id="rId3"/>
    <p:sldId id="309" r:id="rId4"/>
    <p:sldId id="310" r:id="rId5"/>
    <p:sldId id="293" r:id="rId6"/>
    <p:sldId id="292" r:id="rId7"/>
    <p:sldId id="311" r:id="rId8"/>
    <p:sldId id="312" r:id="rId9"/>
    <p:sldId id="294" r:id="rId10"/>
    <p:sldId id="316" r:id="rId11"/>
    <p:sldId id="313" r:id="rId12"/>
    <p:sldId id="317" r:id="rId13"/>
    <p:sldId id="314" r:id="rId14"/>
    <p:sldId id="315" r:id="rId15"/>
    <p:sldId id="295" r:id="rId16"/>
    <p:sldId id="318" r:id="rId17"/>
    <p:sldId id="301" r:id="rId18"/>
    <p:sldId id="319" r:id="rId19"/>
    <p:sldId id="296" r:id="rId20"/>
    <p:sldId id="320" r:id="rId21"/>
    <p:sldId id="302" r:id="rId22"/>
    <p:sldId id="304" r:id="rId23"/>
    <p:sldId id="321" r:id="rId24"/>
    <p:sldId id="322" r:id="rId25"/>
    <p:sldId id="305" r:id="rId26"/>
    <p:sldId id="323" r:id="rId27"/>
    <p:sldId id="303" r:id="rId28"/>
    <p:sldId id="306" r:id="rId29"/>
    <p:sldId id="307" r:id="rId30"/>
    <p:sldId id="308" r:id="rId31"/>
    <p:sldId id="32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p:restoredTop sz="94681"/>
  </p:normalViewPr>
  <p:slideViewPr>
    <p:cSldViewPr snapToGrid="0" snapToObjects="1">
      <p:cViewPr varScale="1">
        <p:scale>
          <a:sx n="107" d="100"/>
          <a:sy n="107" d="100"/>
        </p:scale>
        <p:origin x="3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E2E5F-D3FB-1840-BA4C-7A313F7F26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C5586D-DEA7-7040-8AC0-B5E38A4152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A689EF-1255-3546-8D9C-725B155961C2}"/>
              </a:ext>
            </a:extLst>
          </p:cNvPr>
          <p:cNvSpPr>
            <a:spLocks noGrp="1"/>
          </p:cNvSpPr>
          <p:nvPr>
            <p:ph type="dt" sz="half" idx="10"/>
          </p:nvPr>
        </p:nvSpPr>
        <p:spPr/>
        <p:txBody>
          <a:bodyPr/>
          <a:lstStyle/>
          <a:p>
            <a:fld id="{8B895BCB-8244-F54E-93BD-679CD04162E1}" type="datetimeFigureOut">
              <a:rPr lang="en-US" smtClean="0"/>
              <a:t>6/18/20</a:t>
            </a:fld>
            <a:endParaRPr lang="en-US"/>
          </a:p>
        </p:txBody>
      </p:sp>
      <p:sp>
        <p:nvSpPr>
          <p:cNvPr id="5" name="Footer Placeholder 4">
            <a:extLst>
              <a:ext uri="{FF2B5EF4-FFF2-40B4-BE49-F238E27FC236}">
                <a16:creationId xmlns:a16="http://schemas.microsoft.com/office/drawing/2014/main" id="{82FE64A2-39E4-B641-A6D3-027BDB33E8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BBC064-E2EF-4946-9496-87780850F6D1}"/>
              </a:ext>
            </a:extLst>
          </p:cNvPr>
          <p:cNvSpPr>
            <a:spLocks noGrp="1"/>
          </p:cNvSpPr>
          <p:nvPr>
            <p:ph type="sldNum" sz="quarter" idx="12"/>
          </p:nvPr>
        </p:nvSpPr>
        <p:spPr/>
        <p:txBody>
          <a:bodyPr/>
          <a:lstStyle/>
          <a:p>
            <a:fld id="{7305F127-CDD4-3441-A938-F2B221160BAD}" type="slidenum">
              <a:rPr lang="en-US" smtClean="0"/>
              <a:t>‹#›</a:t>
            </a:fld>
            <a:endParaRPr lang="en-US"/>
          </a:p>
        </p:txBody>
      </p:sp>
    </p:spTree>
    <p:extLst>
      <p:ext uri="{BB962C8B-B14F-4D97-AF65-F5344CB8AC3E}">
        <p14:creationId xmlns:p14="http://schemas.microsoft.com/office/powerpoint/2010/main" val="4237956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CF42A-5C1E-A847-BC54-779C3B7DC5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690470-658E-3B4C-9F1D-6C0F52D83E9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8A353D-7F19-454F-90DB-2CDE8FE52274}"/>
              </a:ext>
            </a:extLst>
          </p:cNvPr>
          <p:cNvSpPr>
            <a:spLocks noGrp="1"/>
          </p:cNvSpPr>
          <p:nvPr>
            <p:ph type="dt" sz="half" idx="10"/>
          </p:nvPr>
        </p:nvSpPr>
        <p:spPr/>
        <p:txBody>
          <a:bodyPr/>
          <a:lstStyle/>
          <a:p>
            <a:fld id="{8B895BCB-8244-F54E-93BD-679CD04162E1}" type="datetimeFigureOut">
              <a:rPr lang="en-US" smtClean="0"/>
              <a:t>6/18/20</a:t>
            </a:fld>
            <a:endParaRPr lang="en-US"/>
          </a:p>
        </p:txBody>
      </p:sp>
      <p:sp>
        <p:nvSpPr>
          <p:cNvPr id="5" name="Footer Placeholder 4">
            <a:extLst>
              <a:ext uri="{FF2B5EF4-FFF2-40B4-BE49-F238E27FC236}">
                <a16:creationId xmlns:a16="http://schemas.microsoft.com/office/drawing/2014/main" id="{8F771D92-0745-054C-8EFD-F1A84850F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0F133F-4570-FA42-BAAE-FC2BB854C411}"/>
              </a:ext>
            </a:extLst>
          </p:cNvPr>
          <p:cNvSpPr>
            <a:spLocks noGrp="1"/>
          </p:cNvSpPr>
          <p:nvPr>
            <p:ph type="sldNum" sz="quarter" idx="12"/>
          </p:nvPr>
        </p:nvSpPr>
        <p:spPr/>
        <p:txBody>
          <a:bodyPr/>
          <a:lstStyle/>
          <a:p>
            <a:fld id="{7305F127-CDD4-3441-A938-F2B221160BAD}" type="slidenum">
              <a:rPr lang="en-US" smtClean="0"/>
              <a:t>‹#›</a:t>
            </a:fld>
            <a:endParaRPr lang="en-US"/>
          </a:p>
        </p:txBody>
      </p:sp>
    </p:spTree>
    <p:extLst>
      <p:ext uri="{BB962C8B-B14F-4D97-AF65-F5344CB8AC3E}">
        <p14:creationId xmlns:p14="http://schemas.microsoft.com/office/powerpoint/2010/main" val="870720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3CA246-B3A4-004E-A0E0-B6E1518770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126647-3CE7-2546-9319-61DCA9169D9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E337CA-FB02-2B41-A21B-D080B45D8C36}"/>
              </a:ext>
            </a:extLst>
          </p:cNvPr>
          <p:cNvSpPr>
            <a:spLocks noGrp="1"/>
          </p:cNvSpPr>
          <p:nvPr>
            <p:ph type="dt" sz="half" idx="10"/>
          </p:nvPr>
        </p:nvSpPr>
        <p:spPr/>
        <p:txBody>
          <a:bodyPr/>
          <a:lstStyle/>
          <a:p>
            <a:fld id="{8B895BCB-8244-F54E-93BD-679CD04162E1}" type="datetimeFigureOut">
              <a:rPr lang="en-US" smtClean="0"/>
              <a:t>6/18/20</a:t>
            </a:fld>
            <a:endParaRPr lang="en-US"/>
          </a:p>
        </p:txBody>
      </p:sp>
      <p:sp>
        <p:nvSpPr>
          <p:cNvPr id="5" name="Footer Placeholder 4">
            <a:extLst>
              <a:ext uri="{FF2B5EF4-FFF2-40B4-BE49-F238E27FC236}">
                <a16:creationId xmlns:a16="http://schemas.microsoft.com/office/drawing/2014/main" id="{4EE0ADD8-FF06-2341-BCEB-98C9B719D8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7305B7-ABAE-D247-8347-677294D44BBB}"/>
              </a:ext>
            </a:extLst>
          </p:cNvPr>
          <p:cNvSpPr>
            <a:spLocks noGrp="1"/>
          </p:cNvSpPr>
          <p:nvPr>
            <p:ph type="sldNum" sz="quarter" idx="12"/>
          </p:nvPr>
        </p:nvSpPr>
        <p:spPr/>
        <p:txBody>
          <a:bodyPr/>
          <a:lstStyle/>
          <a:p>
            <a:fld id="{7305F127-CDD4-3441-A938-F2B221160BAD}" type="slidenum">
              <a:rPr lang="en-US" smtClean="0"/>
              <a:t>‹#›</a:t>
            </a:fld>
            <a:endParaRPr lang="en-US"/>
          </a:p>
        </p:txBody>
      </p:sp>
    </p:spTree>
    <p:extLst>
      <p:ext uri="{BB962C8B-B14F-4D97-AF65-F5344CB8AC3E}">
        <p14:creationId xmlns:p14="http://schemas.microsoft.com/office/powerpoint/2010/main" val="3167828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1989A-B04C-DB42-BAC0-47434496FF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287EF7-0A31-0744-B3A9-723147D40E6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AA48CB-1178-9D4E-B139-469058C2F74E}"/>
              </a:ext>
            </a:extLst>
          </p:cNvPr>
          <p:cNvSpPr>
            <a:spLocks noGrp="1"/>
          </p:cNvSpPr>
          <p:nvPr>
            <p:ph type="dt" sz="half" idx="10"/>
          </p:nvPr>
        </p:nvSpPr>
        <p:spPr/>
        <p:txBody>
          <a:bodyPr/>
          <a:lstStyle/>
          <a:p>
            <a:fld id="{8B895BCB-8244-F54E-93BD-679CD04162E1}" type="datetimeFigureOut">
              <a:rPr lang="en-US" smtClean="0"/>
              <a:t>6/18/20</a:t>
            </a:fld>
            <a:endParaRPr lang="en-US"/>
          </a:p>
        </p:txBody>
      </p:sp>
      <p:sp>
        <p:nvSpPr>
          <p:cNvPr id="5" name="Footer Placeholder 4">
            <a:extLst>
              <a:ext uri="{FF2B5EF4-FFF2-40B4-BE49-F238E27FC236}">
                <a16:creationId xmlns:a16="http://schemas.microsoft.com/office/drawing/2014/main" id="{96A5B650-8FD0-6740-8321-FF6D04F68A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B09C84-D905-C546-8D5D-3722D0EC988D}"/>
              </a:ext>
            </a:extLst>
          </p:cNvPr>
          <p:cNvSpPr>
            <a:spLocks noGrp="1"/>
          </p:cNvSpPr>
          <p:nvPr>
            <p:ph type="sldNum" sz="quarter" idx="12"/>
          </p:nvPr>
        </p:nvSpPr>
        <p:spPr/>
        <p:txBody>
          <a:bodyPr/>
          <a:lstStyle/>
          <a:p>
            <a:fld id="{7305F127-CDD4-3441-A938-F2B221160BAD}" type="slidenum">
              <a:rPr lang="en-US" smtClean="0"/>
              <a:t>‹#›</a:t>
            </a:fld>
            <a:endParaRPr lang="en-US"/>
          </a:p>
        </p:txBody>
      </p:sp>
    </p:spTree>
    <p:extLst>
      <p:ext uri="{BB962C8B-B14F-4D97-AF65-F5344CB8AC3E}">
        <p14:creationId xmlns:p14="http://schemas.microsoft.com/office/powerpoint/2010/main" val="329940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C562D-2C36-F54A-9C6F-4A5ABC6B0B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3EEA30-637C-E849-90E1-AD66C9EE13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DC927D9-FAC1-A04F-A269-48A0B0E6771C}"/>
              </a:ext>
            </a:extLst>
          </p:cNvPr>
          <p:cNvSpPr>
            <a:spLocks noGrp="1"/>
          </p:cNvSpPr>
          <p:nvPr>
            <p:ph type="dt" sz="half" idx="10"/>
          </p:nvPr>
        </p:nvSpPr>
        <p:spPr/>
        <p:txBody>
          <a:bodyPr/>
          <a:lstStyle/>
          <a:p>
            <a:fld id="{8B895BCB-8244-F54E-93BD-679CD04162E1}" type="datetimeFigureOut">
              <a:rPr lang="en-US" smtClean="0"/>
              <a:t>6/18/20</a:t>
            </a:fld>
            <a:endParaRPr lang="en-US"/>
          </a:p>
        </p:txBody>
      </p:sp>
      <p:sp>
        <p:nvSpPr>
          <p:cNvPr id="5" name="Footer Placeholder 4">
            <a:extLst>
              <a:ext uri="{FF2B5EF4-FFF2-40B4-BE49-F238E27FC236}">
                <a16:creationId xmlns:a16="http://schemas.microsoft.com/office/drawing/2014/main" id="{C58B2C8B-D3DE-6246-BA95-43F0A1FCA2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C82285-BF78-AE44-B8A6-97F3032C714E}"/>
              </a:ext>
            </a:extLst>
          </p:cNvPr>
          <p:cNvSpPr>
            <a:spLocks noGrp="1"/>
          </p:cNvSpPr>
          <p:nvPr>
            <p:ph type="sldNum" sz="quarter" idx="12"/>
          </p:nvPr>
        </p:nvSpPr>
        <p:spPr/>
        <p:txBody>
          <a:bodyPr/>
          <a:lstStyle/>
          <a:p>
            <a:fld id="{7305F127-CDD4-3441-A938-F2B221160BAD}" type="slidenum">
              <a:rPr lang="en-US" smtClean="0"/>
              <a:t>‹#›</a:t>
            </a:fld>
            <a:endParaRPr lang="en-US"/>
          </a:p>
        </p:txBody>
      </p:sp>
    </p:spTree>
    <p:extLst>
      <p:ext uri="{BB962C8B-B14F-4D97-AF65-F5344CB8AC3E}">
        <p14:creationId xmlns:p14="http://schemas.microsoft.com/office/powerpoint/2010/main" val="522157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ABA42-EE50-2944-8A20-189D8C2B36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117696-F8F8-1042-8FD6-AAAF33A2891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C9CA7A-715F-EF4A-B200-399C167F797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4C0B91-3A66-2444-B7A7-B3C50E8E3C1D}"/>
              </a:ext>
            </a:extLst>
          </p:cNvPr>
          <p:cNvSpPr>
            <a:spLocks noGrp="1"/>
          </p:cNvSpPr>
          <p:nvPr>
            <p:ph type="dt" sz="half" idx="10"/>
          </p:nvPr>
        </p:nvSpPr>
        <p:spPr/>
        <p:txBody>
          <a:bodyPr/>
          <a:lstStyle/>
          <a:p>
            <a:fld id="{8B895BCB-8244-F54E-93BD-679CD04162E1}" type="datetimeFigureOut">
              <a:rPr lang="en-US" smtClean="0"/>
              <a:t>6/18/20</a:t>
            </a:fld>
            <a:endParaRPr lang="en-US"/>
          </a:p>
        </p:txBody>
      </p:sp>
      <p:sp>
        <p:nvSpPr>
          <p:cNvPr id="6" name="Footer Placeholder 5">
            <a:extLst>
              <a:ext uri="{FF2B5EF4-FFF2-40B4-BE49-F238E27FC236}">
                <a16:creationId xmlns:a16="http://schemas.microsoft.com/office/drawing/2014/main" id="{4C71C6CB-6BB1-4A49-941A-F40244AA03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D43EAB-6CCD-E84D-BB7F-CBFA9126CA04}"/>
              </a:ext>
            </a:extLst>
          </p:cNvPr>
          <p:cNvSpPr>
            <a:spLocks noGrp="1"/>
          </p:cNvSpPr>
          <p:nvPr>
            <p:ph type="sldNum" sz="quarter" idx="12"/>
          </p:nvPr>
        </p:nvSpPr>
        <p:spPr/>
        <p:txBody>
          <a:bodyPr/>
          <a:lstStyle/>
          <a:p>
            <a:fld id="{7305F127-CDD4-3441-A938-F2B221160BAD}" type="slidenum">
              <a:rPr lang="en-US" smtClean="0"/>
              <a:t>‹#›</a:t>
            </a:fld>
            <a:endParaRPr lang="en-US"/>
          </a:p>
        </p:txBody>
      </p:sp>
    </p:spTree>
    <p:extLst>
      <p:ext uri="{BB962C8B-B14F-4D97-AF65-F5344CB8AC3E}">
        <p14:creationId xmlns:p14="http://schemas.microsoft.com/office/powerpoint/2010/main" val="1090711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C6DED-5555-C546-B6B6-760C989156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5E57C7-BA3E-7D45-B0C6-8006AF1634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6E0E194-B1B0-5F4E-AD91-F818E0E0953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37C5F3-7096-DF48-AD85-82FC922256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022C2EE-588E-EB47-8EF4-CC25BB5046B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B50FF8-D74F-A94B-B6B7-F72D462A0B19}"/>
              </a:ext>
            </a:extLst>
          </p:cNvPr>
          <p:cNvSpPr>
            <a:spLocks noGrp="1"/>
          </p:cNvSpPr>
          <p:nvPr>
            <p:ph type="dt" sz="half" idx="10"/>
          </p:nvPr>
        </p:nvSpPr>
        <p:spPr/>
        <p:txBody>
          <a:bodyPr/>
          <a:lstStyle/>
          <a:p>
            <a:fld id="{8B895BCB-8244-F54E-93BD-679CD04162E1}" type="datetimeFigureOut">
              <a:rPr lang="en-US" smtClean="0"/>
              <a:t>6/18/20</a:t>
            </a:fld>
            <a:endParaRPr lang="en-US"/>
          </a:p>
        </p:txBody>
      </p:sp>
      <p:sp>
        <p:nvSpPr>
          <p:cNvPr id="8" name="Footer Placeholder 7">
            <a:extLst>
              <a:ext uri="{FF2B5EF4-FFF2-40B4-BE49-F238E27FC236}">
                <a16:creationId xmlns:a16="http://schemas.microsoft.com/office/drawing/2014/main" id="{AADE06CA-86E0-8443-90C6-1A90C73B68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E98F1A-578E-064B-B538-B396FB41211B}"/>
              </a:ext>
            </a:extLst>
          </p:cNvPr>
          <p:cNvSpPr>
            <a:spLocks noGrp="1"/>
          </p:cNvSpPr>
          <p:nvPr>
            <p:ph type="sldNum" sz="quarter" idx="12"/>
          </p:nvPr>
        </p:nvSpPr>
        <p:spPr/>
        <p:txBody>
          <a:bodyPr/>
          <a:lstStyle/>
          <a:p>
            <a:fld id="{7305F127-CDD4-3441-A938-F2B221160BAD}" type="slidenum">
              <a:rPr lang="en-US" smtClean="0"/>
              <a:t>‹#›</a:t>
            </a:fld>
            <a:endParaRPr lang="en-US"/>
          </a:p>
        </p:txBody>
      </p:sp>
    </p:spTree>
    <p:extLst>
      <p:ext uri="{BB962C8B-B14F-4D97-AF65-F5344CB8AC3E}">
        <p14:creationId xmlns:p14="http://schemas.microsoft.com/office/powerpoint/2010/main" val="750333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9800-2D02-A942-B747-AF318CC17A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2E733E-0B18-554C-8852-BCF768DAA6EF}"/>
              </a:ext>
            </a:extLst>
          </p:cNvPr>
          <p:cNvSpPr>
            <a:spLocks noGrp="1"/>
          </p:cNvSpPr>
          <p:nvPr>
            <p:ph type="dt" sz="half" idx="10"/>
          </p:nvPr>
        </p:nvSpPr>
        <p:spPr/>
        <p:txBody>
          <a:bodyPr/>
          <a:lstStyle/>
          <a:p>
            <a:fld id="{8B895BCB-8244-F54E-93BD-679CD04162E1}" type="datetimeFigureOut">
              <a:rPr lang="en-US" smtClean="0"/>
              <a:t>6/18/20</a:t>
            </a:fld>
            <a:endParaRPr lang="en-US"/>
          </a:p>
        </p:txBody>
      </p:sp>
      <p:sp>
        <p:nvSpPr>
          <p:cNvPr id="4" name="Footer Placeholder 3">
            <a:extLst>
              <a:ext uri="{FF2B5EF4-FFF2-40B4-BE49-F238E27FC236}">
                <a16:creationId xmlns:a16="http://schemas.microsoft.com/office/drawing/2014/main" id="{3370E2CC-3F24-A34D-BE1B-D7B5D9E3B7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616987-F55F-6844-9C67-A2B0EA3B7785}"/>
              </a:ext>
            </a:extLst>
          </p:cNvPr>
          <p:cNvSpPr>
            <a:spLocks noGrp="1"/>
          </p:cNvSpPr>
          <p:nvPr>
            <p:ph type="sldNum" sz="quarter" idx="12"/>
          </p:nvPr>
        </p:nvSpPr>
        <p:spPr/>
        <p:txBody>
          <a:bodyPr/>
          <a:lstStyle/>
          <a:p>
            <a:fld id="{7305F127-CDD4-3441-A938-F2B221160BAD}" type="slidenum">
              <a:rPr lang="en-US" smtClean="0"/>
              <a:t>‹#›</a:t>
            </a:fld>
            <a:endParaRPr lang="en-US"/>
          </a:p>
        </p:txBody>
      </p:sp>
    </p:spTree>
    <p:extLst>
      <p:ext uri="{BB962C8B-B14F-4D97-AF65-F5344CB8AC3E}">
        <p14:creationId xmlns:p14="http://schemas.microsoft.com/office/powerpoint/2010/main" val="3231861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3E627E-D90A-CD43-A2B9-8E6DBAE572D3}"/>
              </a:ext>
            </a:extLst>
          </p:cNvPr>
          <p:cNvSpPr>
            <a:spLocks noGrp="1"/>
          </p:cNvSpPr>
          <p:nvPr>
            <p:ph type="dt" sz="half" idx="10"/>
          </p:nvPr>
        </p:nvSpPr>
        <p:spPr/>
        <p:txBody>
          <a:bodyPr/>
          <a:lstStyle/>
          <a:p>
            <a:fld id="{8B895BCB-8244-F54E-93BD-679CD04162E1}" type="datetimeFigureOut">
              <a:rPr lang="en-US" smtClean="0"/>
              <a:t>6/18/20</a:t>
            </a:fld>
            <a:endParaRPr lang="en-US"/>
          </a:p>
        </p:txBody>
      </p:sp>
      <p:sp>
        <p:nvSpPr>
          <p:cNvPr id="3" name="Footer Placeholder 2">
            <a:extLst>
              <a:ext uri="{FF2B5EF4-FFF2-40B4-BE49-F238E27FC236}">
                <a16:creationId xmlns:a16="http://schemas.microsoft.com/office/drawing/2014/main" id="{FD468EE6-D383-4B46-8F6C-096F62CAA0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601AB6-ED5D-AC48-A860-811AA478F98E}"/>
              </a:ext>
            </a:extLst>
          </p:cNvPr>
          <p:cNvSpPr>
            <a:spLocks noGrp="1"/>
          </p:cNvSpPr>
          <p:nvPr>
            <p:ph type="sldNum" sz="quarter" idx="12"/>
          </p:nvPr>
        </p:nvSpPr>
        <p:spPr/>
        <p:txBody>
          <a:bodyPr/>
          <a:lstStyle/>
          <a:p>
            <a:fld id="{7305F127-CDD4-3441-A938-F2B221160BAD}" type="slidenum">
              <a:rPr lang="en-US" smtClean="0"/>
              <a:t>‹#›</a:t>
            </a:fld>
            <a:endParaRPr lang="en-US"/>
          </a:p>
        </p:txBody>
      </p:sp>
    </p:spTree>
    <p:extLst>
      <p:ext uri="{BB962C8B-B14F-4D97-AF65-F5344CB8AC3E}">
        <p14:creationId xmlns:p14="http://schemas.microsoft.com/office/powerpoint/2010/main" val="3277245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4BE60-5127-CC40-9546-135C6AE591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96B0AE-8228-5F43-BCEF-CFF4E4A661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FE0F8C-5223-674A-9C79-BB4DA22233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64ACAD-E4FC-0D4B-A523-356A25033C75}"/>
              </a:ext>
            </a:extLst>
          </p:cNvPr>
          <p:cNvSpPr>
            <a:spLocks noGrp="1"/>
          </p:cNvSpPr>
          <p:nvPr>
            <p:ph type="dt" sz="half" idx="10"/>
          </p:nvPr>
        </p:nvSpPr>
        <p:spPr/>
        <p:txBody>
          <a:bodyPr/>
          <a:lstStyle/>
          <a:p>
            <a:fld id="{8B895BCB-8244-F54E-93BD-679CD04162E1}" type="datetimeFigureOut">
              <a:rPr lang="en-US" smtClean="0"/>
              <a:t>6/18/20</a:t>
            </a:fld>
            <a:endParaRPr lang="en-US"/>
          </a:p>
        </p:txBody>
      </p:sp>
      <p:sp>
        <p:nvSpPr>
          <p:cNvPr id="6" name="Footer Placeholder 5">
            <a:extLst>
              <a:ext uri="{FF2B5EF4-FFF2-40B4-BE49-F238E27FC236}">
                <a16:creationId xmlns:a16="http://schemas.microsoft.com/office/drawing/2014/main" id="{960C0EA7-1CA2-5045-BB97-82E448D1CB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A078B6-EB68-A845-B882-570627BD20AB}"/>
              </a:ext>
            </a:extLst>
          </p:cNvPr>
          <p:cNvSpPr>
            <a:spLocks noGrp="1"/>
          </p:cNvSpPr>
          <p:nvPr>
            <p:ph type="sldNum" sz="quarter" idx="12"/>
          </p:nvPr>
        </p:nvSpPr>
        <p:spPr/>
        <p:txBody>
          <a:bodyPr/>
          <a:lstStyle/>
          <a:p>
            <a:fld id="{7305F127-CDD4-3441-A938-F2B221160BAD}" type="slidenum">
              <a:rPr lang="en-US" smtClean="0"/>
              <a:t>‹#›</a:t>
            </a:fld>
            <a:endParaRPr lang="en-US"/>
          </a:p>
        </p:txBody>
      </p:sp>
    </p:spTree>
    <p:extLst>
      <p:ext uri="{BB962C8B-B14F-4D97-AF65-F5344CB8AC3E}">
        <p14:creationId xmlns:p14="http://schemas.microsoft.com/office/powerpoint/2010/main" val="2870257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D0C6E-E079-9E4A-919B-BC51285ABD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CDE290-8519-3D4F-A6C1-497DCC2655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BCB442-A549-214A-9C89-17E9F74CBE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D0C37BE-1A49-A641-87D9-262CC18B6C4A}"/>
              </a:ext>
            </a:extLst>
          </p:cNvPr>
          <p:cNvSpPr>
            <a:spLocks noGrp="1"/>
          </p:cNvSpPr>
          <p:nvPr>
            <p:ph type="dt" sz="half" idx="10"/>
          </p:nvPr>
        </p:nvSpPr>
        <p:spPr/>
        <p:txBody>
          <a:bodyPr/>
          <a:lstStyle/>
          <a:p>
            <a:fld id="{8B895BCB-8244-F54E-93BD-679CD04162E1}" type="datetimeFigureOut">
              <a:rPr lang="en-US" smtClean="0"/>
              <a:t>6/18/20</a:t>
            </a:fld>
            <a:endParaRPr lang="en-US"/>
          </a:p>
        </p:txBody>
      </p:sp>
      <p:sp>
        <p:nvSpPr>
          <p:cNvPr id="6" name="Footer Placeholder 5">
            <a:extLst>
              <a:ext uri="{FF2B5EF4-FFF2-40B4-BE49-F238E27FC236}">
                <a16:creationId xmlns:a16="http://schemas.microsoft.com/office/drawing/2014/main" id="{8255B5C6-92AC-5D43-9CFC-B0EF7F67AB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E25D21-671F-5746-86F7-C76BCF4AB01D}"/>
              </a:ext>
            </a:extLst>
          </p:cNvPr>
          <p:cNvSpPr>
            <a:spLocks noGrp="1"/>
          </p:cNvSpPr>
          <p:nvPr>
            <p:ph type="sldNum" sz="quarter" idx="12"/>
          </p:nvPr>
        </p:nvSpPr>
        <p:spPr/>
        <p:txBody>
          <a:bodyPr/>
          <a:lstStyle/>
          <a:p>
            <a:fld id="{7305F127-CDD4-3441-A938-F2B221160BAD}" type="slidenum">
              <a:rPr lang="en-US" smtClean="0"/>
              <a:t>‹#›</a:t>
            </a:fld>
            <a:endParaRPr lang="en-US"/>
          </a:p>
        </p:txBody>
      </p:sp>
    </p:spTree>
    <p:extLst>
      <p:ext uri="{BB962C8B-B14F-4D97-AF65-F5344CB8AC3E}">
        <p14:creationId xmlns:p14="http://schemas.microsoft.com/office/powerpoint/2010/main" val="4282161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E6F14F-BBBE-A148-AAE1-B22417D983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D13C75-8963-234B-9D1B-F9F38FA858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3201F-0ECA-474F-A3FC-0B43F18FE5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895BCB-8244-F54E-93BD-679CD04162E1}" type="datetimeFigureOut">
              <a:rPr lang="en-US" smtClean="0"/>
              <a:t>6/18/20</a:t>
            </a:fld>
            <a:endParaRPr lang="en-US"/>
          </a:p>
        </p:txBody>
      </p:sp>
      <p:sp>
        <p:nvSpPr>
          <p:cNvPr id="5" name="Footer Placeholder 4">
            <a:extLst>
              <a:ext uri="{FF2B5EF4-FFF2-40B4-BE49-F238E27FC236}">
                <a16:creationId xmlns:a16="http://schemas.microsoft.com/office/drawing/2014/main" id="{FEDEC3B7-0C7D-EB43-84C2-1897B09230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2E10D7-8996-B346-A9D5-787DB7B45B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05F127-CDD4-3441-A938-F2B221160BAD}" type="slidenum">
              <a:rPr lang="en-US" smtClean="0"/>
              <a:t>‹#›</a:t>
            </a:fld>
            <a:endParaRPr lang="en-US"/>
          </a:p>
        </p:txBody>
      </p:sp>
    </p:spTree>
    <p:extLst>
      <p:ext uri="{BB962C8B-B14F-4D97-AF65-F5344CB8AC3E}">
        <p14:creationId xmlns:p14="http://schemas.microsoft.com/office/powerpoint/2010/main" val="881797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4D19B-02D8-894A-B487-657AD2AB2964}"/>
              </a:ext>
            </a:extLst>
          </p:cNvPr>
          <p:cNvSpPr>
            <a:spLocks noGrp="1"/>
          </p:cNvSpPr>
          <p:nvPr>
            <p:ph type="ctrTitle"/>
          </p:nvPr>
        </p:nvSpPr>
        <p:spPr>
          <a:xfrm>
            <a:off x="1524000" y="0"/>
            <a:ext cx="9144000" cy="2387600"/>
          </a:xfrm>
        </p:spPr>
        <p:txBody>
          <a:bodyPr>
            <a:normAutofit fontScale="90000"/>
          </a:bodyPr>
          <a:lstStyle/>
          <a:p>
            <a:r>
              <a:rPr lang="en-ZW" dirty="0"/>
              <a:t>Discover Bible Guides</a:t>
            </a:r>
            <a:br>
              <a:rPr lang="en-ZW" dirty="0">
                <a:effectLst/>
              </a:rPr>
            </a:br>
            <a:r>
              <a:rPr lang="en-ZW" cap="all" dirty="0"/>
              <a:t>GUIDE 14</a:t>
            </a:r>
            <a:br>
              <a:rPr lang="en-ZW" cap="all" dirty="0"/>
            </a:br>
            <a:endParaRPr lang="en-US" dirty="0"/>
          </a:p>
        </p:txBody>
      </p:sp>
      <p:pic>
        <p:nvPicPr>
          <p:cNvPr id="4" name="Content Placeholder 5">
            <a:extLst>
              <a:ext uri="{FF2B5EF4-FFF2-40B4-BE49-F238E27FC236}">
                <a16:creationId xmlns:a16="http://schemas.microsoft.com/office/drawing/2014/main" id="{BDFA631E-5183-C743-B1B2-6EB568739D2B}"/>
              </a:ext>
            </a:extLst>
          </p:cNvPr>
          <p:cNvPicPr>
            <a:picLocks noChangeAspect="1"/>
          </p:cNvPicPr>
          <p:nvPr/>
        </p:nvPicPr>
        <p:blipFill>
          <a:blip r:embed="rId2"/>
          <a:stretch>
            <a:fillRect/>
          </a:stretch>
        </p:blipFill>
        <p:spPr>
          <a:xfrm>
            <a:off x="2755075" y="1885017"/>
            <a:ext cx="7422363" cy="4972983"/>
          </a:xfrm>
          <a:prstGeom prst="rect">
            <a:avLst/>
          </a:prstGeom>
        </p:spPr>
      </p:pic>
    </p:spTree>
    <p:extLst>
      <p:ext uri="{BB962C8B-B14F-4D97-AF65-F5344CB8AC3E}">
        <p14:creationId xmlns:p14="http://schemas.microsoft.com/office/powerpoint/2010/main" val="3077506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F991-DD6D-C745-86C2-4F9A839C259E}"/>
              </a:ext>
            </a:extLst>
          </p:cNvPr>
          <p:cNvSpPr>
            <a:spLocks noGrp="1"/>
          </p:cNvSpPr>
          <p:nvPr>
            <p:ph type="title"/>
          </p:nvPr>
        </p:nvSpPr>
        <p:spPr>
          <a:xfrm>
            <a:off x="-1" y="0"/>
            <a:ext cx="12192001" cy="581891"/>
          </a:xfrm>
        </p:spPr>
        <p:txBody>
          <a:bodyPr>
            <a:normAutofit fontScale="90000"/>
          </a:bodyPr>
          <a:lstStyle/>
          <a:p>
            <a:r>
              <a:rPr lang="en-ZW" dirty="0"/>
              <a:t>2. How to Pray</a:t>
            </a:r>
            <a:endParaRPr lang="en-US" dirty="0"/>
          </a:p>
        </p:txBody>
      </p:sp>
      <p:sp>
        <p:nvSpPr>
          <p:cNvPr id="3" name="Content Placeholder 2">
            <a:extLst>
              <a:ext uri="{FF2B5EF4-FFF2-40B4-BE49-F238E27FC236}">
                <a16:creationId xmlns:a16="http://schemas.microsoft.com/office/drawing/2014/main" id="{EF8BD3D3-23C7-6248-800E-C67F1E32B34A}"/>
              </a:ext>
            </a:extLst>
          </p:cNvPr>
          <p:cNvSpPr>
            <a:spLocks noGrp="1"/>
          </p:cNvSpPr>
          <p:nvPr>
            <p:ph idx="1"/>
          </p:nvPr>
        </p:nvSpPr>
        <p:spPr>
          <a:xfrm>
            <a:off x="0" y="581890"/>
            <a:ext cx="12192000" cy="6276109"/>
          </a:xfrm>
        </p:spPr>
        <p:txBody>
          <a:bodyPr>
            <a:normAutofit/>
          </a:bodyPr>
          <a:lstStyle/>
          <a:p>
            <a:r>
              <a:rPr lang="en-ZW" sz="3600" b="1" dirty="0">
                <a:effectLst/>
              </a:rPr>
              <a:t>This doesn’t mean that we must always use these exact words when we pray. The Lord’s Prayer is a model that includes all the essential elements of prayer:</a:t>
            </a:r>
          </a:p>
          <a:p>
            <a:r>
              <a:rPr lang="en-ZW" sz="3600" b="1" dirty="0">
                <a:effectLst/>
              </a:rPr>
              <a:t>We come to God as our Heavenly Father, asking that He direct our hearts with His will, just as His will prevails in all of heaven.</a:t>
            </a:r>
          </a:p>
          <a:p>
            <a:r>
              <a:rPr lang="en-ZW" sz="3600" b="1" dirty="0">
                <a:effectLst/>
              </a:rPr>
              <a:t>We ask Him to supply our physical needs.</a:t>
            </a:r>
          </a:p>
          <a:p>
            <a:r>
              <a:rPr lang="en-ZW" sz="3600" b="1" dirty="0">
                <a:effectLst/>
              </a:rPr>
              <a:t>We pray for forgiveness and for a forgiving attitude.</a:t>
            </a:r>
          </a:p>
          <a:p>
            <a:r>
              <a:rPr lang="en-ZW" sz="3600" b="1" dirty="0">
                <a:effectLst/>
              </a:rPr>
              <a:t>We remember that God is the One who gives us the ability to resist sin.</a:t>
            </a:r>
          </a:p>
          <a:p>
            <a:r>
              <a:rPr lang="en-ZW" sz="3600" b="1" dirty="0">
                <a:effectLst/>
              </a:rPr>
              <a:t>We praise Him for His love, glory, and power in our lives.</a:t>
            </a:r>
          </a:p>
        </p:txBody>
      </p:sp>
    </p:spTree>
    <p:extLst>
      <p:ext uri="{BB962C8B-B14F-4D97-AF65-F5344CB8AC3E}">
        <p14:creationId xmlns:p14="http://schemas.microsoft.com/office/powerpoint/2010/main" val="458254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F991-DD6D-C745-86C2-4F9A839C259E}"/>
              </a:ext>
            </a:extLst>
          </p:cNvPr>
          <p:cNvSpPr>
            <a:spLocks noGrp="1"/>
          </p:cNvSpPr>
          <p:nvPr>
            <p:ph type="title"/>
          </p:nvPr>
        </p:nvSpPr>
        <p:spPr>
          <a:xfrm>
            <a:off x="-1" y="0"/>
            <a:ext cx="12192001" cy="581891"/>
          </a:xfrm>
        </p:spPr>
        <p:txBody>
          <a:bodyPr>
            <a:normAutofit fontScale="90000"/>
          </a:bodyPr>
          <a:lstStyle/>
          <a:p>
            <a:r>
              <a:rPr lang="en-ZW" dirty="0"/>
              <a:t>2. How to Pray</a:t>
            </a:r>
            <a:endParaRPr lang="en-US" dirty="0"/>
          </a:p>
        </p:txBody>
      </p:sp>
      <p:sp>
        <p:nvSpPr>
          <p:cNvPr id="3" name="Content Placeholder 2">
            <a:extLst>
              <a:ext uri="{FF2B5EF4-FFF2-40B4-BE49-F238E27FC236}">
                <a16:creationId xmlns:a16="http://schemas.microsoft.com/office/drawing/2014/main" id="{EF8BD3D3-23C7-6248-800E-C67F1E32B34A}"/>
              </a:ext>
            </a:extLst>
          </p:cNvPr>
          <p:cNvSpPr>
            <a:spLocks noGrp="1"/>
          </p:cNvSpPr>
          <p:nvPr>
            <p:ph idx="1"/>
          </p:nvPr>
        </p:nvSpPr>
        <p:spPr>
          <a:xfrm>
            <a:off x="0" y="581890"/>
            <a:ext cx="12192000" cy="6276109"/>
          </a:xfrm>
        </p:spPr>
        <p:txBody>
          <a:bodyPr>
            <a:noAutofit/>
          </a:bodyPr>
          <a:lstStyle/>
          <a:p>
            <a:r>
              <a:rPr lang="en-ZW" sz="3200" b="1" dirty="0">
                <a:effectLst/>
              </a:rPr>
              <a:t>On another occasion, Jesus instructed His disciples to pray to the Father “in My name” (John 16:23)—that is, to pray in harmony with Jesus’ principles. That’s why Christians usually close their prayers with the words: “In Jesus’ name, Amen.” Amen is a Hebrew word that means “let it be so.”</a:t>
            </a:r>
          </a:p>
          <a:p>
            <a:r>
              <a:rPr lang="en-ZW" sz="3200" b="1" dirty="0">
                <a:effectLst/>
              </a:rPr>
              <a:t>Sometimes Christians refer to the Lord’s Prayer as a model prayer. They often memorize it and repeat it in public. Although the Lord’s Prayer gives guidelines on what to pray for and how to formulate a prayer, our communication with God works best as a spontaneous outpouring of the heart.</a:t>
            </a:r>
          </a:p>
        </p:txBody>
      </p:sp>
    </p:spTree>
    <p:extLst>
      <p:ext uri="{BB962C8B-B14F-4D97-AF65-F5344CB8AC3E}">
        <p14:creationId xmlns:p14="http://schemas.microsoft.com/office/powerpoint/2010/main" val="3074019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F991-DD6D-C745-86C2-4F9A839C259E}"/>
              </a:ext>
            </a:extLst>
          </p:cNvPr>
          <p:cNvSpPr>
            <a:spLocks noGrp="1"/>
          </p:cNvSpPr>
          <p:nvPr>
            <p:ph type="title"/>
          </p:nvPr>
        </p:nvSpPr>
        <p:spPr>
          <a:xfrm>
            <a:off x="-1" y="0"/>
            <a:ext cx="12192001" cy="581891"/>
          </a:xfrm>
        </p:spPr>
        <p:txBody>
          <a:bodyPr>
            <a:normAutofit fontScale="90000"/>
          </a:bodyPr>
          <a:lstStyle/>
          <a:p>
            <a:r>
              <a:rPr lang="en-ZW" dirty="0"/>
              <a:t>2. How to Pray</a:t>
            </a:r>
            <a:endParaRPr lang="en-US" dirty="0"/>
          </a:p>
        </p:txBody>
      </p:sp>
      <p:sp>
        <p:nvSpPr>
          <p:cNvPr id="3" name="Content Placeholder 2">
            <a:extLst>
              <a:ext uri="{FF2B5EF4-FFF2-40B4-BE49-F238E27FC236}">
                <a16:creationId xmlns:a16="http://schemas.microsoft.com/office/drawing/2014/main" id="{EF8BD3D3-23C7-6248-800E-C67F1E32B34A}"/>
              </a:ext>
            </a:extLst>
          </p:cNvPr>
          <p:cNvSpPr>
            <a:spLocks noGrp="1"/>
          </p:cNvSpPr>
          <p:nvPr>
            <p:ph idx="1"/>
          </p:nvPr>
        </p:nvSpPr>
        <p:spPr>
          <a:xfrm>
            <a:off x="0" y="581890"/>
            <a:ext cx="12192000" cy="6276109"/>
          </a:xfrm>
        </p:spPr>
        <p:txBody>
          <a:bodyPr>
            <a:noAutofit/>
          </a:bodyPr>
          <a:lstStyle/>
          <a:p>
            <a:r>
              <a:rPr lang="en-ZW" sz="4000" b="1" dirty="0">
                <a:effectLst/>
              </a:rPr>
              <a:t>A look at the various prayers of men and women in the Bible teaches us one basic lesson: pray about everything. God invites us to pray about critical matters: forgiveness for our sins (1 John 1:9), increased faith (Mark 9:24), the necessities of life (Matthew 6:11), and healing from suffering and disease (James 5:15).</a:t>
            </a:r>
          </a:p>
          <a:p>
            <a:r>
              <a:rPr lang="en-ZW" sz="4000" b="1" dirty="0"/>
              <a:t>God assures us that we can bring all our needs and cares to Him in prayer. Nothing is too small to pray about.</a:t>
            </a:r>
          </a:p>
          <a:p>
            <a:r>
              <a:rPr lang="en-ZW" sz="4000" b="1" dirty="0"/>
              <a:t>“Humble yourselves . . . casting all your care upon Him[God], for He cares for you” (1 Peter 5:6, 7).</a:t>
            </a:r>
          </a:p>
          <a:p>
            <a:endParaRPr lang="en-ZW" sz="3200" b="1" dirty="0">
              <a:effectLst/>
            </a:endParaRPr>
          </a:p>
        </p:txBody>
      </p:sp>
    </p:spTree>
    <p:extLst>
      <p:ext uri="{BB962C8B-B14F-4D97-AF65-F5344CB8AC3E}">
        <p14:creationId xmlns:p14="http://schemas.microsoft.com/office/powerpoint/2010/main" val="1146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F991-DD6D-C745-86C2-4F9A839C259E}"/>
              </a:ext>
            </a:extLst>
          </p:cNvPr>
          <p:cNvSpPr>
            <a:spLocks noGrp="1"/>
          </p:cNvSpPr>
          <p:nvPr>
            <p:ph type="title"/>
          </p:nvPr>
        </p:nvSpPr>
        <p:spPr>
          <a:xfrm>
            <a:off x="-1" y="0"/>
            <a:ext cx="12192001" cy="581891"/>
          </a:xfrm>
        </p:spPr>
        <p:txBody>
          <a:bodyPr>
            <a:normAutofit fontScale="90000"/>
          </a:bodyPr>
          <a:lstStyle/>
          <a:p>
            <a:r>
              <a:rPr lang="en-ZW" dirty="0"/>
              <a:t>2. How to Pray</a:t>
            </a:r>
            <a:endParaRPr lang="en-US" dirty="0"/>
          </a:p>
        </p:txBody>
      </p:sp>
      <p:sp>
        <p:nvSpPr>
          <p:cNvPr id="3" name="Content Placeholder 2">
            <a:extLst>
              <a:ext uri="{FF2B5EF4-FFF2-40B4-BE49-F238E27FC236}">
                <a16:creationId xmlns:a16="http://schemas.microsoft.com/office/drawing/2014/main" id="{EF8BD3D3-23C7-6248-800E-C67F1E32B34A}"/>
              </a:ext>
            </a:extLst>
          </p:cNvPr>
          <p:cNvSpPr>
            <a:spLocks noGrp="1"/>
          </p:cNvSpPr>
          <p:nvPr>
            <p:ph idx="1"/>
          </p:nvPr>
        </p:nvSpPr>
        <p:spPr>
          <a:xfrm>
            <a:off x="0" y="581890"/>
            <a:ext cx="12192000" cy="6276109"/>
          </a:xfrm>
        </p:spPr>
        <p:txBody>
          <a:bodyPr>
            <a:normAutofit/>
          </a:bodyPr>
          <a:lstStyle/>
          <a:p>
            <a:r>
              <a:rPr lang="en-ZW" sz="3600" b="1" dirty="0">
                <a:effectLst/>
              </a:rPr>
              <a:t>Stephen and his friend Kyle were discussing Stephen’s swollen, inflamed toe, which he had hurt at work when a large rock he was moving rolled on top of his foot and injured his toe. As college students trying to pay their tuition and monthly food bill, Stephen and Kyle tried to avoid trips to the doctor. “I’ll wait</a:t>
            </a:r>
            <a:br>
              <a:rPr lang="en-ZW" sz="3600" b="1" dirty="0">
                <a:effectLst/>
              </a:rPr>
            </a:br>
            <a:r>
              <a:rPr lang="en-ZW" sz="3600" b="1" dirty="0">
                <a:effectLst/>
              </a:rPr>
              <a:t>a few days before I go to the doctor,” Stephen told his friend. “Maybe my toe will improve. I prayed and asked God to heal it. He knows my circumstances, so maybe it will be healed.”</a:t>
            </a:r>
          </a:p>
          <a:p>
            <a:r>
              <a:rPr lang="en-ZW" sz="3600" b="1" dirty="0">
                <a:effectLst/>
              </a:rPr>
              <a:t>“You prayed about your toe?” Kyle responded with a look of astonishment on his face. “Don’t you think that’s too insignificant to bother God about?”</a:t>
            </a:r>
          </a:p>
          <a:p>
            <a:endParaRPr lang="en-ZW" dirty="0">
              <a:effectLst/>
            </a:endParaRPr>
          </a:p>
        </p:txBody>
      </p:sp>
    </p:spTree>
    <p:extLst>
      <p:ext uri="{BB962C8B-B14F-4D97-AF65-F5344CB8AC3E}">
        <p14:creationId xmlns:p14="http://schemas.microsoft.com/office/powerpoint/2010/main" val="2221665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F991-DD6D-C745-86C2-4F9A839C259E}"/>
              </a:ext>
            </a:extLst>
          </p:cNvPr>
          <p:cNvSpPr>
            <a:spLocks noGrp="1"/>
          </p:cNvSpPr>
          <p:nvPr>
            <p:ph type="title"/>
          </p:nvPr>
        </p:nvSpPr>
        <p:spPr>
          <a:xfrm>
            <a:off x="-1" y="0"/>
            <a:ext cx="12192001" cy="581891"/>
          </a:xfrm>
        </p:spPr>
        <p:txBody>
          <a:bodyPr>
            <a:normAutofit fontScale="90000"/>
          </a:bodyPr>
          <a:lstStyle/>
          <a:p>
            <a:r>
              <a:rPr lang="en-ZW" dirty="0"/>
              <a:t>2. How to Pray</a:t>
            </a:r>
            <a:endParaRPr lang="en-US" dirty="0"/>
          </a:p>
        </p:txBody>
      </p:sp>
      <p:sp>
        <p:nvSpPr>
          <p:cNvPr id="3" name="Content Placeholder 2">
            <a:extLst>
              <a:ext uri="{FF2B5EF4-FFF2-40B4-BE49-F238E27FC236}">
                <a16:creationId xmlns:a16="http://schemas.microsoft.com/office/drawing/2014/main" id="{EF8BD3D3-23C7-6248-800E-C67F1E32B34A}"/>
              </a:ext>
            </a:extLst>
          </p:cNvPr>
          <p:cNvSpPr>
            <a:spLocks noGrp="1"/>
          </p:cNvSpPr>
          <p:nvPr>
            <p:ph idx="1"/>
          </p:nvPr>
        </p:nvSpPr>
        <p:spPr>
          <a:xfrm>
            <a:off x="0" y="581890"/>
            <a:ext cx="12192000" cy="6276109"/>
          </a:xfrm>
        </p:spPr>
        <p:txBody>
          <a:bodyPr>
            <a:noAutofit/>
          </a:bodyPr>
          <a:lstStyle/>
          <a:p>
            <a:r>
              <a:rPr lang="en-ZW" sz="3200" b="1" dirty="0">
                <a:effectLst/>
              </a:rPr>
              <a:t>“You prayed about your toe?” Kyle responded with a look of astonishment on his face. “Don’t you think that’s too insignificant to bother God about?”</a:t>
            </a:r>
          </a:p>
          <a:p>
            <a:r>
              <a:rPr lang="en-ZW" b="1" dirty="0">
                <a:effectLst/>
              </a:rPr>
              <a:t>“No,” Stephen answered. “I don’t think so. I talk to God about everything. He cares about every detail of my life. Nothing is too small or insignificant to take to God. If He knows the number of hairs on my head, I’m sure He cares about my toe!”</a:t>
            </a:r>
          </a:p>
          <a:p>
            <a:r>
              <a:rPr lang="en-ZW" sz="3200" b="1" dirty="0">
                <a:effectLst/>
              </a:rPr>
              <a:t>Our </a:t>
            </a:r>
            <a:r>
              <a:rPr lang="en-ZW" sz="3200" b="1" dirty="0" err="1">
                <a:effectLst/>
              </a:rPr>
              <a:t>Savior</a:t>
            </a:r>
            <a:r>
              <a:rPr lang="en-ZW" sz="3200" b="1" dirty="0">
                <a:effectLst/>
              </a:rPr>
              <a:t> is interested in every detail of our lives. God delights in our prayers. His heart warms when our hearts reach out to Him in love and faith.</a:t>
            </a:r>
          </a:p>
          <a:p>
            <a:r>
              <a:rPr lang="en-ZW" b="1" dirty="0"/>
              <a:t>Thought question: We are to pray for the forgiveness of sin, for our physical needs, and for increased faith.. (True or False)</a:t>
            </a:r>
          </a:p>
          <a:p>
            <a:r>
              <a:rPr lang="en-ZW" b="1" dirty="0"/>
              <a:t>We are not to pray about everything—just the big things that affect our lives. (True or False)</a:t>
            </a:r>
            <a:endParaRPr lang="en-ZW" b="1" dirty="0">
              <a:effectLst/>
            </a:endParaRPr>
          </a:p>
        </p:txBody>
      </p:sp>
    </p:spTree>
    <p:extLst>
      <p:ext uri="{BB962C8B-B14F-4D97-AF65-F5344CB8AC3E}">
        <p14:creationId xmlns:p14="http://schemas.microsoft.com/office/powerpoint/2010/main" val="2506581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8B7F0-EF91-BA49-87D9-A4B25DBB0627}"/>
              </a:ext>
            </a:extLst>
          </p:cNvPr>
          <p:cNvSpPr>
            <a:spLocks noGrp="1"/>
          </p:cNvSpPr>
          <p:nvPr>
            <p:ph type="title"/>
          </p:nvPr>
        </p:nvSpPr>
        <p:spPr>
          <a:xfrm>
            <a:off x="0" y="0"/>
            <a:ext cx="12192000" cy="617517"/>
          </a:xfrm>
        </p:spPr>
        <p:txBody>
          <a:bodyPr>
            <a:normAutofit fontScale="90000"/>
          </a:bodyPr>
          <a:lstStyle/>
          <a:p>
            <a:r>
              <a:rPr lang="en-ZW" dirty="0"/>
              <a:t>3. Private Prayer</a:t>
            </a:r>
            <a:endParaRPr lang="en-US" dirty="0"/>
          </a:p>
        </p:txBody>
      </p:sp>
      <p:sp>
        <p:nvSpPr>
          <p:cNvPr id="3" name="Content Placeholder 2">
            <a:extLst>
              <a:ext uri="{FF2B5EF4-FFF2-40B4-BE49-F238E27FC236}">
                <a16:creationId xmlns:a16="http://schemas.microsoft.com/office/drawing/2014/main" id="{11B0AD06-6D78-4B45-B8ED-A695E1992835}"/>
              </a:ext>
            </a:extLst>
          </p:cNvPr>
          <p:cNvSpPr>
            <a:spLocks noGrp="1"/>
          </p:cNvSpPr>
          <p:nvPr>
            <p:ph idx="1"/>
          </p:nvPr>
        </p:nvSpPr>
        <p:spPr>
          <a:xfrm>
            <a:off x="0" y="617516"/>
            <a:ext cx="12192000" cy="6240483"/>
          </a:xfrm>
        </p:spPr>
        <p:txBody>
          <a:bodyPr>
            <a:normAutofit/>
          </a:bodyPr>
          <a:lstStyle/>
          <a:p>
            <a:r>
              <a:rPr lang="en-ZW" b="1" cap="all" dirty="0"/>
              <a:t>FOR MOST OF US,</a:t>
            </a:r>
            <a:r>
              <a:rPr lang="en-ZW" dirty="0"/>
              <a:t> </a:t>
            </a:r>
            <a:r>
              <a:rPr lang="en-ZW" b="1" dirty="0"/>
              <a:t>there are some things we hesitate sharing even with our closest friends—things we keep hidden away in a corner of our minds—but we can unburden ourselves completely in private, one-on-one prayer with God. We can tell God anything and everything. </a:t>
            </a:r>
          </a:p>
          <a:p>
            <a:r>
              <a:rPr lang="en-ZW" b="1" dirty="0"/>
              <a:t>It’s not that He needs information; the Almighty God knows our secret fears and hidden motives better than we do. We just need to open up our hearts to Him, understanding that He knows us intimately and loves us infinitely. Healing can begin only when Jesus can touch the wounds. We need to admit our problems and recognize our needs. Growth can come only when Jesus can reach our greatest weaknesses.</a:t>
            </a:r>
          </a:p>
          <a:p>
            <a:r>
              <a:rPr lang="en-ZW" b="1" dirty="0"/>
              <a:t>When we pray, Jesus our High Priest is near to help us in every time of need:</a:t>
            </a:r>
          </a:p>
          <a:p>
            <a:r>
              <a:rPr lang="en-ZW" b="1" dirty="0">
                <a:effectLst/>
              </a:rPr>
              <a:t>“For we do not have a High Priest who cannot sympathize with our weaknesses, but was in all points tempted as we are, yet without sin. Let us therefore come boldly to the throne of grace, that we may obtain mercy and find grace to help in time of need” (Hebrews 4:15, 16).</a:t>
            </a:r>
          </a:p>
        </p:txBody>
      </p:sp>
    </p:spTree>
    <p:extLst>
      <p:ext uri="{BB962C8B-B14F-4D97-AF65-F5344CB8AC3E}">
        <p14:creationId xmlns:p14="http://schemas.microsoft.com/office/powerpoint/2010/main" val="1906225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8B7F0-EF91-BA49-87D9-A4B25DBB0627}"/>
              </a:ext>
            </a:extLst>
          </p:cNvPr>
          <p:cNvSpPr>
            <a:spLocks noGrp="1"/>
          </p:cNvSpPr>
          <p:nvPr>
            <p:ph type="title"/>
          </p:nvPr>
        </p:nvSpPr>
        <p:spPr>
          <a:xfrm>
            <a:off x="0" y="0"/>
            <a:ext cx="12192000" cy="617517"/>
          </a:xfrm>
        </p:spPr>
        <p:txBody>
          <a:bodyPr>
            <a:normAutofit fontScale="90000"/>
          </a:bodyPr>
          <a:lstStyle/>
          <a:p>
            <a:r>
              <a:rPr lang="en-ZW" dirty="0"/>
              <a:t>3. Private Prayer</a:t>
            </a:r>
            <a:endParaRPr lang="en-US" dirty="0"/>
          </a:p>
        </p:txBody>
      </p:sp>
      <p:sp>
        <p:nvSpPr>
          <p:cNvPr id="3" name="Content Placeholder 2">
            <a:extLst>
              <a:ext uri="{FF2B5EF4-FFF2-40B4-BE49-F238E27FC236}">
                <a16:creationId xmlns:a16="http://schemas.microsoft.com/office/drawing/2014/main" id="{11B0AD06-6D78-4B45-B8ED-A695E1992835}"/>
              </a:ext>
            </a:extLst>
          </p:cNvPr>
          <p:cNvSpPr>
            <a:spLocks noGrp="1"/>
          </p:cNvSpPr>
          <p:nvPr>
            <p:ph idx="1"/>
          </p:nvPr>
        </p:nvSpPr>
        <p:spPr>
          <a:xfrm>
            <a:off x="0" y="617516"/>
            <a:ext cx="12192000" cy="6240483"/>
          </a:xfrm>
        </p:spPr>
        <p:txBody>
          <a:bodyPr>
            <a:normAutofit lnSpcReduction="10000"/>
          </a:bodyPr>
          <a:lstStyle/>
          <a:p>
            <a:r>
              <a:rPr lang="en-ZW" b="1" dirty="0"/>
              <a:t>Do you feel anxious, stressed out, or guilty? Lay it out before the Lord. Prayer brings you within the circle of Christ’s mercy and grace. He can then supply your every need.</a:t>
            </a:r>
          </a:p>
          <a:p>
            <a:r>
              <a:rPr lang="en-ZW" b="1" dirty="0"/>
              <a:t>Should you have a special place for private prayer?</a:t>
            </a:r>
          </a:p>
          <a:p>
            <a:r>
              <a:rPr lang="en-ZW" b="1" dirty="0">
                <a:effectLst/>
              </a:rPr>
              <a:t>“When you pray, go into your room, and when you have shut your door, pray to your Father who is in the secret place; and your Father who sees in secret will reward you openly” (Matthew 6:6).</a:t>
            </a:r>
          </a:p>
          <a:p>
            <a:r>
              <a:rPr lang="en-ZW" b="1" dirty="0"/>
              <a:t>Although you can pray anytime, anywhere, you need a special time set aside each day for personal prayer. Daniel, a mighty man of God, prayed three times a day—morning, noon, and night (Daniel 6:10). </a:t>
            </a:r>
          </a:p>
          <a:p>
            <a:r>
              <a:rPr lang="en-ZW" b="1" dirty="0"/>
              <a:t>Growing Christians have a set time and place to spend with God in Bible study and prayer. Make your daily appointment with God at the time when you feel most alert and can concentrate best</a:t>
            </a:r>
          </a:p>
          <a:p>
            <a:r>
              <a:rPr lang="en-US" b="1" dirty="0"/>
              <a:t>Thought question: </a:t>
            </a:r>
            <a:r>
              <a:rPr lang="en-ZW" b="1" dirty="0"/>
              <a:t>When we pray, Jesus, our High Priest, is sympathetic toward us. (True or False)</a:t>
            </a:r>
            <a:endParaRPr lang="en-US" b="1" dirty="0"/>
          </a:p>
        </p:txBody>
      </p:sp>
    </p:spTree>
    <p:extLst>
      <p:ext uri="{BB962C8B-B14F-4D97-AF65-F5344CB8AC3E}">
        <p14:creationId xmlns:p14="http://schemas.microsoft.com/office/powerpoint/2010/main" val="2981711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E2FFC-AC13-4641-9354-D300BFC2D669}"/>
              </a:ext>
            </a:extLst>
          </p:cNvPr>
          <p:cNvSpPr>
            <a:spLocks noGrp="1"/>
          </p:cNvSpPr>
          <p:nvPr>
            <p:ph type="title"/>
          </p:nvPr>
        </p:nvSpPr>
        <p:spPr>
          <a:xfrm>
            <a:off x="0" y="1"/>
            <a:ext cx="12192000" cy="593766"/>
          </a:xfrm>
        </p:spPr>
        <p:txBody>
          <a:bodyPr>
            <a:normAutofit fontScale="90000"/>
          </a:bodyPr>
          <a:lstStyle/>
          <a:p>
            <a:r>
              <a:rPr lang="en-ZW" dirty="0"/>
              <a:t>4. Public Prayer</a:t>
            </a:r>
            <a:endParaRPr lang="en-US" dirty="0"/>
          </a:p>
        </p:txBody>
      </p:sp>
      <p:sp>
        <p:nvSpPr>
          <p:cNvPr id="3" name="Content Placeholder 2">
            <a:extLst>
              <a:ext uri="{FF2B5EF4-FFF2-40B4-BE49-F238E27FC236}">
                <a16:creationId xmlns:a16="http://schemas.microsoft.com/office/drawing/2014/main" id="{3C2D3E26-1353-1649-9A52-26201AC27836}"/>
              </a:ext>
            </a:extLst>
          </p:cNvPr>
          <p:cNvSpPr>
            <a:spLocks noGrp="1"/>
          </p:cNvSpPr>
          <p:nvPr>
            <p:ph sz="half" idx="1"/>
          </p:nvPr>
        </p:nvSpPr>
        <p:spPr>
          <a:xfrm>
            <a:off x="0" y="593766"/>
            <a:ext cx="6172200" cy="6264233"/>
          </a:xfrm>
        </p:spPr>
        <p:txBody>
          <a:bodyPr>
            <a:normAutofit fontScale="92500" lnSpcReduction="10000"/>
          </a:bodyPr>
          <a:lstStyle/>
          <a:p>
            <a:r>
              <a:rPr lang="en-ZW" b="1" cap="all" dirty="0"/>
              <a:t>JOINING WITH OTHERS</a:t>
            </a:r>
            <a:r>
              <a:rPr lang="en-ZW" dirty="0"/>
              <a:t> </a:t>
            </a:r>
            <a:r>
              <a:rPr lang="en-ZW" b="1" dirty="0"/>
              <a:t>in prayer creates a special bond and taps into God’s power in a special way. Jesus says:</a:t>
            </a:r>
          </a:p>
          <a:p>
            <a:r>
              <a:rPr lang="en-ZW" b="1" dirty="0">
                <a:effectLst/>
              </a:rPr>
              <a:t>“For where two or three are gathered together in My name, I am there in the midst of them” (Matthew 18:20). </a:t>
            </a:r>
          </a:p>
          <a:p>
            <a:r>
              <a:rPr lang="en-ZW" b="1" dirty="0"/>
              <a:t>Remember that the Lord’s Prayer takes less than a minute to repeat. </a:t>
            </a:r>
          </a:p>
          <a:p>
            <a:r>
              <a:rPr lang="en-ZW" b="1" dirty="0"/>
              <a:t>Public prayers should be brief. Don’t turn them into speeches that make it seem like you’re talking to an audience rather than God. </a:t>
            </a:r>
          </a:p>
          <a:p>
            <a:r>
              <a:rPr lang="en-ZW" b="1" dirty="0"/>
              <a:t>Don’t feel you have to speak in unnatural or theatrical tones; simple reverence and humility are much better ways to approach the Lord.</a:t>
            </a:r>
          </a:p>
          <a:p>
            <a:endParaRPr lang="en-ZW" dirty="0">
              <a:effectLst/>
            </a:endParaRPr>
          </a:p>
          <a:p>
            <a:endParaRPr lang="en-US" dirty="0"/>
          </a:p>
        </p:txBody>
      </p:sp>
      <p:pic>
        <p:nvPicPr>
          <p:cNvPr id="5" name="Content Placeholder 4">
            <a:extLst>
              <a:ext uri="{FF2B5EF4-FFF2-40B4-BE49-F238E27FC236}">
                <a16:creationId xmlns:a16="http://schemas.microsoft.com/office/drawing/2014/main" id="{5940CDB4-4EF6-F949-AB68-0379CD83CD50}"/>
              </a:ext>
            </a:extLst>
          </p:cNvPr>
          <p:cNvPicPr>
            <a:picLocks noGrp="1" noChangeAspect="1"/>
          </p:cNvPicPr>
          <p:nvPr>
            <p:ph sz="half" idx="2"/>
          </p:nvPr>
        </p:nvPicPr>
        <p:blipFill>
          <a:blip r:embed="rId2"/>
          <a:stretch>
            <a:fillRect/>
          </a:stretch>
        </p:blipFill>
        <p:spPr>
          <a:xfrm>
            <a:off x="6172199" y="1840675"/>
            <a:ext cx="6011305" cy="3797141"/>
          </a:xfrm>
          <a:prstGeom prst="rect">
            <a:avLst/>
          </a:prstGeom>
        </p:spPr>
      </p:pic>
    </p:spTree>
    <p:extLst>
      <p:ext uri="{BB962C8B-B14F-4D97-AF65-F5344CB8AC3E}">
        <p14:creationId xmlns:p14="http://schemas.microsoft.com/office/powerpoint/2010/main" val="3768253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E2FFC-AC13-4641-9354-D300BFC2D669}"/>
              </a:ext>
            </a:extLst>
          </p:cNvPr>
          <p:cNvSpPr>
            <a:spLocks noGrp="1"/>
          </p:cNvSpPr>
          <p:nvPr>
            <p:ph type="title"/>
          </p:nvPr>
        </p:nvSpPr>
        <p:spPr>
          <a:xfrm>
            <a:off x="0" y="1"/>
            <a:ext cx="12192000" cy="593766"/>
          </a:xfrm>
        </p:spPr>
        <p:txBody>
          <a:bodyPr>
            <a:normAutofit fontScale="90000"/>
          </a:bodyPr>
          <a:lstStyle/>
          <a:p>
            <a:r>
              <a:rPr lang="en-ZW" dirty="0"/>
              <a:t>4. Public Prayer</a:t>
            </a:r>
            <a:endParaRPr lang="en-US" dirty="0"/>
          </a:p>
        </p:txBody>
      </p:sp>
      <p:sp>
        <p:nvSpPr>
          <p:cNvPr id="3" name="Content Placeholder 2">
            <a:extLst>
              <a:ext uri="{FF2B5EF4-FFF2-40B4-BE49-F238E27FC236}">
                <a16:creationId xmlns:a16="http://schemas.microsoft.com/office/drawing/2014/main" id="{3C2D3E26-1353-1649-9A52-26201AC27836}"/>
              </a:ext>
            </a:extLst>
          </p:cNvPr>
          <p:cNvSpPr>
            <a:spLocks noGrp="1"/>
          </p:cNvSpPr>
          <p:nvPr>
            <p:ph sz="half" idx="1"/>
          </p:nvPr>
        </p:nvSpPr>
        <p:spPr>
          <a:xfrm>
            <a:off x="0" y="593766"/>
            <a:ext cx="6172200" cy="6264233"/>
          </a:xfrm>
        </p:spPr>
        <p:txBody>
          <a:bodyPr>
            <a:normAutofit lnSpcReduction="10000"/>
          </a:bodyPr>
          <a:lstStyle/>
          <a:p>
            <a:r>
              <a:rPr lang="en-ZW" sz="3600" b="1" dirty="0"/>
              <a:t>One of the greatest things you can do as a family is to develop a prayer life together. Show your children that they can take their needs to God directly. </a:t>
            </a:r>
          </a:p>
          <a:p>
            <a:r>
              <a:rPr lang="en-ZW" sz="3600" b="1" dirty="0"/>
              <a:t>They’ll get excited about God as they see Him responding to their prayers in the practical details of life. </a:t>
            </a:r>
          </a:p>
          <a:p>
            <a:r>
              <a:rPr lang="en-ZW" sz="3600" b="1" dirty="0"/>
              <a:t>Make family worship a happy, relaxed time of sharing.</a:t>
            </a:r>
          </a:p>
          <a:p>
            <a:endParaRPr lang="en-ZW" dirty="0">
              <a:effectLst/>
            </a:endParaRPr>
          </a:p>
          <a:p>
            <a:endParaRPr lang="en-US" dirty="0"/>
          </a:p>
        </p:txBody>
      </p:sp>
      <p:pic>
        <p:nvPicPr>
          <p:cNvPr id="5" name="Content Placeholder 4">
            <a:extLst>
              <a:ext uri="{FF2B5EF4-FFF2-40B4-BE49-F238E27FC236}">
                <a16:creationId xmlns:a16="http://schemas.microsoft.com/office/drawing/2014/main" id="{5940CDB4-4EF6-F949-AB68-0379CD83CD50}"/>
              </a:ext>
            </a:extLst>
          </p:cNvPr>
          <p:cNvPicPr>
            <a:picLocks noGrp="1" noChangeAspect="1"/>
          </p:cNvPicPr>
          <p:nvPr>
            <p:ph sz="half" idx="2"/>
          </p:nvPr>
        </p:nvPicPr>
        <p:blipFill>
          <a:blip r:embed="rId2"/>
          <a:stretch>
            <a:fillRect/>
          </a:stretch>
        </p:blipFill>
        <p:spPr>
          <a:xfrm>
            <a:off x="6172199" y="1840675"/>
            <a:ext cx="6011305" cy="3797141"/>
          </a:xfrm>
          <a:prstGeom prst="rect">
            <a:avLst/>
          </a:prstGeom>
        </p:spPr>
      </p:pic>
    </p:spTree>
    <p:extLst>
      <p:ext uri="{BB962C8B-B14F-4D97-AF65-F5344CB8AC3E}">
        <p14:creationId xmlns:p14="http://schemas.microsoft.com/office/powerpoint/2010/main" val="1052383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BD44E-7331-7F43-B22E-E9EC1ADD4907}"/>
              </a:ext>
            </a:extLst>
          </p:cNvPr>
          <p:cNvSpPr>
            <a:spLocks noGrp="1"/>
          </p:cNvSpPr>
          <p:nvPr>
            <p:ph type="title"/>
          </p:nvPr>
        </p:nvSpPr>
        <p:spPr>
          <a:xfrm>
            <a:off x="0" y="0"/>
            <a:ext cx="12192000" cy="653143"/>
          </a:xfrm>
        </p:spPr>
        <p:txBody>
          <a:bodyPr>
            <a:normAutofit fontScale="90000"/>
          </a:bodyPr>
          <a:lstStyle/>
          <a:p>
            <a:r>
              <a:rPr lang="en-ZW" dirty="0"/>
              <a:t>5. Seven Secrets of Answered Prayer</a:t>
            </a:r>
            <a:endParaRPr lang="en-US" dirty="0"/>
          </a:p>
        </p:txBody>
      </p:sp>
      <p:sp>
        <p:nvSpPr>
          <p:cNvPr id="3" name="Content Placeholder 2">
            <a:extLst>
              <a:ext uri="{FF2B5EF4-FFF2-40B4-BE49-F238E27FC236}">
                <a16:creationId xmlns:a16="http://schemas.microsoft.com/office/drawing/2014/main" id="{3CA67357-8054-F847-B256-CB54DB997AC4}"/>
              </a:ext>
            </a:extLst>
          </p:cNvPr>
          <p:cNvSpPr>
            <a:spLocks noGrp="1"/>
          </p:cNvSpPr>
          <p:nvPr>
            <p:ph idx="1"/>
          </p:nvPr>
        </p:nvSpPr>
        <p:spPr>
          <a:xfrm>
            <a:off x="0" y="653142"/>
            <a:ext cx="12192000" cy="6204857"/>
          </a:xfrm>
        </p:spPr>
        <p:txBody>
          <a:bodyPr>
            <a:normAutofit/>
          </a:bodyPr>
          <a:lstStyle/>
          <a:p>
            <a:r>
              <a:rPr lang="en-ZW" b="1" cap="all" dirty="0"/>
              <a:t>WHEN MOSES PRAYED, </a:t>
            </a:r>
            <a:r>
              <a:rPr lang="en-ZW" sz="3200" b="1" dirty="0"/>
              <a:t>the Red Sea parted. When Elijah prayed, fire came down from heaven. When Daniel prayed, an angel shut the mouths of ravenous lions. The Bible presents us with many exciting accounts of answered prayer, and it recommends prayer as the way to tap into the mighty power of God. Consider Christ’s great promise:</a:t>
            </a:r>
          </a:p>
          <a:p>
            <a:r>
              <a:rPr lang="en-ZW" sz="3200" b="1" dirty="0">
                <a:effectLst/>
              </a:rPr>
              <a:t>“If you ask anything in My name, I will do it” (John 14:14).</a:t>
            </a:r>
          </a:p>
          <a:p>
            <a:r>
              <a:rPr lang="en-ZW" sz="3200" b="1" dirty="0"/>
              <a:t>Jesus “is able to do exceedingly abundantly above all that we ask or think” (Ephesians 3:20). God promises, “Call to Me, and I will answer you, and show you great and mighty things, which you do not know.” (Jeremiah 33:3).</a:t>
            </a:r>
          </a:p>
          <a:p>
            <a:r>
              <a:rPr lang="en-ZW" sz="3200" b="1" dirty="0"/>
              <a:t>Yet some prayers seem to go unanswered. Why? Are there conditions attached to prayer? Here are seven principles that will help you pray more effectively.</a:t>
            </a:r>
          </a:p>
          <a:p>
            <a:endParaRPr lang="en-US" dirty="0"/>
          </a:p>
        </p:txBody>
      </p:sp>
    </p:spTree>
    <p:extLst>
      <p:ext uri="{BB962C8B-B14F-4D97-AF65-F5344CB8AC3E}">
        <p14:creationId xmlns:p14="http://schemas.microsoft.com/office/powerpoint/2010/main" val="365272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5CAC9-E77A-3B4F-9E7C-E38AC04726A5}"/>
              </a:ext>
            </a:extLst>
          </p:cNvPr>
          <p:cNvSpPr>
            <a:spLocks noGrp="1"/>
          </p:cNvSpPr>
          <p:nvPr>
            <p:ph type="title"/>
          </p:nvPr>
        </p:nvSpPr>
        <p:spPr>
          <a:xfrm>
            <a:off x="0" y="1"/>
            <a:ext cx="12192000" cy="463138"/>
          </a:xfrm>
        </p:spPr>
        <p:txBody>
          <a:bodyPr>
            <a:normAutofit fontScale="90000"/>
          </a:bodyPr>
          <a:lstStyle/>
          <a:p>
            <a:br>
              <a:rPr lang="en-ZW" dirty="0"/>
            </a:br>
            <a:r>
              <a:rPr lang="en-ZW" dirty="0"/>
              <a:t>The Secret of Answered Prayer</a:t>
            </a:r>
            <a:br>
              <a:rPr lang="en-ZW" dirty="0"/>
            </a:br>
            <a:endParaRPr lang="en-US" dirty="0"/>
          </a:p>
        </p:txBody>
      </p:sp>
      <p:sp>
        <p:nvSpPr>
          <p:cNvPr id="3" name="Content Placeholder 2">
            <a:extLst>
              <a:ext uri="{FF2B5EF4-FFF2-40B4-BE49-F238E27FC236}">
                <a16:creationId xmlns:a16="http://schemas.microsoft.com/office/drawing/2014/main" id="{B383AA4F-6B91-394D-82CB-8FA1305EB9D1}"/>
              </a:ext>
            </a:extLst>
          </p:cNvPr>
          <p:cNvSpPr>
            <a:spLocks noGrp="1"/>
          </p:cNvSpPr>
          <p:nvPr>
            <p:ph sz="half" idx="1"/>
          </p:nvPr>
        </p:nvSpPr>
        <p:spPr>
          <a:xfrm>
            <a:off x="0" y="463139"/>
            <a:ext cx="12192000" cy="6394861"/>
          </a:xfrm>
        </p:spPr>
        <p:txBody>
          <a:bodyPr>
            <a:normAutofit lnSpcReduction="10000"/>
          </a:bodyPr>
          <a:lstStyle/>
          <a:p>
            <a:r>
              <a:rPr lang="en-ZW" b="1" cap="all" dirty="0"/>
              <a:t>PASTORS FORDYCE DETAMORE</a:t>
            </a:r>
            <a:r>
              <a:rPr lang="en-ZW" dirty="0"/>
              <a:t> </a:t>
            </a:r>
            <a:r>
              <a:rPr lang="en-ZW" sz="3200" b="1" dirty="0"/>
              <a:t>and Gus Youngberg were missionaries in Borneo in the 1930s. On one occasion, they made a trip up the Tatau River to locate a new mission site. They came to an area that looked promising, but upon exploring it a little, they discovered bodies buried in trees. This was an indication of sacred ground, so they continued their journey.</a:t>
            </a:r>
          </a:p>
          <a:p>
            <a:r>
              <a:rPr lang="en-ZW" sz="3200" b="1" dirty="0"/>
              <a:t>Arriving at a village, they found a typical family longhouse in a small clearing in the woods. A basket of human skulls hanging above the door was a tell tale sign that these people were head hunters. Nevertheless, the locals welcomed the two pastors. </a:t>
            </a:r>
          </a:p>
          <a:p>
            <a:r>
              <a:rPr lang="en-ZW" sz="3200" b="1" dirty="0"/>
              <a:t>Upon entering the thatched house, they met the grandmother, who was the “witch doctor” for the village. They visited with the family and shared with them the story of Jesus and His love. Before leaving, the two pastors taught the family a simple prayer.</a:t>
            </a:r>
          </a:p>
        </p:txBody>
      </p:sp>
    </p:spTree>
    <p:extLst>
      <p:ext uri="{BB962C8B-B14F-4D97-AF65-F5344CB8AC3E}">
        <p14:creationId xmlns:p14="http://schemas.microsoft.com/office/powerpoint/2010/main" val="3774208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BD44E-7331-7F43-B22E-E9EC1ADD4907}"/>
              </a:ext>
            </a:extLst>
          </p:cNvPr>
          <p:cNvSpPr>
            <a:spLocks noGrp="1"/>
          </p:cNvSpPr>
          <p:nvPr>
            <p:ph type="title"/>
          </p:nvPr>
        </p:nvSpPr>
        <p:spPr>
          <a:xfrm>
            <a:off x="0" y="0"/>
            <a:ext cx="12192000" cy="653143"/>
          </a:xfrm>
        </p:spPr>
        <p:txBody>
          <a:bodyPr>
            <a:normAutofit fontScale="90000"/>
          </a:bodyPr>
          <a:lstStyle/>
          <a:p>
            <a:r>
              <a:rPr lang="en-ZW" dirty="0"/>
              <a:t>5. Seven Secrets of Answered Prayer</a:t>
            </a:r>
            <a:endParaRPr lang="en-US" dirty="0"/>
          </a:p>
        </p:txBody>
      </p:sp>
      <p:sp>
        <p:nvSpPr>
          <p:cNvPr id="3" name="Content Placeholder 2">
            <a:extLst>
              <a:ext uri="{FF2B5EF4-FFF2-40B4-BE49-F238E27FC236}">
                <a16:creationId xmlns:a16="http://schemas.microsoft.com/office/drawing/2014/main" id="{3CA67357-8054-F847-B256-CB54DB997AC4}"/>
              </a:ext>
            </a:extLst>
          </p:cNvPr>
          <p:cNvSpPr>
            <a:spLocks noGrp="1"/>
          </p:cNvSpPr>
          <p:nvPr>
            <p:ph idx="1"/>
          </p:nvPr>
        </p:nvSpPr>
        <p:spPr>
          <a:xfrm>
            <a:off x="0" y="653142"/>
            <a:ext cx="12192000" cy="6204857"/>
          </a:xfrm>
        </p:spPr>
        <p:txBody>
          <a:bodyPr>
            <a:normAutofit/>
          </a:bodyPr>
          <a:lstStyle/>
          <a:p>
            <a:r>
              <a:rPr lang="en-ZW" b="1" cap="all" dirty="0"/>
              <a:t>1. KEEP CLOSE TO CHRIST.: </a:t>
            </a:r>
            <a:r>
              <a:rPr lang="en-ZW" b="1" dirty="0">
                <a:effectLst/>
              </a:rPr>
              <a:t>“If you abide in Me, and My words abide in you, you will ask what you desire, and it shall be done for you”(John 15:7).</a:t>
            </a:r>
          </a:p>
          <a:p>
            <a:r>
              <a:rPr lang="en-ZW" b="1" dirty="0"/>
              <a:t>We should always ask in prayer that God’s will be done—not ours. When we make our relationship with God a priority and keep in touch with Him, we’ll be listening and looking for answers that otherwise might go undetected</a:t>
            </a:r>
            <a:r>
              <a:rPr lang="en-ZW" dirty="0"/>
              <a:t>.</a:t>
            </a:r>
          </a:p>
          <a:p>
            <a:r>
              <a:rPr lang="en-ZW" b="1" cap="all" dirty="0"/>
              <a:t>2. KEEP TRUSTING GOD.: </a:t>
            </a:r>
            <a:r>
              <a:rPr lang="en-ZW" b="1" dirty="0">
                <a:effectLst/>
              </a:rPr>
              <a:t>“Whatever things you ask in prayer, believing, you will receive” (Matthew 21:22). </a:t>
            </a:r>
            <a:r>
              <a:rPr lang="en-ZW" b="1" dirty="0"/>
              <a:t>Faith means that we’re really trusting our Heavenly Father to supply our needs. If you’re troubled by a lack of faith, remember that our </a:t>
            </a:r>
            <a:r>
              <a:rPr lang="en-ZW" b="1" dirty="0" err="1"/>
              <a:t>Savior</a:t>
            </a:r>
            <a:r>
              <a:rPr lang="en-ZW" b="1" dirty="0"/>
              <a:t> performed a miracle for the man who pled for greater faith: “Lord, I believe; help my unbelief!” (Mark 9:24). Just concentrate on exercising the faith you do have; don’t worry about the faith you don’t have.</a:t>
            </a:r>
          </a:p>
          <a:p>
            <a:r>
              <a:rPr lang="en-ZW" b="1" cap="all" dirty="0"/>
              <a:t>3. SURRENDER CALMLY TO GOD’S WILL.: </a:t>
            </a:r>
            <a:r>
              <a:rPr lang="en-ZW" b="1" dirty="0">
                <a:effectLst/>
              </a:rPr>
              <a:t>“This is the confidence that we have in Him [God], that if we ask anything according to His will, He hears us”(1 John 5:14).</a:t>
            </a:r>
          </a:p>
          <a:p>
            <a:endParaRPr lang="en-US" dirty="0"/>
          </a:p>
        </p:txBody>
      </p:sp>
    </p:spTree>
    <p:extLst>
      <p:ext uri="{BB962C8B-B14F-4D97-AF65-F5344CB8AC3E}">
        <p14:creationId xmlns:p14="http://schemas.microsoft.com/office/powerpoint/2010/main" val="3361087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706819-ED0D-0F41-A4B4-2A8D16499A69}"/>
              </a:ext>
            </a:extLst>
          </p:cNvPr>
          <p:cNvSpPr>
            <a:spLocks noGrp="1"/>
          </p:cNvSpPr>
          <p:nvPr>
            <p:ph sz="half" idx="1"/>
          </p:nvPr>
        </p:nvSpPr>
        <p:spPr>
          <a:xfrm>
            <a:off x="0" y="0"/>
            <a:ext cx="6172200" cy="6858000"/>
          </a:xfrm>
        </p:spPr>
        <p:txBody>
          <a:bodyPr>
            <a:noAutofit/>
          </a:bodyPr>
          <a:lstStyle/>
          <a:p>
            <a:r>
              <a:rPr lang="en-ZW" sz="3200" b="1" dirty="0"/>
              <a:t>Remember that God wants to teach us, as well as give us things, through prayer. Therefore, sometimes He says, “No.” Sometimes He says, “Yes.” And sometimes He says, “Not now,” and turns us in another direction. Prayer is a means of becoming more and more in sync with God’s will for your life, so you need to remain sensitive to His responses and learn from them. Keeping track of your specific prayer requests and their results can be a great help.</a:t>
            </a:r>
            <a:endParaRPr lang="en-US" sz="3200" b="1" dirty="0"/>
          </a:p>
        </p:txBody>
      </p:sp>
      <p:pic>
        <p:nvPicPr>
          <p:cNvPr id="5" name="Content Placeholder 4">
            <a:extLst>
              <a:ext uri="{FF2B5EF4-FFF2-40B4-BE49-F238E27FC236}">
                <a16:creationId xmlns:a16="http://schemas.microsoft.com/office/drawing/2014/main" id="{29C546D5-BFA5-3341-85AD-6AF1A878BACE}"/>
              </a:ext>
            </a:extLst>
          </p:cNvPr>
          <p:cNvPicPr>
            <a:picLocks noGrp="1" noChangeAspect="1"/>
          </p:cNvPicPr>
          <p:nvPr>
            <p:ph sz="half" idx="2"/>
          </p:nvPr>
        </p:nvPicPr>
        <p:blipFill>
          <a:blip r:embed="rId2"/>
          <a:stretch>
            <a:fillRect/>
          </a:stretch>
        </p:blipFill>
        <p:spPr>
          <a:xfrm>
            <a:off x="6172200" y="1721922"/>
            <a:ext cx="6001332" cy="4010890"/>
          </a:xfrm>
          <a:prstGeom prst="rect">
            <a:avLst/>
          </a:prstGeom>
        </p:spPr>
      </p:pic>
    </p:spTree>
    <p:extLst>
      <p:ext uri="{BB962C8B-B14F-4D97-AF65-F5344CB8AC3E}">
        <p14:creationId xmlns:p14="http://schemas.microsoft.com/office/powerpoint/2010/main" val="1878945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FC8163-37BB-BE4B-8AE5-98FA8E53691A}"/>
              </a:ext>
            </a:extLst>
          </p:cNvPr>
          <p:cNvSpPr>
            <a:spLocks noGrp="1"/>
          </p:cNvSpPr>
          <p:nvPr>
            <p:ph idx="1"/>
          </p:nvPr>
        </p:nvSpPr>
        <p:spPr>
          <a:xfrm>
            <a:off x="0" y="0"/>
            <a:ext cx="12192000" cy="6858000"/>
          </a:xfrm>
        </p:spPr>
        <p:txBody>
          <a:bodyPr>
            <a:normAutofit/>
          </a:bodyPr>
          <a:lstStyle/>
          <a:p>
            <a:r>
              <a:rPr lang="en-ZW" sz="3200" b="1" dirty="0"/>
              <a:t>As you pray, also remember that the Bible reveals God’s will to us (Psalm 119:105, 133) and the Holy Spirit helps us zero in on God’s will: “The Spirit . . . makes intercession for the saints according to the will of God” (Romans 8:27). Remember that our will would always coincide with God’s will if we could see life as He does.</a:t>
            </a:r>
          </a:p>
          <a:p>
            <a:r>
              <a:rPr lang="en-ZW" sz="3200" b="1" cap="all" dirty="0"/>
              <a:t>4. WAIT PATIENTLY ON GOD.</a:t>
            </a:r>
            <a:endParaRPr lang="en-ZW" sz="3200" b="1" dirty="0"/>
          </a:p>
          <a:p>
            <a:r>
              <a:rPr lang="en-ZW" sz="3200" b="1" dirty="0">
                <a:effectLst/>
              </a:rPr>
              <a:t>“I waited patiently for the Lord; and He inclined to me, and heard my cry” (Psalm 40:1).</a:t>
            </a:r>
          </a:p>
          <a:p>
            <a:r>
              <a:rPr lang="en-ZW" sz="3200" b="1" dirty="0"/>
              <a:t>The main point here is to keep your focus on God and His solutions. Don’t just send out a quick plea and then stare in horror at the problem, letting it overwhelm you. Don’t ask God for support one minute and then try to drown your troubles in frenzied pleasure-seeking the next. Wait patiently on the Lord. In today’s on-demand world, we desperately need that discipline.</a:t>
            </a:r>
          </a:p>
        </p:txBody>
      </p:sp>
    </p:spTree>
    <p:extLst>
      <p:ext uri="{BB962C8B-B14F-4D97-AF65-F5344CB8AC3E}">
        <p14:creationId xmlns:p14="http://schemas.microsoft.com/office/powerpoint/2010/main" val="2369735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FC8163-37BB-BE4B-8AE5-98FA8E53691A}"/>
              </a:ext>
            </a:extLst>
          </p:cNvPr>
          <p:cNvSpPr>
            <a:spLocks noGrp="1"/>
          </p:cNvSpPr>
          <p:nvPr>
            <p:ph idx="1"/>
          </p:nvPr>
        </p:nvSpPr>
        <p:spPr>
          <a:xfrm>
            <a:off x="0" y="0"/>
            <a:ext cx="12192000" cy="6858000"/>
          </a:xfrm>
        </p:spPr>
        <p:txBody>
          <a:bodyPr>
            <a:normAutofit fontScale="92500"/>
          </a:bodyPr>
          <a:lstStyle/>
          <a:p>
            <a:r>
              <a:rPr lang="en-ZW" b="1" cap="all" dirty="0"/>
              <a:t>5. DON’T HOLD ON TO SIN.: </a:t>
            </a:r>
            <a:r>
              <a:rPr lang="en-ZW" sz="3200" b="1" dirty="0">
                <a:effectLst/>
              </a:rPr>
              <a:t>“If I regard iniquity in my heart, the Lord will not hear” (Psalm 66:18).</a:t>
            </a:r>
          </a:p>
          <a:p>
            <a:r>
              <a:rPr lang="en-ZW" sz="3200" b="1" dirty="0"/>
              <a:t>Known sin short-circuits the power of God in our lives; it separates us from Him (Isaiah 59:1, 2). This doesn’t mean you have to be perfect in order for God to answer your prayers, but it does mean that if you want to have a close relationship with God, you can’t knowingly hang on to sin with one hand and reach out for divine help with the other. Sincere confession, repentance, and asking God for forgiveness will solve your sin problem.</a:t>
            </a:r>
          </a:p>
          <a:p>
            <a:r>
              <a:rPr lang="en-ZW" sz="3200" b="1" dirty="0">
                <a:effectLst/>
              </a:rPr>
              <a:t>“You ask and do not receive, because you ask amiss, that you may spend it on your pleasures” (James 4:3).</a:t>
            </a:r>
          </a:p>
          <a:p>
            <a:r>
              <a:rPr lang="en-ZW" sz="3200" b="1" dirty="0"/>
              <a:t>If you’re not willing to allow God to free you from evil thoughts, words, and deeds, your prayers won’t be effective. God isn’t going to answer “Yes” to selfish or mean-spirited prayers. Therefore, as you pray, keep yourself open to God’s plan for your life as outlined in the Bible, and you will find peace, spiritual power, and a life-changing experience.</a:t>
            </a:r>
          </a:p>
        </p:txBody>
      </p:sp>
    </p:spTree>
    <p:extLst>
      <p:ext uri="{BB962C8B-B14F-4D97-AF65-F5344CB8AC3E}">
        <p14:creationId xmlns:p14="http://schemas.microsoft.com/office/powerpoint/2010/main" val="3653780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FC8163-37BB-BE4B-8AE5-98FA8E53691A}"/>
              </a:ext>
            </a:extLst>
          </p:cNvPr>
          <p:cNvSpPr>
            <a:spLocks noGrp="1"/>
          </p:cNvSpPr>
          <p:nvPr>
            <p:ph idx="1"/>
          </p:nvPr>
        </p:nvSpPr>
        <p:spPr>
          <a:xfrm>
            <a:off x="0" y="0"/>
            <a:ext cx="12192000" cy="6858000"/>
          </a:xfrm>
        </p:spPr>
        <p:txBody>
          <a:bodyPr>
            <a:normAutofit lnSpcReduction="10000"/>
          </a:bodyPr>
          <a:lstStyle/>
          <a:p>
            <a:r>
              <a:rPr lang="en-ZW" b="1" cap="all" dirty="0"/>
              <a:t>6. FEEL THE NEED OF GOD.: </a:t>
            </a:r>
            <a:r>
              <a:rPr lang="en-ZW" b="1" dirty="0"/>
              <a:t>God responds to those who ask for His presence and power in their lives.</a:t>
            </a:r>
          </a:p>
          <a:p>
            <a:r>
              <a:rPr lang="en-ZW" b="1" dirty="0">
                <a:effectLst/>
              </a:rPr>
              <a:t>“Blessed are those who hunger and thirst for righteousness, for they shall be filled” (Matthew 5:6).</a:t>
            </a:r>
          </a:p>
          <a:p>
            <a:r>
              <a:rPr lang="en-ZW" b="1" cap="all" dirty="0"/>
              <a:t>7. PERSIST IN PRAYER.: </a:t>
            </a:r>
            <a:r>
              <a:rPr lang="en-ZW" b="1" dirty="0"/>
              <a:t>Jesus illustrated the need to persist in our petitions by telling the story of a very stubborn widow who kept coming to a judge with her request. At last the judge said in exasperation:</a:t>
            </a:r>
          </a:p>
          <a:p>
            <a:r>
              <a:rPr lang="en-ZW" b="1" dirty="0">
                <a:effectLst/>
              </a:rPr>
              <a:t>“‘Because this widow troubles me I will avenge her, lest by her continual coming she weary me.’ Then the Lord said, ‘Hear what the unjust judge said. And shall God not avenge His own elect who cry out day and night to Him, though He bears long with them?’” (Luke 18:5-7).</a:t>
            </a:r>
          </a:p>
          <a:p>
            <a:r>
              <a:rPr lang="en-ZW" b="1" dirty="0"/>
              <a:t>Don’t give up! Discuss all your needs, hopes, and dreams with God in prayer. Ask for particular blessings. Call for help in times of need. Keep seeking and listening until you learn something from God’s response. Prayer is a process of developing an ongoing relationship with God.</a:t>
            </a:r>
          </a:p>
          <a:p>
            <a:r>
              <a:rPr lang="en-US" b="1" dirty="0"/>
              <a:t>Thought question: </a:t>
            </a:r>
            <a:r>
              <a:rPr lang="en-ZW" b="1" dirty="0"/>
              <a:t>We are to pray and then wait patiently for God to answer. (true or False)</a:t>
            </a:r>
            <a:endParaRPr lang="en-US" b="1" dirty="0"/>
          </a:p>
        </p:txBody>
      </p:sp>
    </p:spTree>
    <p:extLst>
      <p:ext uri="{BB962C8B-B14F-4D97-AF65-F5344CB8AC3E}">
        <p14:creationId xmlns:p14="http://schemas.microsoft.com/office/powerpoint/2010/main" val="2883566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29C32-AD51-DA42-B5B6-2049B02CE9F8}"/>
              </a:ext>
            </a:extLst>
          </p:cNvPr>
          <p:cNvSpPr>
            <a:spLocks noGrp="1"/>
          </p:cNvSpPr>
          <p:nvPr>
            <p:ph type="title"/>
          </p:nvPr>
        </p:nvSpPr>
        <p:spPr>
          <a:xfrm>
            <a:off x="0" y="1"/>
            <a:ext cx="12192000" cy="665018"/>
          </a:xfrm>
        </p:spPr>
        <p:txBody>
          <a:bodyPr>
            <a:normAutofit fontScale="90000"/>
          </a:bodyPr>
          <a:lstStyle/>
          <a:p>
            <a:r>
              <a:rPr lang="en-ZW" dirty="0"/>
              <a:t>6. Angels Minister to the Needs of Those Who Pray</a:t>
            </a:r>
            <a:endParaRPr lang="en-US" dirty="0"/>
          </a:p>
        </p:txBody>
      </p:sp>
      <p:sp>
        <p:nvSpPr>
          <p:cNvPr id="3" name="Content Placeholder 2">
            <a:extLst>
              <a:ext uri="{FF2B5EF4-FFF2-40B4-BE49-F238E27FC236}">
                <a16:creationId xmlns:a16="http://schemas.microsoft.com/office/drawing/2014/main" id="{7D330450-9C81-4541-A04B-0F770238DF11}"/>
              </a:ext>
            </a:extLst>
          </p:cNvPr>
          <p:cNvSpPr>
            <a:spLocks noGrp="1"/>
          </p:cNvSpPr>
          <p:nvPr>
            <p:ph idx="1"/>
          </p:nvPr>
        </p:nvSpPr>
        <p:spPr>
          <a:xfrm>
            <a:off x="0" y="665018"/>
            <a:ext cx="12192000" cy="6192981"/>
          </a:xfrm>
        </p:spPr>
        <p:txBody>
          <a:bodyPr>
            <a:normAutofit lnSpcReduction="10000"/>
          </a:bodyPr>
          <a:lstStyle/>
          <a:p>
            <a:r>
              <a:rPr lang="en-ZW" b="1" cap="all" dirty="0"/>
              <a:t>WHEN WE PRAY,</a:t>
            </a:r>
            <a:r>
              <a:rPr lang="en-ZW" dirty="0"/>
              <a:t> </a:t>
            </a:r>
            <a:r>
              <a:rPr lang="en-ZW" sz="3600" b="1" dirty="0"/>
              <a:t>God sends angels to answer our prayers.</a:t>
            </a:r>
          </a:p>
          <a:p>
            <a:r>
              <a:rPr lang="en-ZW" sz="3600" b="1" dirty="0">
                <a:effectLst/>
              </a:rPr>
              <a:t>“Are they [the angels] not all ministering spirits sent forth to minister for those who will inherit salvation?”(Hebrews 1:14).</a:t>
            </a:r>
          </a:p>
          <a:p>
            <a:r>
              <a:rPr lang="en-ZW" sz="3600" b="1" dirty="0"/>
              <a:t>The psalmist rejoiced that through the ministry of the angel of the Lord, his prayers were answered:</a:t>
            </a:r>
          </a:p>
          <a:p>
            <a:r>
              <a:rPr lang="en-ZW" sz="3600" b="1" dirty="0">
                <a:effectLst/>
              </a:rPr>
              <a:t>“I sought the Lord, and He heard me, and delivered me from all my fears. . . . The angel of the Lord encamps all around those who fear Him, and delivers them”(Psalm 34:4, 7).</a:t>
            </a:r>
          </a:p>
          <a:p>
            <a:r>
              <a:rPr lang="en-ZW" sz="3600" b="1" dirty="0"/>
              <a:t>After 40 days of temptation, in answer to Jesus’ prayer, “The devil left Him, and behold, angels came and ministered to Him” (Matthew 4:11). When we pray, God sends angels to answer our prayers.</a:t>
            </a:r>
          </a:p>
          <a:p>
            <a:endParaRPr lang="en-US" dirty="0"/>
          </a:p>
        </p:txBody>
      </p:sp>
    </p:spTree>
    <p:extLst>
      <p:ext uri="{BB962C8B-B14F-4D97-AF65-F5344CB8AC3E}">
        <p14:creationId xmlns:p14="http://schemas.microsoft.com/office/powerpoint/2010/main" val="3248297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29C32-AD51-DA42-B5B6-2049B02CE9F8}"/>
              </a:ext>
            </a:extLst>
          </p:cNvPr>
          <p:cNvSpPr>
            <a:spLocks noGrp="1"/>
          </p:cNvSpPr>
          <p:nvPr>
            <p:ph type="title"/>
          </p:nvPr>
        </p:nvSpPr>
        <p:spPr>
          <a:xfrm>
            <a:off x="0" y="1"/>
            <a:ext cx="12192000" cy="665018"/>
          </a:xfrm>
        </p:spPr>
        <p:txBody>
          <a:bodyPr>
            <a:normAutofit fontScale="90000"/>
          </a:bodyPr>
          <a:lstStyle/>
          <a:p>
            <a:r>
              <a:rPr lang="en-ZW" dirty="0"/>
              <a:t>6. Angels Minister to the Needs of Those Who Pray</a:t>
            </a:r>
            <a:endParaRPr lang="en-US" dirty="0"/>
          </a:p>
        </p:txBody>
      </p:sp>
      <p:sp>
        <p:nvSpPr>
          <p:cNvPr id="3" name="Content Placeholder 2">
            <a:extLst>
              <a:ext uri="{FF2B5EF4-FFF2-40B4-BE49-F238E27FC236}">
                <a16:creationId xmlns:a16="http://schemas.microsoft.com/office/drawing/2014/main" id="{7D330450-9C81-4541-A04B-0F770238DF11}"/>
              </a:ext>
            </a:extLst>
          </p:cNvPr>
          <p:cNvSpPr>
            <a:spLocks noGrp="1"/>
          </p:cNvSpPr>
          <p:nvPr>
            <p:ph idx="1"/>
          </p:nvPr>
        </p:nvSpPr>
        <p:spPr>
          <a:xfrm>
            <a:off x="0" y="665018"/>
            <a:ext cx="12192000" cy="6192981"/>
          </a:xfrm>
        </p:spPr>
        <p:txBody>
          <a:bodyPr>
            <a:normAutofit lnSpcReduction="10000"/>
          </a:bodyPr>
          <a:lstStyle/>
          <a:p>
            <a:r>
              <a:rPr lang="en-ZW" sz="4000" b="1" dirty="0"/>
              <a:t>Scripture suggests that each Christian has an accompanying guardian angel.</a:t>
            </a:r>
          </a:p>
          <a:p>
            <a:r>
              <a:rPr lang="en-ZW" sz="4000" b="1" dirty="0">
                <a:effectLst/>
              </a:rPr>
              <a:t>“Take heed that you do not despise one of these little ones,  for I say to you that in heaven their angels always see the face of My Father who is in heaven” (Matthew 18:10).</a:t>
            </a:r>
          </a:p>
          <a:p>
            <a:r>
              <a:rPr lang="en-ZW" sz="4000" b="1" dirty="0"/>
              <a:t>The Bible includes numerous promises and stories of angels ministering to those who pray (Exodus 23:20; Hebrews 13:2; Psalm 91:11, 12; Acts 12:5-11), and heavenly angels still walk the earth today in answer to prayer—just as they did in Bible times.</a:t>
            </a:r>
          </a:p>
          <a:p>
            <a:endParaRPr lang="en-US" dirty="0"/>
          </a:p>
        </p:txBody>
      </p:sp>
    </p:spTree>
    <p:extLst>
      <p:ext uri="{BB962C8B-B14F-4D97-AF65-F5344CB8AC3E}">
        <p14:creationId xmlns:p14="http://schemas.microsoft.com/office/powerpoint/2010/main" val="3769446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5BB33B-4F70-B640-A867-F398439734DE}"/>
              </a:ext>
            </a:extLst>
          </p:cNvPr>
          <p:cNvSpPr>
            <a:spLocks noGrp="1"/>
          </p:cNvSpPr>
          <p:nvPr>
            <p:ph sz="half" idx="1"/>
          </p:nvPr>
        </p:nvSpPr>
        <p:spPr>
          <a:xfrm>
            <a:off x="0" y="0"/>
            <a:ext cx="6939064" cy="6858000"/>
          </a:xfrm>
        </p:spPr>
        <p:txBody>
          <a:bodyPr>
            <a:normAutofit/>
          </a:bodyPr>
          <a:lstStyle/>
          <a:p>
            <a:r>
              <a:rPr lang="en-ZW" b="1" dirty="0"/>
              <a:t>Sometimes they assume human form—bringing comfort, rescue, and protection at precisely the right moment. A police officer arrives just when needed, and then vanishes. Attackers suddenly see people surrounding their intended victim, but the protectors are only visible to the attackers. A driver offers a ride home on a freezing night, and then disappears, leaving one-way tire tracks in the snow that stop at the door. Soldiers appear out of nowhere to release an abducted prisoner.</a:t>
            </a:r>
          </a:p>
          <a:p>
            <a:r>
              <a:rPr lang="en-ZW" b="1" dirty="0"/>
              <a:t>These are not urban legends, but credible accounts by real individuals who have experienced amazing answers to their prayers when God sent an angel to minister to them.</a:t>
            </a:r>
          </a:p>
          <a:p>
            <a:endParaRPr lang="en-US" dirty="0"/>
          </a:p>
        </p:txBody>
      </p:sp>
      <p:pic>
        <p:nvPicPr>
          <p:cNvPr id="5" name="Content Placeholder 4">
            <a:extLst>
              <a:ext uri="{FF2B5EF4-FFF2-40B4-BE49-F238E27FC236}">
                <a16:creationId xmlns:a16="http://schemas.microsoft.com/office/drawing/2014/main" id="{BE27CE6B-5698-3B48-A821-C951B844CE0C}"/>
              </a:ext>
            </a:extLst>
          </p:cNvPr>
          <p:cNvPicPr>
            <a:picLocks noGrp="1" noChangeAspect="1"/>
          </p:cNvPicPr>
          <p:nvPr>
            <p:ph sz="half" idx="2"/>
          </p:nvPr>
        </p:nvPicPr>
        <p:blipFill>
          <a:blip r:embed="rId2"/>
          <a:stretch>
            <a:fillRect/>
          </a:stretch>
        </p:blipFill>
        <p:spPr>
          <a:xfrm>
            <a:off x="6939064" y="587829"/>
            <a:ext cx="5256492" cy="6270171"/>
          </a:xfrm>
          <a:prstGeom prst="rect">
            <a:avLst/>
          </a:prstGeom>
        </p:spPr>
      </p:pic>
    </p:spTree>
    <p:extLst>
      <p:ext uri="{BB962C8B-B14F-4D97-AF65-F5344CB8AC3E}">
        <p14:creationId xmlns:p14="http://schemas.microsoft.com/office/powerpoint/2010/main" val="2321837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BB22DC-F5BE-E44E-887E-E5E982784E60}"/>
              </a:ext>
            </a:extLst>
          </p:cNvPr>
          <p:cNvSpPr>
            <a:spLocks noGrp="1"/>
          </p:cNvSpPr>
          <p:nvPr>
            <p:ph idx="1"/>
          </p:nvPr>
        </p:nvSpPr>
        <p:spPr>
          <a:xfrm>
            <a:off x="0" y="0"/>
            <a:ext cx="12192000" cy="6858000"/>
          </a:xfrm>
        </p:spPr>
        <p:txBody>
          <a:bodyPr>
            <a:normAutofit fontScale="92500" lnSpcReduction="20000"/>
          </a:bodyPr>
          <a:lstStyle/>
          <a:p>
            <a:r>
              <a:rPr lang="en-ZW" sz="3600" b="1" dirty="0"/>
              <a:t>Such experiences still occur today. Kurt was eating supper with a group of pastors around a blazing fire pit on a jungle island in the China Sea. The pastors were talking about a witch doctor who had recently converted to Christianity. </a:t>
            </a:r>
          </a:p>
          <a:p>
            <a:r>
              <a:rPr lang="en-ZW" sz="3600" b="1" dirty="0"/>
              <a:t>The witch doctor had shared with them that at times he would hide outside a village, waiting to capture an unsuspecting person to offer as a human sacrifice to his gods. However, whenever he came to a Christian village, he always found it surrounded by sword-wielding tall men with bright shining faces, so the witch doctor would move on to another village. </a:t>
            </a:r>
          </a:p>
          <a:p>
            <a:r>
              <a:rPr lang="en-ZW" sz="3600" b="1" dirty="0"/>
              <a:t>The villagers didn’t know it, but God was answering their prayers to watch over them and guide their lives. God will do the same for you.</a:t>
            </a:r>
          </a:p>
          <a:p>
            <a:r>
              <a:rPr lang="en-ZW" sz="3600" b="1" dirty="0"/>
              <a:t>Prayer is one of the grandest experiences we can engage in as human beings, so begin building up your personal prayer experiences today</a:t>
            </a:r>
          </a:p>
          <a:p>
            <a:endParaRPr lang="en-US" dirty="0"/>
          </a:p>
        </p:txBody>
      </p:sp>
    </p:spTree>
    <p:extLst>
      <p:ext uri="{BB962C8B-B14F-4D97-AF65-F5344CB8AC3E}">
        <p14:creationId xmlns:p14="http://schemas.microsoft.com/office/powerpoint/2010/main" val="2388039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C7B089-F9D3-1243-98E9-6F9AA439EA09}"/>
              </a:ext>
            </a:extLst>
          </p:cNvPr>
          <p:cNvSpPr>
            <a:spLocks noGrp="1"/>
          </p:cNvSpPr>
          <p:nvPr>
            <p:ph sz="half" idx="1"/>
          </p:nvPr>
        </p:nvSpPr>
        <p:spPr>
          <a:xfrm>
            <a:off x="-1" y="0"/>
            <a:ext cx="6419371" cy="6858000"/>
          </a:xfrm>
        </p:spPr>
        <p:txBody>
          <a:bodyPr>
            <a:noAutofit/>
          </a:bodyPr>
          <a:lstStyle/>
          <a:p>
            <a:r>
              <a:rPr lang="en-ZW" sz="3200" b="1" dirty="0"/>
              <a:t>“The Lord is at hand. Be anxious for nothing, but in everything by prayer and supplication, with thanksgiving, let your requests be made known to God; and the peace of God, which surpasses all understanding, will guard your hearts and minds through Christ Jesus” (Philippians 4:5-7).</a:t>
            </a:r>
          </a:p>
          <a:p>
            <a:r>
              <a:rPr lang="en-ZW" sz="3200" b="1" dirty="0"/>
              <a:t>Thought question: When we pray, God sends angels to answer our prayers. (True or False)</a:t>
            </a:r>
            <a:endParaRPr lang="en-US" sz="3200" b="1" dirty="0"/>
          </a:p>
        </p:txBody>
      </p:sp>
      <p:pic>
        <p:nvPicPr>
          <p:cNvPr id="5" name="Content Placeholder 4">
            <a:extLst>
              <a:ext uri="{FF2B5EF4-FFF2-40B4-BE49-F238E27FC236}">
                <a16:creationId xmlns:a16="http://schemas.microsoft.com/office/drawing/2014/main" id="{B4F18677-9DAF-8F42-AFA9-93AFD99A59BC}"/>
              </a:ext>
            </a:extLst>
          </p:cNvPr>
          <p:cNvPicPr>
            <a:picLocks noGrp="1" noChangeAspect="1"/>
          </p:cNvPicPr>
          <p:nvPr>
            <p:ph sz="half" idx="2"/>
          </p:nvPr>
        </p:nvPicPr>
        <p:blipFill>
          <a:blip r:embed="rId2"/>
          <a:stretch>
            <a:fillRect/>
          </a:stretch>
        </p:blipFill>
        <p:spPr>
          <a:xfrm>
            <a:off x="6419370" y="1270659"/>
            <a:ext cx="5771166" cy="5357566"/>
          </a:xfrm>
          <a:prstGeom prst="rect">
            <a:avLst/>
          </a:prstGeom>
        </p:spPr>
      </p:pic>
    </p:spTree>
    <p:extLst>
      <p:ext uri="{BB962C8B-B14F-4D97-AF65-F5344CB8AC3E}">
        <p14:creationId xmlns:p14="http://schemas.microsoft.com/office/powerpoint/2010/main" val="2046101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5CAC9-E77A-3B4F-9E7C-E38AC04726A5}"/>
              </a:ext>
            </a:extLst>
          </p:cNvPr>
          <p:cNvSpPr>
            <a:spLocks noGrp="1"/>
          </p:cNvSpPr>
          <p:nvPr>
            <p:ph type="title"/>
          </p:nvPr>
        </p:nvSpPr>
        <p:spPr>
          <a:xfrm>
            <a:off x="0" y="0"/>
            <a:ext cx="12192000" cy="475013"/>
          </a:xfrm>
        </p:spPr>
        <p:txBody>
          <a:bodyPr>
            <a:normAutofit fontScale="90000"/>
          </a:bodyPr>
          <a:lstStyle/>
          <a:p>
            <a:br>
              <a:rPr lang="en-ZW" dirty="0"/>
            </a:br>
            <a:r>
              <a:rPr lang="en-ZW" dirty="0"/>
              <a:t>The Secret of Answered Prayer</a:t>
            </a:r>
            <a:br>
              <a:rPr lang="en-ZW" dirty="0"/>
            </a:br>
            <a:endParaRPr lang="en-US" dirty="0"/>
          </a:p>
        </p:txBody>
      </p:sp>
      <p:sp>
        <p:nvSpPr>
          <p:cNvPr id="3" name="Content Placeholder 2">
            <a:extLst>
              <a:ext uri="{FF2B5EF4-FFF2-40B4-BE49-F238E27FC236}">
                <a16:creationId xmlns:a16="http://schemas.microsoft.com/office/drawing/2014/main" id="{B383AA4F-6B91-394D-82CB-8FA1305EB9D1}"/>
              </a:ext>
            </a:extLst>
          </p:cNvPr>
          <p:cNvSpPr>
            <a:spLocks noGrp="1"/>
          </p:cNvSpPr>
          <p:nvPr>
            <p:ph sz="half" idx="1"/>
          </p:nvPr>
        </p:nvSpPr>
        <p:spPr>
          <a:xfrm>
            <a:off x="0" y="475013"/>
            <a:ext cx="12192000" cy="6382987"/>
          </a:xfrm>
        </p:spPr>
        <p:txBody>
          <a:bodyPr>
            <a:normAutofit lnSpcReduction="10000"/>
          </a:bodyPr>
          <a:lstStyle/>
          <a:p>
            <a:r>
              <a:rPr lang="en-ZW" sz="3600" b="1" dirty="0"/>
              <a:t>Several months later, when </a:t>
            </a:r>
            <a:r>
              <a:rPr lang="en-ZW" sz="3600" b="1" dirty="0" err="1"/>
              <a:t>Detamore</a:t>
            </a:r>
            <a:r>
              <a:rPr lang="en-ZW" sz="3600" b="1" dirty="0"/>
              <a:t> and Youngberg returned to this village, the people told them a story of a little girl who had become lost in the jungle. </a:t>
            </a:r>
          </a:p>
          <a:p>
            <a:r>
              <a:rPr lang="en-ZW" sz="3600" b="1" dirty="0"/>
              <a:t>Knowing she would be surrounded by scorpions, highly poisonous snakes that dropped from trees, and wild animals, the villagers did not expect her to survive if she had to spend the night in the jungle. </a:t>
            </a:r>
          </a:p>
          <a:p>
            <a:r>
              <a:rPr lang="en-ZW" sz="3600" b="1" dirty="0"/>
              <a:t>Search parties hunted for the little girl, but to no avail. Then the searchers remembered the prayer they had recently learned from the two missionaries. </a:t>
            </a:r>
          </a:p>
          <a:p>
            <a:r>
              <a:rPr lang="en-ZW" sz="3600" b="1" dirty="0"/>
              <a:t>Deciding to put it to the test, the villagers prayed the simple prayer to the God of heaven.</a:t>
            </a:r>
          </a:p>
          <a:p>
            <a:endParaRPr lang="en-US" dirty="0"/>
          </a:p>
        </p:txBody>
      </p:sp>
    </p:spTree>
    <p:extLst>
      <p:ext uri="{BB962C8B-B14F-4D97-AF65-F5344CB8AC3E}">
        <p14:creationId xmlns:p14="http://schemas.microsoft.com/office/powerpoint/2010/main" val="280634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F75EC-F422-8442-9C7D-F19D243E862A}"/>
              </a:ext>
            </a:extLst>
          </p:cNvPr>
          <p:cNvSpPr>
            <a:spLocks noGrp="1"/>
          </p:cNvSpPr>
          <p:nvPr>
            <p:ph type="title"/>
          </p:nvPr>
        </p:nvSpPr>
        <p:spPr>
          <a:xfrm>
            <a:off x="0" y="1"/>
            <a:ext cx="12192000" cy="641268"/>
          </a:xfrm>
        </p:spPr>
        <p:txBody>
          <a:bodyPr>
            <a:normAutofit fontScale="90000"/>
          </a:bodyPr>
          <a:lstStyle/>
          <a:p>
            <a:r>
              <a:rPr lang="en-ZW" dirty="0"/>
              <a:t>Decision &amp; Prayer</a:t>
            </a:r>
            <a:endParaRPr lang="en-US" dirty="0"/>
          </a:p>
        </p:txBody>
      </p:sp>
      <p:sp>
        <p:nvSpPr>
          <p:cNvPr id="3" name="Content Placeholder 2">
            <a:extLst>
              <a:ext uri="{FF2B5EF4-FFF2-40B4-BE49-F238E27FC236}">
                <a16:creationId xmlns:a16="http://schemas.microsoft.com/office/drawing/2014/main" id="{F5BB9C9C-9772-B149-AFCA-625931479CC9}"/>
              </a:ext>
            </a:extLst>
          </p:cNvPr>
          <p:cNvSpPr>
            <a:spLocks noGrp="1"/>
          </p:cNvSpPr>
          <p:nvPr>
            <p:ph idx="1"/>
          </p:nvPr>
        </p:nvSpPr>
        <p:spPr>
          <a:xfrm>
            <a:off x="0" y="641268"/>
            <a:ext cx="12192000" cy="6216731"/>
          </a:xfrm>
        </p:spPr>
        <p:txBody>
          <a:bodyPr>
            <a:normAutofit/>
          </a:bodyPr>
          <a:lstStyle/>
          <a:p>
            <a:r>
              <a:rPr lang="en-ZW" b="1" cap="all" dirty="0"/>
              <a:t>MY PRAYER</a:t>
            </a:r>
          </a:p>
          <a:p>
            <a:r>
              <a:rPr lang="en-ZW" sz="3600" b="1" dirty="0"/>
              <a:t>If you've never prayed before, that's okay. Here is a short prayer to get you started, if you want to read these words aloud to God or say them silently in your head to Him. You can also take this prayer and make it your own by paraphrasing or add your own words to it.</a:t>
            </a:r>
          </a:p>
          <a:p>
            <a:r>
              <a:rPr lang="en-ZW" sz="3600" b="1" dirty="0"/>
              <a:t>Try to think of talking to God like you would talk to a friend, saying whatever is on your heart.</a:t>
            </a:r>
          </a:p>
          <a:p>
            <a:r>
              <a:rPr lang="en-ZW" sz="3600" b="1" dirty="0"/>
              <a:t>Father in heaven, I want to keep in constant communication with You through prayer. Please teach me how to pray more effectively. I ask this in Jesus’ name, Amen.</a:t>
            </a:r>
          </a:p>
          <a:p>
            <a:endParaRPr lang="en-US" dirty="0"/>
          </a:p>
        </p:txBody>
      </p:sp>
    </p:spTree>
    <p:extLst>
      <p:ext uri="{BB962C8B-B14F-4D97-AF65-F5344CB8AC3E}">
        <p14:creationId xmlns:p14="http://schemas.microsoft.com/office/powerpoint/2010/main" val="1212507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F75EC-F422-8442-9C7D-F19D243E862A}"/>
              </a:ext>
            </a:extLst>
          </p:cNvPr>
          <p:cNvSpPr>
            <a:spLocks noGrp="1"/>
          </p:cNvSpPr>
          <p:nvPr>
            <p:ph type="title"/>
          </p:nvPr>
        </p:nvSpPr>
        <p:spPr>
          <a:xfrm>
            <a:off x="0" y="1"/>
            <a:ext cx="12192000" cy="641268"/>
          </a:xfrm>
        </p:spPr>
        <p:txBody>
          <a:bodyPr>
            <a:normAutofit fontScale="90000"/>
          </a:bodyPr>
          <a:lstStyle/>
          <a:p>
            <a:r>
              <a:rPr lang="en-ZW" dirty="0"/>
              <a:t>Decision &amp; Prayer</a:t>
            </a:r>
            <a:endParaRPr lang="en-US" dirty="0"/>
          </a:p>
        </p:txBody>
      </p:sp>
      <p:sp>
        <p:nvSpPr>
          <p:cNvPr id="3" name="Content Placeholder 2">
            <a:extLst>
              <a:ext uri="{FF2B5EF4-FFF2-40B4-BE49-F238E27FC236}">
                <a16:creationId xmlns:a16="http://schemas.microsoft.com/office/drawing/2014/main" id="{F5BB9C9C-9772-B149-AFCA-625931479CC9}"/>
              </a:ext>
            </a:extLst>
          </p:cNvPr>
          <p:cNvSpPr>
            <a:spLocks noGrp="1"/>
          </p:cNvSpPr>
          <p:nvPr>
            <p:ph idx="1"/>
          </p:nvPr>
        </p:nvSpPr>
        <p:spPr>
          <a:xfrm>
            <a:off x="0" y="641268"/>
            <a:ext cx="12192000" cy="6216731"/>
          </a:xfrm>
        </p:spPr>
        <p:txBody>
          <a:bodyPr>
            <a:normAutofit/>
          </a:bodyPr>
          <a:lstStyle/>
          <a:p>
            <a:r>
              <a:rPr lang="en-ZW" b="1" cap="all" dirty="0"/>
              <a:t>MY DECISION</a:t>
            </a:r>
          </a:p>
          <a:p>
            <a:r>
              <a:rPr lang="en-ZW" sz="4800" b="1" dirty="0"/>
              <a:t>Take a moment to reflect on the following statements, placing a check mark next to each statement you relate to.</a:t>
            </a:r>
          </a:p>
          <a:p>
            <a:r>
              <a:rPr lang="en-ZW" sz="4800" b="1" dirty="0"/>
              <a:t>I will spend time in prayer each day, building and strengthening my relationship with God.</a:t>
            </a:r>
          </a:p>
          <a:p>
            <a:r>
              <a:rPr lang="en-ZW" sz="4800" b="1" dirty="0"/>
              <a:t>I want to understand God’s message as recorded in the Bible.</a:t>
            </a:r>
          </a:p>
          <a:p>
            <a:endParaRPr lang="en-US" dirty="0"/>
          </a:p>
        </p:txBody>
      </p:sp>
    </p:spTree>
    <p:extLst>
      <p:ext uri="{BB962C8B-B14F-4D97-AF65-F5344CB8AC3E}">
        <p14:creationId xmlns:p14="http://schemas.microsoft.com/office/powerpoint/2010/main" val="4046742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5CAC9-E77A-3B4F-9E7C-E38AC04726A5}"/>
              </a:ext>
            </a:extLst>
          </p:cNvPr>
          <p:cNvSpPr>
            <a:spLocks noGrp="1"/>
          </p:cNvSpPr>
          <p:nvPr>
            <p:ph type="title"/>
          </p:nvPr>
        </p:nvSpPr>
        <p:spPr>
          <a:xfrm>
            <a:off x="0" y="1"/>
            <a:ext cx="12192000" cy="558140"/>
          </a:xfrm>
        </p:spPr>
        <p:txBody>
          <a:bodyPr>
            <a:normAutofit fontScale="90000"/>
          </a:bodyPr>
          <a:lstStyle/>
          <a:p>
            <a:br>
              <a:rPr lang="en-ZW" dirty="0"/>
            </a:br>
            <a:r>
              <a:rPr lang="en-ZW" dirty="0"/>
              <a:t>The Secret of Answered Prayer</a:t>
            </a:r>
            <a:br>
              <a:rPr lang="en-ZW" dirty="0"/>
            </a:br>
            <a:endParaRPr lang="en-US" dirty="0"/>
          </a:p>
        </p:txBody>
      </p:sp>
      <p:sp>
        <p:nvSpPr>
          <p:cNvPr id="3" name="Content Placeholder 2">
            <a:extLst>
              <a:ext uri="{FF2B5EF4-FFF2-40B4-BE49-F238E27FC236}">
                <a16:creationId xmlns:a16="http://schemas.microsoft.com/office/drawing/2014/main" id="{B383AA4F-6B91-394D-82CB-8FA1305EB9D1}"/>
              </a:ext>
            </a:extLst>
          </p:cNvPr>
          <p:cNvSpPr>
            <a:spLocks noGrp="1"/>
          </p:cNvSpPr>
          <p:nvPr>
            <p:ph sz="half" idx="1"/>
          </p:nvPr>
        </p:nvSpPr>
        <p:spPr>
          <a:xfrm>
            <a:off x="0" y="558141"/>
            <a:ext cx="12192000" cy="6299859"/>
          </a:xfrm>
        </p:spPr>
        <p:txBody>
          <a:bodyPr>
            <a:normAutofit lnSpcReduction="10000"/>
          </a:bodyPr>
          <a:lstStyle/>
          <a:p>
            <a:r>
              <a:rPr lang="en-ZW" sz="3600" b="1" dirty="0"/>
              <a:t>In the early hours of the morning, the family heard the little girl outside the house, asking to be let inside. With tears of joy, they listened as the child told them that she, too, had prayed the missionaries’ prayer while lost in the jungle. </a:t>
            </a:r>
          </a:p>
          <a:p>
            <a:r>
              <a:rPr lang="en-ZW" sz="3600" b="1" dirty="0"/>
              <a:t>When she finished praying, she said she saw a large man dressed in white and wearing a white </a:t>
            </a:r>
            <a:r>
              <a:rPr lang="en-ZW" sz="3600" b="1" dirty="0" err="1"/>
              <a:t>tobi</a:t>
            </a:r>
            <a:r>
              <a:rPr lang="en-ZW" sz="3600" b="1" dirty="0"/>
              <a:t>, or hard hat, like the missionaries wore. The man was very kind. He took her by the hand and led her through the jungle right to her own longhouse.</a:t>
            </a:r>
          </a:p>
          <a:p>
            <a:r>
              <a:rPr lang="en-ZW" sz="3600" b="1" dirty="0"/>
              <a:t>The entire family—witch doctor and all—accepted the love of Jesus, because they had learned that the angels of the Lord surround those who trust and love Him. God does hear us when we pray—even the simplest sincere prayer.</a:t>
            </a:r>
          </a:p>
          <a:p>
            <a:endParaRPr lang="en-US" dirty="0"/>
          </a:p>
        </p:txBody>
      </p:sp>
    </p:spTree>
    <p:extLst>
      <p:ext uri="{BB962C8B-B14F-4D97-AF65-F5344CB8AC3E}">
        <p14:creationId xmlns:p14="http://schemas.microsoft.com/office/powerpoint/2010/main" val="1571932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FFE39-2AAA-0647-9FF5-FD87AF961D7D}"/>
              </a:ext>
            </a:extLst>
          </p:cNvPr>
          <p:cNvSpPr>
            <a:spLocks noGrp="1"/>
          </p:cNvSpPr>
          <p:nvPr>
            <p:ph type="title"/>
          </p:nvPr>
        </p:nvSpPr>
        <p:spPr>
          <a:xfrm>
            <a:off x="0" y="1"/>
            <a:ext cx="12192000" cy="629392"/>
          </a:xfrm>
        </p:spPr>
        <p:txBody>
          <a:bodyPr>
            <a:normAutofit fontScale="90000"/>
          </a:bodyPr>
          <a:lstStyle/>
          <a:p>
            <a:r>
              <a:rPr lang="en-ZW" dirty="0"/>
              <a:t>1. A Conversation With God</a:t>
            </a:r>
            <a:endParaRPr lang="en-US" dirty="0"/>
          </a:p>
        </p:txBody>
      </p:sp>
      <p:sp>
        <p:nvSpPr>
          <p:cNvPr id="3" name="Content Placeholder 2">
            <a:extLst>
              <a:ext uri="{FF2B5EF4-FFF2-40B4-BE49-F238E27FC236}">
                <a16:creationId xmlns:a16="http://schemas.microsoft.com/office/drawing/2014/main" id="{710BCA84-9E0C-C943-82AE-1C5743A86540}"/>
              </a:ext>
            </a:extLst>
          </p:cNvPr>
          <p:cNvSpPr>
            <a:spLocks noGrp="1"/>
          </p:cNvSpPr>
          <p:nvPr>
            <p:ph sz="half" idx="1"/>
          </p:nvPr>
        </p:nvSpPr>
        <p:spPr>
          <a:xfrm>
            <a:off x="0" y="629392"/>
            <a:ext cx="6172200" cy="6228607"/>
          </a:xfrm>
        </p:spPr>
        <p:txBody>
          <a:bodyPr>
            <a:normAutofit lnSpcReduction="10000"/>
          </a:bodyPr>
          <a:lstStyle/>
          <a:p>
            <a:r>
              <a:rPr lang="en-ZW" b="1" cap="all" dirty="0"/>
              <a:t>CAN WE BE </a:t>
            </a:r>
            <a:r>
              <a:rPr lang="en-ZW" sz="3600" b="1" dirty="0"/>
              <a:t>sure God hears us when we pray?</a:t>
            </a:r>
          </a:p>
          <a:p>
            <a:r>
              <a:rPr lang="en-ZW" sz="3600" b="1" dirty="0">
                <a:effectLst/>
              </a:rPr>
              <a:t>“You will call upon Me and go and pray to Me, and I will listen to you. And you will seek Me and find Me, when you search for Me with all your heart” (Jeremiah 29:12, 13).</a:t>
            </a:r>
          </a:p>
          <a:p>
            <a:r>
              <a:rPr lang="en-ZW" sz="3600" b="1" dirty="0"/>
              <a:t>What assurance did Jesus provide to us so we can know He will hear and answer our prayers?</a:t>
            </a:r>
          </a:p>
          <a:p>
            <a:endParaRPr lang="en-US" dirty="0"/>
          </a:p>
        </p:txBody>
      </p:sp>
      <p:pic>
        <p:nvPicPr>
          <p:cNvPr id="5" name="Content Placeholder 4">
            <a:extLst>
              <a:ext uri="{FF2B5EF4-FFF2-40B4-BE49-F238E27FC236}">
                <a16:creationId xmlns:a16="http://schemas.microsoft.com/office/drawing/2014/main" id="{99BBB0AE-58AF-4147-A9B3-61732F101C7C}"/>
              </a:ext>
            </a:extLst>
          </p:cNvPr>
          <p:cNvPicPr>
            <a:picLocks noGrp="1" noChangeAspect="1"/>
          </p:cNvPicPr>
          <p:nvPr>
            <p:ph sz="half" idx="2"/>
          </p:nvPr>
        </p:nvPicPr>
        <p:blipFill>
          <a:blip r:embed="rId2"/>
          <a:stretch>
            <a:fillRect/>
          </a:stretch>
        </p:blipFill>
        <p:spPr>
          <a:xfrm>
            <a:off x="6172200" y="1828800"/>
            <a:ext cx="6021054" cy="3813334"/>
          </a:xfrm>
          <a:prstGeom prst="rect">
            <a:avLst/>
          </a:prstGeom>
        </p:spPr>
      </p:pic>
    </p:spTree>
    <p:extLst>
      <p:ext uri="{BB962C8B-B14F-4D97-AF65-F5344CB8AC3E}">
        <p14:creationId xmlns:p14="http://schemas.microsoft.com/office/powerpoint/2010/main" val="151400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D97330-312C-F045-B045-153DC7856963}"/>
              </a:ext>
            </a:extLst>
          </p:cNvPr>
          <p:cNvSpPr>
            <a:spLocks noGrp="1"/>
          </p:cNvSpPr>
          <p:nvPr>
            <p:ph idx="1"/>
          </p:nvPr>
        </p:nvSpPr>
        <p:spPr>
          <a:xfrm>
            <a:off x="0" y="0"/>
            <a:ext cx="12192000" cy="6858000"/>
          </a:xfrm>
        </p:spPr>
        <p:txBody>
          <a:bodyPr>
            <a:noAutofit/>
          </a:bodyPr>
          <a:lstStyle/>
          <a:p>
            <a:r>
              <a:rPr lang="en-ZW" sz="3200" b="1" dirty="0">
                <a:effectLst/>
              </a:rPr>
              <a:t>“So I say to you, ask, and it will be given to you; seek, and you will find; knock, and it will be opened to you” (Luke 11:9).</a:t>
            </a:r>
          </a:p>
          <a:p>
            <a:r>
              <a:rPr lang="en-ZW" sz="3200" b="1" dirty="0"/>
              <a:t>Prayer is a two-way conversation. Jesus promises:</a:t>
            </a:r>
          </a:p>
          <a:p>
            <a:r>
              <a:rPr lang="en-ZW" sz="3200" b="1" dirty="0">
                <a:effectLst/>
              </a:rPr>
              <a:t>“Behold, I stand at the door and knock. If anyone hears My voice and opens the door, I will come in to him and dine with him, and he with Me” (Revelation 3:20).</a:t>
            </a:r>
          </a:p>
          <a:p>
            <a:r>
              <a:rPr lang="en-ZW" sz="3200" b="1" dirty="0"/>
              <a:t>In prayer, you can talk to Jesus as you would talk with a friend while having a meal together. Tell Jesus everything that is on your heart; don’t try to make nice, formal speeches. Listen carefully and let God speak to you through the Bible, and follow His will for your life as it is revealed in Scripture.</a:t>
            </a:r>
          </a:p>
          <a:p>
            <a:r>
              <a:rPr lang="en-ZW" sz="3200" b="1" dirty="0"/>
              <a:t>Prayer can become a way of life for the Christian. The Bible says:</a:t>
            </a:r>
          </a:p>
          <a:p>
            <a:r>
              <a:rPr lang="en-ZW" sz="3200" b="1" dirty="0">
                <a:effectLst/>
              </a:rPr>
              <a:t>“Rejoice always, pray without ceasing, in everything give thanks; for this is the will of God in Christ Jesus for you”(</a:t>
            </a:r>
            <a:r>
              <a:rPr lang="en-ZW" b="1" dirty="0">
                <a:effectLst/>
              </a:rPr>
              <a:t>1 Thessalonians 5:16-18).</a:t>
            </a:r>
          </a:p>
        </p:txBody>
      </p:sp>
    </p:spTree>
    <p:extLst>
      <p:ext uri="{BB962C8B-B14F-4D97-AF65-F5344CB8AC3E}">
        <p14:creationId xmlns:p14="http://schemas.microsoft.com/office/powerpoint/2010/main" val="2410475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D97330-312C-F045-B045-153DC7856963}"/>
              </a:ext>
            </a:extLst>
          </p:cNvPr>
          <p:cNvSpPr>
            <a:spLocks noGrp="1"/>
          </p:cNvSpPr>
          <p:nvPr>
            <p:ph idx="1"/>
          </p:nvPr>
        </p:nvSpPr>
        <p:spPr>
          <a:xfrm>
            <a:off x="0" y="0"/>
            <a:ext cx="12192000" cy="6858000"/>
          </a:xfrm>
        </p:spPr>
        <p:txBody>
          <a:bodyPr>
            <a:noAutofit/>
          </a:bodyPr>
          <a:lstStyle/>
          <a:p>
            <a:r>
              <a:rPr lang="en-ZW" sz="4000" b="1" dirty="0"/>
              <a:t>How can we “pray without ceasing”? Do we have to stay on our knees all the time or constantly repeat phrases of adoration and petition? Of course not. The Bible recommends that we be so closely in touch with Jesus that we feel free to speak to Him anytime, anywhere. </a:t>
            </a:r>
          </a:p>
          <a:p>
            <a:r>
              <a:rPr lang="en-ZW" sz="4000" b="1" dirty="0"/>
              <a:t>We can pray in a busy crowd, in the quiet of our bedroom, or while driving to school or work. Wherever we are or whatever we’re doing, we can always come to God in prayer. To “pray without ceasing” means to always keep our hearts open to communication with God.</a:t>
            </a:r>
          </a:p>
        </p:txBody>
      </p:sp>
    </p:spTree>
    <p:extLst>
      <p:ext uri="{BB962C8B-B14F-4D97-AF65-F5344CB8AC3E}">
        <p14:creationId xmlns:p14="http://schemas.microsoft.com/office/powerpoint/2010/main" val="722615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D97330-312C-F045-B045-153DC7856963}"/>
              </a:ext>
            </a:extLst>
          </p:cNvPr>
          <p:cNvSpPr>
            <a:spLocks noGrp="1"/>
          </p:cNvSpPr>
          <p:nvPr>
            <p:ph idx="1"/>
          </p:nvPr>
        </p:nvSpPr>
        <p:spPr>
          <a:xfrm>
            <a:off x="0" y="0"/>
            <a:ext cx="12192000" cy="6858000"/>
          </a:xfrm>
        </p:spPr>
        <p:txBody>
          <a:bodyPr>
            <a:noAutofit/>
          </a:bodyPr>
          <a:lstStyle/>
          <a:p>
            <a:r>
              <a:rPr lang="en-ZW" sz="4000" b="1" dirty="0">
                <a:effectLst/>
              </a:rPr>
              <a:t>“Draw near to God and He will draw near to you” (James 4:8).</a:t>
            </a:r>
          </a:p>
          <a:p>
            <a:r>
              <a:rPr lang="en-ZW" sz="4000" b="1" dirty="0"/>
              <a:t>The closer you come to Jesus, the more you’re able to experience His presence. When you pray, don’t worry about saying the right words. Just talk honestly and openly. Talk about everything in your life, as you would to your best friend. Jesus left heaven and gave His life to become your personal Friend.</a:t>
            </a:r>
          </a:p>
          <a:p>
            <a:r>
              <a:rPr lang="en-US" sz="3600" b="1" dirty="0"/>
              <a:t>Thought question: </a:t>
            </a:r>
            <a:r>
              <a:rPr lang="en-ZW" sz="3600" b="1" dirty="0"/>
              <a:t>Prayer is a two-way conversation with God. (True or False)</a:t>
            </a:r>
          </a:p>
          <a:p>
            <a:r>
              <a:rPr lang="en-ZW" sz="3600" b="1" dirty="0"/>
              <a:t>Prayer also includes listening for God to answer. (True or False)</a:t>
            </a:r>
            <a:endParaRPr lang="en-US" sz="3600" b="1" dirty="0"/>
          </a:p>
        </p:txBody>
      </p:sp>
    </p:spTree>
    <p:extLst>
      <p:ext uri="{BB962C8B-B14F-4D97-AF65-F5344CB8AC3E}">
        <p14:creationId xmlns:p14="http://schemas.microsoft.com/office/powerpoint/2010/main" val="757394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F991-DD6D-C745-86C2-4F9A839C259E}"/>
              </a:ext>
            </a:extLst>
          </p:cNvPr>
          <p:cNvSpPr>
            <a:spLocks noGrp="1"/>
          </p:cNvSpPr>
          <p:nvPr>
            <p:ph type="title"/>
          </p:nvPr>
        </p:nvSpPr>
        <p:spPr>
          <a:xfrm>
            <a:off x="-1" y="0"/>
            <a:ext cx="12192001" cy="581891"/>
          </a:xfrm>
        </p:spPr>
        <p:txBody>
          <a:bodyPr>
            <a:normAutofit fontScale="90000"/>
          </a:bodyPr>
          <a:lstStyle/>
          <a:p>
            <a:r>
              <a:rPr lang="en-ZW" dirty="0"/>
              <a:t>2. How to Pray</a:t>
            </a:r>
            <a:endParaRPr lang="en-US" dirty="0"/>
          </a:p>
        </p:txBody>
      </p:sp>
      <p:sp>
        <p:nvSpPr>
          <p:cNvPr id="3" name="Content Placeholder 2">
            <a:extLst>
              <a:ext uri="{FF2B5EF4-FFF2-40B4-BE49-F238E27FC236}">
                <a16:creationId xmlns:a16="http://schemas.microsoft.com/office/drawing/2014/main" id="{EF8BD3D3-23C7-6248-800E-C67F1E32B34A}"/>
              </a:ext>
            </a:extLst>
          </p:cNvPr>
          <p:cNvSpPr>
            <a:spLocks noGrp="1"/>
          </p:cNvSpPr>
          <p:nvPr>
            <p:ph idx="1"/>
          </p:nvPr>
        </p:nvSpPr>
        <p:spPr>
          <a:xfrm>
            <a:off x="0" y="581890"/>
            <a:ext cx="12192000" cy="6276109"/>
          </a:xfrm>
        </p:spPr>
        <p:txBody>
          <a:bodyPr>
            <a:normAutofit/>
          </a:bodyPr>
          <a:lstStyle/>
          <a:p>
            <a:r>
              <a:rPr lang="en-ZW" b="1" cap="all" dirty="0"/>
              <a:t>WHEN WE ENGAGE </a:t>
            </a:r>
            <a:r>
              <a:rPr lang="en-ZW" sz="3600" b="1" dirty="0">
                <a:effectLst/>
              </a:rPr>
              <a:t>in formal prayers in public or private, we may wish to follow the outline of the prayer Jesus gave in the Sermon on the Mount. He taught His disciples the Lord’s Prayer in response to their request, “Teach us to pray” (Luke 11:1).</a:t>
            </a:r>
          </a:p>
          <a:p>
            <a:r>
              <a:rPr lang="en-ZW" sz="3600" b="1" dirty="0">
                <a:effectLst/>
              </a:rPr>
              <a:t>“Our Father in heaven, hallowed be Your name. Your kingdom come. Your will be done on earth as it is in heaven. Give us this day our daily bread. And forgive us our debts, as we forgive our debtors. And do not lead us into temptation, but deliver us from the evil one. For Yours is the kingdom and the power and the glory forever. Amen” (Matthew 6:9-13).</a:t>
            </a:r>
          </a:p>
        </p:txBody>
      </p:sp>
    </p:spTree>
    <p:extLst>
      <p:ext uri="{BB962C8B-B14F-4D97-AF65-F5344CB8AC3E}">
        <p14:creationId xmlns:p14="http://schemas.microsoft.com/office/powerpoint/2010/main" val="19207115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4361</Words>
  <Application>Microsoft Macintosh PowerPoint</Application>
  <PresentationFormat>Widescreen</PresentationFormat>
  <Paragraphs>131</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Discover Bible Guides GUIDE 14 </vt:lpstr>
      <vt:lpstr> The Secret of Answered Prayer </vt:lpstr>
      <vt:lpstr> The Secret of Answered Prayer </vt:lpstr>
      <vt:lpstr> The Secret of Answered Prayer </vt:lpstr>
      <vt:lpstr>1. A Conversation With God</vt:lpstr>
      <vt:lpstr>PowerPoint Presentation</vt:lpstr>
      <vt:lpstr>PowerPoint Presentation</vt:lpstr>
      <vt:lpstr>PowerPoint Presentation</vt:lpstr>
      <vt:lpstr>2. How to Pray</vt:lpstr>
      <vt:lpstr>2. How to Pray</vt:lpstr>
      <vt:lpstr>2. How to Pray</vt:lpstr>
      <vt:lpstr>2. How to Pray</vt:lpstr>
      <vt:lpstr>2. How to Pray</vt:lpstr>
      <vt:lpstr>2. How to Pray</vt:lpstr>
      <vt:lpstr>3. Private Prayer</vt:lpstr>
      <vt:lpstr>3. Private Prayer</vt:lpstr>
      <vt:lpstr>4. Public Prayer</vt:lpstr>
      <vt:lpstr>4. Public Prayer</vt:lpstr>
      <vt:lpstr>5. Seven Secrets of Answered Prayer</vt:lpstr>
      <vt:lpstr>5. Seven Secrets of Answered Prayer</vt:lpstr>
      <vt:lpstr>PowerPoint Presentation</vt:lpstr>
      <vt:lpstr>PowerPoint Presentation</vt:lpstr>
      <vt:lpstr>PowerPoint Presentation</vt:lpstr>
      <vt:lpstr>PowerPoint Presentation</vt:lpstr>
      <vt:lpstr>6. Angels Minister to the Needs of Those Who Pray</vt:lpstr>
      <vt:lpstr>6. Angels Minister to the Needs of Those Who Pray</vt:lpstr>
      <vt:lpstr>PowerPoint Presentation</vt:lpstr>
      <vt:lpstr>PowerPoint Presentation</vt:lpstr>
      <vt:lpstr>PowerPoint Presentation</vt:lpstr>
      <vt:lpstr>Decision &amp; Prayer</vt:lpstr>
      <vt:lpstr>Decision &amp; Prayer</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 Bible Guide 13</dc:title>
  <dc:creator>Microsoft Office User</dc:creator>
  <cp:lastModifiedBy>Microsoft Office User</cp:lastModifiedBy>
  <cp:revision>6</cp:revision>
  <dcterms:created xsi:type="dcterms:W3CDTF">2020-04-23T07:52:12Z</dcterms:created>
  <dcterms:modified xsi:type="dcterms:W3CDTF">2020-06-18T18:35:36Z</dcterms:modified>
</cp:coreProperties>
</file>